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3gp" ContentType="video/3gpp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2" r:id="rId2"/>
  </p:sldMasterIdLst>
  <p:notesMasterIdLst>
    <p:notesMasterId r:id="rId62"/>
  </p:notesMasterIdLst>
  <p:sldIdLst>
    <p:sldId id="365" r:id="rId3"/>
    <p:sldId id="364" r:id="rId4"/>
    <p:sldId id="315" r:id="rId5"/>
    <p:sldId id="351" r:id="rId6"/>
    <p:sldId id="316" r:id="rId7"/>
    <p:sldId id="317" r:id="rId8"/>
    <p:sldId id="352" r:id="rId9"/>
    <p:sldId id="318" r:id="rId10"/>
    <p:sldId id="358" r:id="rId11"/>
    <p:sldId id="353" r:id="rId12"/>
    <p:sldId id="354" r:id="rId13"/>
    <p:sldId id="319" r:id="rId14"/>
    <p:sldId id="320" r:id="rId15"/>
    <p:sldId id="321" r:id="rId16"/>
    <p:sldId id="322" r:id="rId17"/>
    <p:sldId id="383" r:id="rId18"/>
    <p:sldId id="355" r:id="rId19"/>
    <p:sldId id="356" r:id="rId20"/>
    <p:sldId id="342" r:id="rId21"/>
    <p:sldId id="382" r:id="rId22"/>
    <p:sldId id="362" r:id="rId23"/>
    <p:sldId id="363" r:id="rId24"/>
    <p:sldId id="376" r:id="rId25"/>
    <p:sldId id="371" r:id="rId26"/>
    <p:sldId id="381" r:id="rId27"/>
    <p:sldId id="372" r:id="rId28"/>
    <p:sldId id="373" r:id="rId29"/>
    <p:sldId id="374" r:id="rId30"/>
    <p:sldId id="375" r:id="rId31"/>
    <p:sldId id="377" r:id="rId32"/>
    <p:sldId id="378" r:id="rId33"/>
    <p:sldId id="379" r:id="rId34"/>
    <p:sldId id="380" r:id="rId35"/>
    <p:sldId id="387" r:id="rId36"/>
    <p:sldId id="388" r:id="rId37"/>
    <p:sldId id="389" r:id="rId38"/>
    <p:sldId id="390" r:id="rId39"/>
    <p:sldId id="391" r:id="rId40"/>
    <p:sldId id="392" r:id="rId41"/>
    <p:sldId id="330" r:id="rId42"/>
    <p:sldId id="331" r:id="rId43"/>
    <p:sldId id="332" r:id="rId44"/>
    <p:sldId id="333" r:id="rId45"/>
    <p:sldId id="334" r:id="rId46"/>
    <p:sldId id="335" r:id="rId47"/>
    <p:sldId id="336" r:id="rId48"/>
    <p:sldId id="337" r:id="rId49"/>
    <p:sldId id="338" r:id="rId50"/>
    <p:sldId id="339" r:id="rId51"/>
    <p:sldId id="340" r:id="rId52"/>
    <p:sldId id="341" r:id="rId53"/>
    <p:sldId id="359" r:id="rId54"/>
    <p:sldId id="384" r:id="rId55"/>
    <p:sldId id="385" r:id="rId56"/>
    <p:sldId id="386" r:id="rId57"/>
    <p:sldId id="360" r:id="rId58"/>
    <p:sldId id="361" r:id="rId59"/>
    <p:sldId id="350" r:id="rId60"/>
    <p:sldId id="343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FF00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30" autoAdjust="0"/>
    <p:restoredTop sz="96213" autoAdjust="0"/>
  </p:normalViewPr>
  <p:slideViewPr>
    <p:cSldViewPr>
      <p:cViewPr varScale="1">
        <p:scale>
          <a:sx n="122" d="100"/>
          <a:sy n="122" d="100"/>
        </p:scale>
        <p:origin x="307" y="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90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image" Target="../media/image91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4" Type="http://schemas.openxmlformats.org/officeDocument/2006/relationships/image" Target="../media/image10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D368FA1-6195-4CBC-9660-2A812B669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1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990811-A0DD-4A72-9E9D-93682756B462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955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807A78-4265-4580-85A6-AC366D93676B}" type="slidenum">
              <a:rPr lang="en-GB" smtClean="0"/>
              <a:pPr eaLnBrk="1" hangingPunct="1"/>
              <a:t>46</a:t>
            </a:fld>
            <a:endParaRPr lang="en-GB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 smtClean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03635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30B25F-E37E-4569-A52F-77CAC62A980C}" type="slidenum">
              <a:rPr lang="en-GB" smtClean="0"/>
              <a:pPr eaLnBrk="1" hangingPunct="1"/>
              <a:t>47</a:t>
            </a:fld>
            <a:endParaRPr lang="en-GB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 smtClean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13385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752933A-2925-46B1-861C-8617B3646780}" type="slidenum">
              <a:rPr lang="en-GB" smtClean="0"/>
              <a:pPr eaLnBrk="1" hangingPunct="1"/>
              <a:t>48</a:t>
            </a:fld>
            <a:endParaRPr lang="en-GB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 smtClean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81768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2A0DBC-CF1B-4858-A194-F1C7F8D20D91}" type="slidenum">
              <a:rPr lang="en-GB" smtClean="0"/>
              <a:pPr eaLnBrk="1" hangingPunct="1"/>
              <a:t>49</a:t>
            </a:fld>
            <a:endParaRPr lang="en-GB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 smtClean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37772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95851A-E13D-493B-88D3-46FB34EDE51E}" type="slidenum">
              <a:rPr lang="en-GB" smtClean="0"/>
              <a:pPr eaLnBrk="1" hangingPunct="1"/>
              <a:t>50</a:t>
            </a:fld>
            <a:endParaRPr lang="en-GB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40983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65FC9A-A34E-4A98-BEAC-7D86991BE654}" type="slidenum">
              <a:rPr lang="en-GB" smtClean="0"/>
              <a:pPr eaLnBrk="1" hangingPunct="1"/>
              <a:t>51</a:t>
            </a:fld>
            <a:endParaRPr lang="en-GB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896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FAA0F3-EBB9-43F3-BD77-442D7087DF8F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4667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40EDA7-270E-4854-8D06-9DB8EAD3339B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5285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91AAFA-5C7F-4ACC-BE2C-04AB3C21FA37}" type="slidenum">
              <a:rPr lang="en-GB" smtClean="0"/>
              <a:pPr eaLnBrk="1" hangingPunct="1"/>
              <a:t>31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58859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EF9440-2ECD-4FF8-8B50-80AC9076F768}" type="slidenum">
              <a:rPr lang="en-GB" smtClean="0"/>
              <a:pPr eaLnBrk="1" hangingPunct="1"/>
              <a:t>41</a:t>
            </a:fld>
            <a:endParaRPr lang="en-GB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 smtClean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23178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DC06C1-70A4-4B1B-90EF-AD8C5079AD23}" type="slidenum">
              <a:rPr lang="en-GB" smtClean="0"/>
              <a:pPr eaLnBrk="1" hangingPunct="1"/>
              <a:t>42</a:t>
            </a:fld>
            <a:endParaRPr lang="en-GB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 smtClean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04841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70F7D0-E434-4C45-9331-7004E937AB8A}" type="slidenum">
              <a:rPr lang="en-GB" smtClean="0"/>
              <a:pPr eaLnBrk="1" hangingPunct="1"/>
              <a:t>43</a:t>
            </a:fld>
            <a:endParaRPr lang="en-GB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he-IL" smtClean="0">
                <a:sym typeface="Symbol" pitchFamily="18" charset="2"/>
              </a:rPr>
              <a:t>Mention that the model has few parameters (basically the cost constants and the reward utility) but we will not try to fit any of these, but just look at principles</a:t>
            </a:r>
          </a:p>
        </p:txBody>
      </p:sp>
    </p:spTree>
    <p:extLst>
      <p:ext uri="{BB962C8B-B14F-4D97-AF65-F5344CB8AC3E}">
        <p14:creationId xmlns:p14="http://schemas.microsoft.com/office/powerpoint/2010/main" val="2175646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19FABB-C4FF-4D1E-A4E6-C77B4D5BF9DD}" type="slidenum">
              <a:rPr lang="en-GB" smtClean="0"/>
              <a:pPr eaLnBrk="1" hangingPunct="1"/>
              <a:t>44</a:t>
            </a:fld>
            <a:endParaRPr lang="en-GB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 smtClean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8800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2B595A-B508-4CAF-B40F-6B6B770AF532}" type="slidenum">
              <a:rPr lang="en-GB" smtClean="0"/>
              <a:pPr eaLnBrk="1" hangingPunct="1"/>
              <a:t>45</a:t>
            </a:fld>
            <a:endParaRPr lang="en-GB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 smtClean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21808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AC376-AC10-4AFD-A1B2-FE4B7F115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79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1266C-C0DC-42AF-84B5-8B3FC4A90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1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97F12-2F2D-4513-9160-91C24F52F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75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6198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D7BCF-2999-4B07-8ACE-AD368B25C2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241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6198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CA5F5-0778-4B8B-8CD3-8962CB9FA9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46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94A2-F85E-49F5-86CE-71CEA5E7FC4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6D1E-8423-477B-B170-1A3AECBD54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66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94A2-F85E-49F5-86CE-71CEA5E7FC4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6D1E-8423-477B-B170-1A3AECBD54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029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94A2-F85E-49F5-86CE-71CEA5E7FC4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6D1E-8423-477B-B170-1A3AECBD54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814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94A2-F85E-49F5-86CE-71CEA5E7FC4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6D1E-8423-477B-B170-1A3AECBD54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22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94A2-F85E-49F5-86CE-71CEA5E7FC4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6D1E-8423-477B-B170-1A3AECBD54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849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94A2-F85E-49F5-86CE-71CEA5E7FC4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6D1E-8423-477B-B170-1A3AECBD54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84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96D9D-88C6-4F24-AEC3-2970AA37C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81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94A2-F85E-49F5-86CE-71CEA5E7FC4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6D1E-8423-477B-B170-1A3AECBD54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39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94A2-F85E-49F5-86CE-71CEA5E7FC4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6D1E-8423-477B-B170-1A3AECBD54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641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94A2-F85E-49F5-86CE-71CEA5E7FC4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6D1E-8423-477B-B170-1A3AECBD54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794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94A2-F85E-49F5-86CE-71CEA5E7FC4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6D1E-8423-477B-B170-1A3AECBD54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130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94A2-F85E-49F5-86CE-71CEA5E7FC4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6D1E-8423-477B-B170-1A3AECBD54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93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76E50-9609-4BB3-B7FA-9CBB3B26F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52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D6D3F-7D20-475E-8ADB-9B9EEB9E7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30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F0A59-3E6F-4AAC-96DD-750FA1212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88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D8B12-C102-422F-8045-F3AFD8CA3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1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38E99-E3ED-4F56-BDBD-24ACF8D61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76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360A4-8BCE-4D36-9A9A-8E21B4D68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5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D4175-5CD2-4C02-9D3C-A17249099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77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9EAE0964-D08E-40B7-8C94-6755A05C4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BE394A2-F85E-49F5-86CE-71CEA5E7FC4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21/11/2014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22A6D1E-8423-477B-B170-1A3AECBD544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400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35.pn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31.png"/><Relationship Id="rId5" Type="http://schemas.openxmlformats.org/officeDocument/2006/relationships/image" Target="../media/image32.wmf"/><Relationship Id="rId10" Type="http://schemas.openxmlformats.org/officeDocument/2006/relationships/image" Target="../media/image36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7.wmf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image" Target="../media/image49.png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4.wmf"/><Relationship Id="rId11" Type="http://schemas.openxmlformats.org/officeDocument/2006/relationships/image" Target="../media/image47.png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1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wmf"/><Relationship Id="rId11" Type="http://schemas.openxmlformats.org/officeDocument/2006/relationships/image" Target="../media/image52.png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51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2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5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69.png"/><Relationship Id="rId4" Type="http://schemas.openxmlformats.org/officeDocument/2006/relationships/image" Target="../media/image72.png"/><Relationship Id="rId9" Type="http://schemas.openxmlformats.org/officeDocument/2006/relationships/image" Target="../media/image71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4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7.png"/><Relationship Id="rId7" Type="http://schemas.openxmlformats.org/officeDocument/2006/relationships/image" Target="../media/image8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1.png"/><Relationship Id="rId5" Type="http://schemas.openxmlformats.org/officeDocument/2006/relationships/image" Target="../media/image78.png"/><Relationship Id="rId10" Type="http://schemas.openxmlformats.org/officeDocument/2006/relationships/image" Target="../media/image85.png"/><Relationship Id="rId4" Type="http://schemas.openxmlformats.org/officeDocument/2006/relationships/image" Target="../media/image80.png"/><Relationship Id="rId9" Type="http://schemas.openxmlformats.org/officeDocument/2006/relationships/image" Target="../media/image8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emf"/><Relationship Id="rId3" Type="http://schemas.openxmlformats.org/officeDocument/2006/relationships/slideLayout" Target="../slideLayouts/slideLayout13.xml"/><Relationship Id="rId7" Type="http://schemas.openxmlformats.org/officeDocument/2006/relationships/oleObject" Target="../embeddings/oleObject29.bin"/><Relationship Id="rId2" Type="http://schemas.openxmlformats.org/officeDocument/2006/relationships/tags" Target="../tags/tag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1.emf"/><Relationship Id="rId5" Type="http://schemas.openxmlformats.org/officeDocument/2006/relationships/oleObject" Target="../embeddings/oleObject28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9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94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96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98.emf"/><Relationship Id="rId4" Type="http://schemas.openxmlformats.org/officeDocument/2006/relationships/image" Target="../media/image9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slideLayout" Target="../slideLayouts/slideLayout13.xml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102.wmf"/><Relationship Id="rId2" Type="http://schemas.openxmlformats.org/officeDocument/2006/relationships/tags" Target="../tags/tag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9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101.wmf"/><Relationship Id="rId4" Type="http://schemas.openxmlformats.org/officeDocument/2006/relationships/notesSlide" Target="../notesSlides/notesSlide11.xml"/><Relationship Id="rId9" Type="http://schemas.openxmlformats.org/officeDocument/2006/relationships/oleObject" Target="../embeddings/oleObject35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0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6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07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13" Type="http://schemas.openxmlformats.org/officeDocument/2006/relationships/image" Target="../media/image123.png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1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20.png"/><Relationship Id="rId11" Type="http://schemas.openxmlformats.org/officeDocument/2006/relationships/oleObject" Target="../embeddings/oleObject39.bin"/><Relationship Id="rId5" Type="http://schemas.openxmlformats.org/officeDocument/2006/relationships/image" Target="../media/image119.png"/><Relationship Id="rId10" Type="http://schemas.openxmlformats.org/officeDocument/2006/relationships/image" Target="../media/image122.png"/><Relationship Id="rId4" Type="http://schemas.openxmlformats.org/officeDocument/2006/relationships/image" Target="../media/image116.wmf"/><Relationship Id="rId9" Type="http://schemas.openxmlformats.org/officeDocument/2006/relationships/image" Target="../media/image12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7" Type="http://schemas.openxmlformats.org/officeDocument/2006/relationships/image" Target="../media/image123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09075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Summary of part I:  prediction and RL</a:t>
            </a:r>
            <a:endParaRPr lang="en-US" smtClean="0"/>
          </a:p>
        </p:txBody>
      </p:sp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250825" y="1371600"/>
            <a:ext cx="8435975" cy="505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81000" indent="-381000">
              <a:lnSpc>
                <a:spcPct val="110000"/>
              </a:lnSpc>
              <a:spcBef>
                <a:spcPct val="20000"/>
              </a:spcBef>
            </a:pPr>
            <a:r>
              <a:rPr lang="en-US"/>
              <a:t>Prediction is important for action selection</a:t>
            </a:r>
          </a:p>
          <a:p>
            <a:pPr marL="381000" indent="-381000">
              <a:lnSpc>
                <a:spcPct val="110000"/>
              </a:lnSpc>
              <a:spcBef>
                <a:spcPct val="20000"/>
              </a:spcBef>
            </a:pPr>
            <a:endParaRPr lang="en-US">
              <a:solidFill>
                <a:srgbClr val="FFCC00"/>
              </a:solidFill>
            </a:endParaRPr>
          </a:p>
          <a:p>
            <a:pPr marL="381000" indent="-3810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FFCC00"/>
                </a:solidFill>
              </a:rPr>
              <a:t>The problem:</a:t>
            </a:r>
            <a:r>
              <a:rPr lang="en-US"/>
              <a:t> prediction of future reward</a:t>
            </a:r>
          </a:p>
          <a:p>
            <a:pPr marL="381000" indent="-3810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FFCC00"/>
                </a:solidFill>
              </a:rPr>
              <a:t>The algorithm:</a:t>
            </a:r>
            <a:r>
              <a:rPr lang="en-US"/>
              <a:t> temporal difference learning</a:t>
            </a:r>
          </a:p>
          <a:p>
            <a:pPr marL="381000" indent="-3810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FFCC00"/>
                </a:solidFill>
              </a:rPr>
              <a:t>Neural implementation:</a:t>
            </a:r>
            <a:r>
              <a:rPr lang="en-US"/>
              <a:t> dopamine dependent learning in BG</a:t>
            </a:r>
            <a:endParaRPr lang="en-US">
              <a:solidFill>
                <a:srgbClr val="FFFFCC"/>
              </a:solidFill>
            </a:endParaRPr>
          </a:p>
          <a:p>
            <a:pPr marL="381000" indent="-381000">
              <a:lnSpc>
                <a:spcPct val="110000"/>
              </a:lnSpc>
            </a:pPr>
            <a:endParaRPr lang="en-US">
              <a:solidFill>
                <a:srgbClr val="FFFFCC"/>
              </a:solidFill>
            </a:endParaRPr>
          </a:p>
          <a:p>
            <a:pPr marL="381000" indent="-381000">
              <a:lnSpc>
                <a:spcPct val="110000"/>
              </a:lnSpc>
              <a:spcBef>
                <a:spcPct val="30000"/>
              </a:spcBef>
              <a:buFont typeface="Symbol" pitchFamily="18" charset="2"/>
              <a:buChar char="Þ"/>
            </a:pPr>
            <a:r>
              <a:rPr lang="en-US">
                <a:sym typeface="Symbol" pitchFamily="18" charset="2"/>
              </a:rPr>
              <a:t>A precise computational model of learning allows one to look in the brain for “hidden variables” postulated by the model</a:t>
            </a:r>
          </a:p>
          <a:p>
            <a:pPr marL="381000" indent="-381000">
              <a:lnSpc>
                <a:spcPct val="110000"/>
              </a:lnSpc>
              <a:spcBef>
                <a:spcPct val="30000"/>
              </a:spcBef>
              <a:buFont typeface="Symbol" pitchFamily="18" charset="2"/>
              <a:buChar char="Þ"/>
            </a:pPr>
            <a:r>
              <a:rPr lang="en-US"/>
              <a:t>Precise (normative!) theory for generation of dopamine firing patterns</a:t>
            </a:r>
          </a:p>
          <a:p>
            <a:pPr marL="381000" indent="-381000">
              <a:lnSpc>
                <a:spcPct val="110000"/>
              </a:lnSpc>
              <a:spcBef>
                <a:spcPct val="30000"/>
              </a:spcBef>
              <a:buFont typeface="Symbol" pitchFamily="18" charset="2"/>
              <a:buChar char="Þ"/>
            </a:pPr>
            <a:r>
              <a:rPr lang="en-US"/>
              <a:t>Explains anticipatory dopaminergic responding, second order conditioning</a:t>
            </a:r>
          </a:p>
          <a:p>
            <a:pPr marL="381000" indent="-381000">
              <a:lnSpc>
                <a:spcPct val="110000"/>
              </a:lnSpc>
              <a:spcBef>
                <a:spcPct val="30000"/>
              </a:spcBef>
              <a:buFont typeface="Symbol" pitchFamily="18" charset="2"/>
              <a:buChar char="Þ"/>
            </a:pPr>
            <a:r>
              <a:rPr lang="en-US"/>
              <a:t>Compelling account for the role of dopamine in classical conditioning: prediction error acts as signal driving learning in prediction areas</a:t>
            </a:r>
          </a:p>
        </p:txBody>
      </p:sp>
      <p:pic>
        <p:nvPicPr>
          <p:cNvPr id="4100" name="Picture 11" descr="Valu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00"/>
          <a:stretch>
            <a:fillRect/>
          </a:stretch>
        </p:blipFill>
        <p:spPr bwMode="auto">
          <a:xfrm>
            <a:off x="6553200" y="938213"/>
            <a:ext cx="2438400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Matching: Concurrent VI-VI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325563"/>
          </a:xfrm>
        </p:spPr>
        <p:txBody>
          <a:bodyPr/>
          <a:lstStyle/>
          <a:p>
            <a:endParaRPr lang="en-GB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25431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66800"/>
            <a:ext cx="236220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7"/>
          <a:stretch>
            <a:fillRect/>
          </a:stretch>
        </p:blipFill>
        <p:spPr bwMode="auto">
          <a:xfrm>
            <a:off x="304800" y="4191000"/>
            <a:ext cx="36385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35909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8"/>
          <p:cNvSpPr txBox="1">
            <a:spLocks noChangeArrowheads="1"/>
          </p:cNvSpPr>
          <p:nvPr/>
        </p:nvSpPr>
        <p:spPr bwMode="auto">
          <a:xfrm>
            <a:off x="7010400" y="6334125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/>
              <a:t>Lau, Glimcher, Corrado, </a:t>
            </a:r>
          </a:p>
          <a:p>
            <a:pPr eaLnBrk="1" hangingPunct="1"/>
            <a:r>
              <a:rPr lang="en-GB" sz="1400"/>
              <a:t>Sugrue, Newsome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/>
          <a:stretch>
            <a:fillRect/>
          </a:stretch>
        </p:blipFill>
        <p:spPr bwMode="auto">
          <a:xfrm>
            <a:off x="5181600" y="1447800"/>
            <a:ext cx="39624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429000"/>
            <a:ext cx="5257800" cy="3429000"/>
          </a:xfrm>
        </p:spPr>
        <p:txBody>
          <a:bodyPr/>
          <a:lstStyle/>
          <a:p>
            <a:r>
              <a:rPr lang="en-GB" smtClean="0"/>
              <a:t>income not return</a:t>
            </a:r>
          </a:p>
          <a:p>
            <a:r>
              <a:rPr lang="en-GB" smtClean="0"/>
              <a:t>approximately exponential in r</a:t>
            </a:r>
          </a:p>
          <a:p>
            <a:endParaRPr lang="en-GB" smtClean="0"/>
          </a:p>
          <a:p>
            <a:r>
              <a:rPr lang="en-GB" smtClean="0"/>
              <a:t>alternation choice kernel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9387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52600" y="2590800"/>
            <a:ext cx="3276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334000" y="3810000"/>
            <a:ext cx="36576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5C5314-4FDC-4017-89B1-F622FFDA146C}" type="slidenum">
              <a:rPr lang="en-GB" smtClean="0"/>
              <a:pPr eaLnBrk="1" hangingPunct="1"/>
              <a:t>12</a:t>
            </a:fld>
            <a:endParaRPr lang="en-GB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856662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Action at a (Temporal) Distance</a:t>
            </a:r>
            <a:endParaRPr lang="en-GB" sz="4000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981200"/>
            <a:ext cx="3814763" cy="1987550"/>
          </a:xfrm>
        </p:spPr>
        <p:txBody>
          <a:bodyPr/>
          <a:lstStyle/>
          <a:p>
            <a:pPr eaLnBrk="1" hangingPunct="1"/>
            <a:endParaRPr lang="en-US" sz="2400" smtClean="0"/>
          </a:p>
        </p:txBody>
      </p:sp>
      <p:sp>
        <p:nvSpPr>
          <p:cNvPr id="15365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3438" y="1981200"/>
            <a:ext cx="3814762" cy="1987550"/>
          </a:xfrm>
        </p:spPr>
        <p:txBody>
          <a:bodyPr/>
          <a:lstStyle/>
          <a:p>
            <a:pPr eaLnBrk="1" hangingPunct="1"/>
            <a:endParaRPr lang="en-US" sz="2400" smtClean="0"/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323850" y="4581525"/>
            <a:ext cx="8820150" cy="218757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learning an appropriate action at </a:t>
            </a:r>
            <a:r>
              <a:rPr lang="en-US" sz="2800" i="1" dirty="0">
                <a:latin typeface="Palatino Linotype" pitchFamily="18" charset="0"/>
              </a:rPr>
              <a:t>x</a:t>
            </a:r>
            <a:r>
              <a:rPr lang="en-US" sz="2800" i="1" dirty="0" smtClean="0">
                <a:latin typeface="Palatino Linotype" pitchFamily="18" charset="0"/>
              </a:rPr>
              <a:t>=</a:t>
            </a:r>
            <a:r>
              <a:rPr lang="en-US" sz="2800" dirty="0" smtClean="0">
                <a:latin typeface="Palatino Linotype" pitchFamily="18" charset="0"/>
              </a:rPr>
              <a:t>1</a:t>
            </a:r>
            <a:r>
              <a:rPr lang="en-US" sz="2800" dirty="0" smtClean="0"/>
              <a:t>:</a:t>
            </a:r>
          </a:p>
          <a:p>
            <a:pPr lvl="1" eaLnBrk="1" hangingPunct="1"/>
            <a:r>
              <a:rPr lang="en-US" sz="2400" dirty="0" smtClean="0">
                <a:solidFill>
                  <a:srgbClr val="FF0000"/>
                </a:solidFill>
              </a:rPr>
              <a:t>depends</a:t>
            </a:r>
            <a:r>
              <a:rPr lang="en-US" sz="2400" dirty="0" smtClean="0"/>
              <a:t> on the actions at </a:t>
            </a:r>
            <a:r>
              <a:rPr lang="en-US" sz="2400" i="1" dirty="0">
                <a:latin typeface="Palatino Linotype" pitchFamily="18" charset="0"/>
              </a:rPr>
              <a:t>x</a:t>
            </a:r>
            <a:r>
              <a:rPr lang="en-US" sz="2400" i="1" dirty="0" smtClean="0">
                <a:latin typeface="Palatino Linotype" pitchFamily="18" charset="0"/>
              </a:rPr>
              <a:t>=</a:t>
            </a:r>
            <a:r>
              <a:rPr lang="en-US" sz="2400" dirty="0" smtClean="0">
                <a:latin typeface="Palatino Linotype" pitchFamily="18" charset="0"/>
              </a:rPr>
              <a:t>2 </a:t>
            </a:r>
            <a:r>
              <a:rPr lang="en-US" sz="2400" dirty="0" smtClean="0"/>
              <a:t>and </a:t>
            </a:r>
            <a:r>
              <a:rPr lang="en-US" sz="2400" i="1" dirty="0">
                <a:latin typeface="Palatino Linotype" pitchFamily="18" charset="0"/>
              </a:rPr>
              <a:t>x</a:t>
            </a:r>
            <a:r>
              <a:rPr lang="en-US" sz="2400" i="1" dirty="0" smtClean="0">
                <a:latin typeface="Palatino Linotype" pitchFamily="18" charset="0"/>
              </a:rPr>
              <a:t>=</a:t>
            </a:r>
            <a:r>
              <a:rPr lang="en-US" sz="2400" dirty="0" smtClean="0">
                <a:latin typeface="Palatino Linotype" pitchFamily="18" charset="0"/>
              </a:rPr>
              <a:t>3 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gains no </a:t>
            </a:r>
            <a:r>
              <a:rPr lang="en-US" sz="2400" dirty="0" smtClean="0">
                <a:solidFill>
                  <a:srgbClr val="FF0000"/>
                </a:solidFill>
              </a:rPr>
              <a:t>immediate</a:t>
            </a:r>
            <a:r>
              <a:rPr lang="en-US" sz="2400" dirty="0" smtClean="0"/>
              <a:t> feedback</a:t>
            </a:r>
          </a:p>
          <a:p>
            <a:pPr eaLnBrk="1" hangingPunct="1"/>
            <a:r>
              <a:rPr lang="en-US" sz="2800" dirty="0" smtClean="0"/>
              <a:t>idea: use prediction as </a:t>
            </a:r>
            <a:r>
              <a:rPr lang="en-US" sz="2800" dirty="0" smtClean="0">
                <a:solidFill>
                  <a:srgbClr val="FF0000"/>
                </a:solidFill>
              </a:rPr>
              <a:t>surrogate</a:t>
            </a:r>
            <a:r>
              <a:rPr lang="en-US" sz="2800" dirty="0" smtClean="0"/>
              <a:t> feedback</a:t>
            </a:r>
          </a:p>
          <a:p>
            <a:pPr lvl="1" eaLnBrk="1" hangingPunct="1"/>
            <a:endParaRPr lang="en-GB" sz="2400" dirty="0" smtClean="0"/>
          </a:p>
        </p:txBody>
      </p:sp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28775"/>
            <a:ext cx="85058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1528665"/>
            <a:ext cx="5309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i="1" dirty="0" smtClean="0">
                <a:latin typeface="Palatino Linotype" pitchFamily="18" charset="0"/>
              </a:rPr>
              <a:t>x</a:t>
            </a:r>
            <a:r>
              <a:rPr lang="en-GB" dirty="0" smtClean="0">
                <a:latin typeface="Palatino Linotype" pitchFamily="18" charset="0"/>
              </a:rPr>
              <a:t>=1</a:t>
            </a:r>
            <a:endParaRPr lang="en-GB" dirty="0">
              <a:latin typeface="Palatino Linotyp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685" y="3004748"/>
            <a:ext cx="5309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i="1" dirty="0" smtClean="0">
                <a:latin typeface="Palatino Linotype" pitchFamily="18" charset="0"/>
              </a:rPr>
              <a:t>x</a:t>
            </a:r>
            <a:r>
              <a:rPr lang="en-GB" dirty="0" smtClean="0">
                <a:latin typeface="Palatino Linotype" pitchFamily="18" charset="0"/>
              </a:rPr>
              <a:t>=2</a:t>
            </a:r>
            <a:endParaRPr lang="en-GB" dirty="0">
              <a:latin typeface="Palatino Linotyp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3004748"/>
            <a:ext cx="5309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i="1" dirty="0" smtClean="0">
                <a:latin typeface="Palatino Linotype" pitchFamily="18" charset="0"/>
              </a:rPr>
              <a:t>x</a:t>
            </a:r>
            <a:r>
              <a:rPr lang="en-GB" dirty="0" smtClean="0">
                <a:latin typeface="Palatino Linotype" pitchFamily="18" charset="0"/>
              </a:rPr>
              <a:t>=3</a:t>
            </a:r>
            <a:endParaRPr lang="en-GB" dirty="0">
              <a:latin typeface="Palatino Linotyp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3285" y="1507385"/>
            <a:ext cx="5309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i="1" dirty="0" smtClean="0">
                <a:latin typeface="Palatino Linotype" pitchFamily="18" charset="0"/>
              </a:rPr>
              <a:t>x</a:t>
            </a:r>
            <a:r>
              <a:rPr lang="en-GB" dirty="0" smtClean="0">
                <a:latin typeface="Palatino Linotype" pitchFamily="18" charset="0"/>
              </a:rPr>
              <a:t>=1</a:t>
            </a:r>
            <a:endParaRPr lang="en-GB" dirty="0">
              <a:latin typeface="Palatino Linotyp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34170" y="2983468"/>
            <a:ext cx="5309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i="1" dirty="0" smtClean="0">
                <a:latin typeface="Palatino Linotype" pitchFamily="18" charset="0"/>
              </a:rPr>
              <a:t>x</a:t>
            </a:r>
            <a:r>
              <a:rPr lang="en-GB" dirty="0" smtClean="0">
                <a:latin typeface="Palatino Linotype" pitchFamily="18" charset="0"/>
              </a:rPr>
              <a:t>=2</a:t>
            </a:r>
            <a:endParaRPr lang="en-GB" dirty="0">
              <a:latin typeface="Palatino Linotyp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4885" y="2983468"/>
            <a:ext cx="5309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i="1" dirty="0" smtClean="0">
                <a:latin typeface="Palatino Linotype" pitchFamily="18" charset="0"/>
              </a:rPr>
              <a:t>x</a:t>
            </a:r>
            <a:r>
              <a:rPr lang="en-GB" dirty="0" smtClean="0">
                <a:latin typeface="Palatino Linotype" pitchFamily="18" charset="0"/>
              </a:rPr>
              <a:t>=3</a:t>
            </a:r>
            <a:endParaRPr lang="en-GB" dirty="0">
              <a:latin typeface="Palatino Linotype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8200" y="1371600"/>
            <a:ext cx="4114800" cy="274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46" name="Picture 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3963458"/>
            <a:ext cx="484822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fld id="{A43DBE58-2E6B-419B-BDED-D28EF075AA1F}" type="slidenum">
              <a:rPr lang="en-GB" smtClean="0"/>
              <a:pPr algn="l" eaLnBrk="1" hangingPunct="1"/>
              <a:t>13</a:t>
            </a:fld>
            <a:endParaRPr lang="en-GB" dirty="0" smtClean="0"/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-17145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Action Selection</a:t>
            </a:r>
            <a:endParaRPr lang="en-GB" dirty="0" smtClean="0"/>
          </a:p>
        </p:txBody>
      </p:sp>
      <p:sp>
        <p:nvSpPr>
          <p:cNvPr id="16388" name="Rectangle 13"/>
          <p:cNvSpPr>
            <a:spLocks noChangeArrowheads="1"/>
          </p:cNvSpPr>
          <p:nvPr/>
        </p:nvSpPr>
        <p:spPr bwMode="auto">
          <a:xfrm>
            <a:off x="3779838" y="508317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390" name="Text Box 22"/>
          <p:cNvSpPr txBox="1">
            <a:spLocks noChangeArrowheads="1"/>
          </p:cNvSpPr>
          <p:nvPr/>
        </p:nvSpPr>
        <p:spPr bwMode="auto">
          <a:xfrm>
            <a:off x="0" y="1030288"/>
            <a:ext cx="27828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FF"/>
                </a:solidFill>
              </a:rPr>
              <a:t>start</a:t>
            </a:r>
            <a:r>
              <a:rPr lang="en-US" sz="2400"/>
              <a:t> with policy:</a:t>
            </a:r>
            <a:endParaRPr lang="en-GB" sz="2400"/>
          </a:p>
        </p:txBody>
      </p:sp>
      <p:graphicFrame>
        <p:nvGraphicFramePr>
          <p:cNvPr id="1639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914725"/>
              </p:ext>
            </p:extLst>
          </p:nvPr>
        </p:nvGraphicFramePr>
        <p:xfrm>
          <a:off x="2286000" y="1066800"/>
          <a:ext cx="34210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0" name="Equation" r:id="rId4" imgW="1714320" imgH="228600" progId="Equation.3">
                  <p:embed/>
                </p:oleObj>
              </mc:Choice>
              <mc:Fallback>
                <p:oleObj name="Equation" r:id="rId4" imgW="171432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066800"/>
                        <a:ext cx="34210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28" name="Text Box 24"/>
          <p:cNvSpPr txBox="1">
            <a:spLocks noChangeArrowheads="1"/>
          </p:cNvSpPr>
          <p:nvPr/>
        </p:nvSpPr>
        <p:spPr bwMode="auto">
          <a:xfrm>
            <a:off x="0" y="2368550"/>
            <a:ext cx="204946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FF"/>
                </a:solidFill>
              </a:rPr>
              <a:t>evaluate</a:t>
            </a:r>
            <a:r>
              <a:rPr lang="en-US" sz="2400"/>
              <a:t> it: </a:t>
            </a:r>
            <a:endParaRPr lang="en-GB" sz="2400"/>
          </a:p>
        </p:txBody>
      </p:sp>
      <p:graphicFrame>
        <p:nvGraphicFramePr>
          <p:cNvPr id="20072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396252"/>
              </p:ext>
            </p:extLst>
          </p:nvPr>
        </p:nvGraphicFramePr>
        <p:xfrm>
          <a:off x="1778000" y="2390775"/>
          <a:ext cx="19573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1" name="Equation" r:id="rId6" imgW="977760" imgH="203040" progId="Equation.3">
                  <p:embed/>
                </p:oleObj>
              </mc:Choice>
              <mc:Fallback>
                <p:oleObj name="Equation" r:id="rId6" imgW="97776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2390775"/>
                        <a:ext cx="19573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30" name="Text Box 26"/>
          <p:cNvSpPr txBox="1">
            <a:spLocks noChangeArrowheads="1"/>
          </p:cNvSpPr>
          <p:nvPr/>
        </p:nvSpPr>
        <p:spPr bwMode="auto">
          <a:xfrm>
            <a:off x="0" y="3500438"/>
            <a:ext cx="199231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FF"/>
                </a:solidFill>
              </a:rPr>
              <a:t>improve</a:t>
            </a:r>
            <a:r>
              <a:rPr lang="en-US" sz="2400"/>
              <a:t> it: </a:t>
            </a:r>
            <a:endParaRPr lang="en-GB" sz="2400"/>
          </a:p>
        </p:txBody>
      </p:sp>
      <p:sp>
        <p:nvSpPr>
          <p:cNvPr id="200732" name="Text Box 28"/>
          <p:cNvSpPr txBox="1">
            <a:spLocks noChangeArrowheads="1"/>
          </p:cNvSpPr>
          <p:nvPr/>
        </p:nvSpPr>
        <p:spPr bwMode="auto">
          <a:xfrm>
            <a:off x="900113" y="6007100"/>
            <a:ext cx="5626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thus choose R more frequently than L;C</a:t>
            </a:r>
            <a:endParaRPr lang="en-GB" sz="2400"/>
          </a:p>
        </p:txBody>
      </p:sp>
      <p:graphicFrame>
        <p:nvGraphicFramePr>
          <p:cNvPr id="200733" name="Object 8"/>
          <p:cNvGraphicFramePr>
            <a:graphicFrameLocks noChangeAspect="1"/>
          </p:cNvGraphicFramePr>
          <p:nvPr/>
        </p:nvGraphicFramePr>
        <p:xfrm>
          <a:off x="7073900" y="5991225"/>
          <a:ext cx="165258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2" name="Equation" r:id="rId8" imgW="558558" imgH="215806" progId="Equation.3">
                  <p:embed/>
                </p:oleObj>
              </mc:Choice>
              <mc:Fallback>
                <p:oleObj name="Equation" r:id="rId8" imgW="558558" imgH="215806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900" y="5991225"/>
                        <a:ext cx="1652588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/>
          <a:stretch>
            <a:fillRect/>
          </a:stretch>
        </p:blipFill>
        <p:spPr bwMode="auto">
          <a:xfrm>
            <a:off x="3733800" y="1676400"/>
            <a:ext cx="50720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8" name="Group 28"/>
          <p:cNvGrpSpPr>
            <a:grpSpLocks/>
          </p:cNvGrpSpPr>
          <p:nvPr/>
        </p:nvGrpSpPr>
        <p:grpSpPr bwMode="auto">
          <a:xfrm>
            <a:off x="6781800" y="152400"/>
            <a:ext cx="2133600" cy="1490663"/>
            <a:chOff x="6781800" y="152400"/>
            <a:chExt cx="2133600" cy="1490382"/>
          </a:xfrm>
        </p:grpSpPr>
        <p:pic>
          <p:nvPicPr>
            <p:cNvPr id="16415" name="Picture 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64" r="3247"/>
            <a:stretch>
              <a:fillRect/>
            </a:stretch>
          </p:blipFill>
          <p:spPr bwMode="auto">
            <a:xfrm>
              <a:off x="6781800" y="152400"/>
              <a:ext cx="2133600" cy="1490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6781800" y="152400"/>
              <a:ext cx="304800" cy="3047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838200" y="4038600"/>
            <a:ext cx="2133600" cy="1490663"/>
            <a:chOff x="6781800" y="152400"/>
            <a:chExt cx="2133600" cy="1490382"/>
          </a:xfrm>
        </p:grpSpPr>
        <p:pic>
          <p:nvPicPr>
            <p:cNvPr id="16413" name="Picture 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64" r="3247"/>
            <a:stretch>
              <a:fillRect/>
            </a:stretch>
          </p:blipFill>
          <p:spPr bwMode="auto">
            <a:xfrm>
              <a:off x="6781800" y="152400"/>
              <a:ext cx="2133600" cy="1490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6781800" y="152400"/>
              <a:ext cx="304800" cy="3047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6401" name="TextBox 35"/>
          <p:cNvSpPr txBox="1">
            <a:spLocks noChangeArrowheads="1"/>
          </p:cNvSpPr>
          <p:nvPr/>
        </p:nvSpPr>
        <p:spPr bwMode="auto">
          <a:xfrm>
            <a:off x="8242300" y="4343400"/>
            <a:ext cx="825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dirty="0">
                <a:solidFill>
                  <a:srgbClr val="FF0000"/>
                </a:solidFill>
              </a:rPr>
              <a:t>0.025</a:t>
            </a:r>
          </a:p>
        </p:txBody>
      </p:sp>
      <p:sp>
        <p:nvSpPr>
          <p:cNvPr id="16402" name="TextBox 37"/>
          <p:cNvSpPr txBox="1">
            <a:spLocks noChangeArrowheads="1"/>
          </p:cNvSpPr>
          <p:nvPr/>
        </p:nvSpPr>
        <p:spPr bwMode="auto">
          <a:xfrm>
            <a:off x="8156575" y="4667250"/>
            <a:ext cx="911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dirty="0">
                <a:solidFill>
                  <a:srgbClr val="FF0000"/>
                </a:solidFill>
              </a:rPr>
              <a:t>-0.175</a:t>
            </a:r>
          </a:p>
        </p:txBody>
      </p:sp>
      <p:sp>
        <p:nvSpPr>
          <p:cNvPr id="16403" name="TextBox 39"/>
          <p:cNvSpPr txBox="1">
            <a:spLocks noChangeArrowheads="1"/>
          </p:cNvSpPr>
          <p:nvPr/>
        </p:nvSpPr>
        <p:spPr bwMode="auto">
          <a:xfrm>
            <a:off x="8156575" y="5048250"/>
            <a:ext cx="911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FF0000"/>
                </a:solidFill>
              </a:rPr>
              <a:t>-0.125</a:t>
            </a:r>
          </a:p>
        </p:txBody>
      </p:sp>
      <p:sp>
        <p:nvSpPr>
          <p:cNvPr id="16404" name="TextBox 40"/>
          <p:cNvSpPr txBox="1">
            <a:spLocks noChangeArrowheads="1"/>
          </p:cNvSpPr>
          <p:nvPr/>
        </p:nvSpPr>
        <p:spPr bwMode="auto">
          <a:xfrm>
            <a:off x="8242300" y="5410200"/>
            <a:ext cx="825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FF0000"/>
                </a:solidFill>
              </a:rPr>
              <a:t>0.125</a:t>
            </a:r>
          </a:p>
        </p:txBody>
      </p:sp>
      <p:sp>
        <p:nvSpPr>
          <p:cNvPr id="46" name="Oval 45"/>
          <p:cNvSpPr/>
          <p:nvPr/>
        </p:nvSpPr>
        <p:spPr>
          <a:xfrm>
            <a:off x="1524000" y="4343400"/>
            <a:ext cx="152400" cy="152400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3319463" y="4704464"/>
            <a:ext cx="4910137" cy="343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3429000" y="5105400"/>
            <a:ext cx="480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3429000" y="5486400"/>
            <a:ext cx="4800600" cy="324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1371600" y="4800600"/>
            <a:ext cx="152400" cy="152400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2286000" y="4800600"/>
            <a:ext cx="152400" cy="152400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2133600" y="4343400"/>
            <a:ext cx="152400" cy="152400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3276600" y="4267200"/>
            <a:ext cx="4891088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6858000" y="0"/>
            <a:ext cx="1994847" cy="1076199"/>
            <a:chOff x="6878851" y="0"/>
            <a:chExt cx="1994847" cy="1076199"/>
          </a:xfrm>
        </p:grpSpPr>
        <p:sp>
          <p:nvSpPr>
            <p:cNvPr id="33" name="TextBox 32"/>
            <p:cNvSpPr txBox="1"/>
            <p:nvPr/>
          </p:nvSpPr>
          <p:spPr>
            <a:xfrm>
              <a:off x="7661702" y="0"/>
              <a:ext cx="41549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i="1" dirty="0" smtClean="0">
                  <a:latin typeface="Palatino Linotype" pitchFamily="18" charset="0"/>
                </a:rPr>
                <a:t>x</a:t>
              </a:r>
              <a:r>
                <a:rPr lang="en-GB" sz="1200" dirty="0" smtClean="0">
                  <a:latin typeface="Palatino Linotype" pitchFamily="18" charset="0"/>
                </a:rPr>
                <a:t>=1</a:t>
              </a:r>
              <a:endParaRPr lang="en-GB" sz="1200" dirty="0">
                <a:latin typeface="Palatino Linotype" pitchFamily="18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78851" y="799200"/>
              <a:ext cx="1994847" cy="276999"/>
              <a:chOff x="6878851" y="789801"/>
              <a:chExt cx="1994847" cy="276999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6878851" y="789801"/>
                <a:ext cx="41549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GB" sz="1200" i="1" dirty="0" smtClean="0">
                    <a:latin typeface="Palatino Linotype" pitchFamily="18" charset="0"/>
                  </a:rPr>
                  <a:t>x</a:t>
                </a:r>
                <a:r>
                  <a:rPr lang="en-GB" sz="1200" dirty="0" smtClean="0">
                    <a:latin typeface="Palatino Linotype" pitchFamily="18" charset="0"/>
                  </a:rPr>
                  <a:t>=2</a:t>
                </a:r>
                <a:endParaRPr lang="en-GB" sz="1200" dirty="0">
                  <a:latin typeface="Palatino Linotype" pitchFamily="18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458200" y="789801"/>
                <a:ext cx="41549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1200" i="1" dirty="0" smtClean="0">
                    <a:latin typeface="Palatino Linotype" pitchFamily="18" charset="0"/>
                  </a:rPr>
                  <a:t>x</a:t>
                </a:r>
                <a:r>
                  <a:rPr lang="en-GB" sz="1200" dirty="0" smtClean="0">
                    <a:latin typeface="Palatino Linotype" pitchFamily="18" charset="0"/>
                  </a:rPr>
                  <a:t>=3</a:t>
                </a:r>
                <a:endParaRPr lang="en-GB" sz="1200" dirty="0">
                  <a:latin typeface="Palatino Linotype" pitchFamily="18" charset="0"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914400" y="3886200"/>
            <a:ext cx="1994847" cy="1076199"/>
            <a:chOff x="6878851" y="0"/>
            <a:chExt cx="1994847" cy="1076199"/>
          </a:xfrm>
        </p:grpSpPr>
        <p:sp>
          <p:nvSpPr>
            <p:cNvPr id="39" name="TextBox 38"/>
            <p:cNvSpPr txBox="1"/>
            <p:nvPr/>
          </p:nvSpPr>
          <p:spPr>
            <a:xfrm>
              <a:off x="7661702" y="0"/>
              <a:ext cx="41549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i="1" dirty="0" smtClean="0">
                  <a:latin typeface="Palatino Linotype" pitchFamily="18" charset="0"/>
                </a:rPr>
                <a:t>x</a:t>
              </a:r>
              <a:r>
                <a:rPr lang="en-GB" sz="1200" dirty="0" smtClean="0">
                  <a:latin typeface="Palatino Linotype" pitchFamily="18" charset="0"/>
                </a:rPr>
                <a:t>=1</a:t>
              </a:r>
              <a:endParaRPr lang="en-GB" sz="1200" dirty="0">
                <a:latin typeface="Palatino Linotype" pitchFamily="18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6878851" y="799200"/>
              <a:ext cx="1994847" cy="276999"/>
              <a:chOff x="6878851" y="789801"/>
              <a:chExt cx="1994847" cy="276999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6878851" y="789801"/>
                <a:ext cx="41549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GB" sz="1200" i="1" dirty="0" smtClean="0">
                    <a:latin typeface="Palatino Linotype" pitchFamily="18" charset="0"/>
                  </a:rPr>
                  <a:t>x</a:t>
                </a:r>
                <a:r>
                  <a:rPr lang="en-GB" sz="1200" dirty="0" smtClean="0">
                    <a:latin typeface="Palatino Linotype" pitchFamily="18" charset="0"/>
                  </a:rPr>
                  <a:t>=2</a:t>
                </a:r>
                <a:endParaRPr lang="en-GB" sz="1200" dirty="0">
                  <a:latin typeface="Palatino Linotype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8458200" y="789801"/>
                <a:ext cx="41549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1200" i="1" dirty="0" smtClean="0">
                    <a:latin typeface="Palatino Linotype" pitchFamily="18" charset="0"/>
                  </a:rPr>
                  <a:t>x</a:t>
                </a:r>
                <a:r>
                  <a:rPr lang="en-GB" sz="1200" dirty="0" smtClean="0">
                    <a:latin typeface="Palatino Linotype" pitchFamily="18" charset="0"/>
                  </a:rPr>
                  <a:t>=3</a:t>
                </a:r>
                <a:endParaRPr lang="en-GB" sz="1200" dirty="0">
                  <a:latin typeface="Palatino Linotype" pitchFamily="18" charset="0"/>
                </a:endParaRPr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4994702" y="1752600"/>
            <a:ext cx="41549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latin typeface="Palatino Linotype" pitchFamily="18" charset="0"/>
              </a:rPr>
              <a:t>x</a:t>
            </a:r>
            <a:r>
              <a:rPr lang="en-GB" sz="1200" dirty="0" smtClean="0">
                <a:latin typeface="Palatino Linotype" pitchFamily="18" charset="0"/>
              </a:rPr>
              <a:t>=1</a:t>
            </a:r>
            <a:endParaRPr lang="en-GB" sz="1200" dirty="0">
              <a:latin typeface="Palatino Linotype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153400" y="1752600"/>
            <a:ext cx="41549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latin typeface="Palatino Linotype" pitchFamily="18" charset="0"/>
              </a:rPr>
              <a:t>x</a:t>
            </a:r>
            <a:r>
              <a:rPr lang="en-GB" sz="1200" dirty="0" smtClean="0">
                <a:latin typeface="Palatino Linotype" pitchFamily="18" charset="0"/>
              </a:rPr>
              <a:t>=3</a:t>
            </a:r>
            <a:endParaRPr lang="en-GB" sz="1200" dirty="0">
              <a:latin typeface="Palatino Linotype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53200" y="1752600"/>
            <a:ext cx="41549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latin typeface="Palatino Linotype" pitchFamily="18" charset="0"/>
              </a:rPr>
              <a:t>x</a:t>
            </a:r>
            <a:r>
              <a:rPr lang="en-GB" sz="1200" dirty="0" smtClean="0">
                <a:latin typeface="Palatino Linotype" pitchFamily="18" charset="0"/>
              </a:rPr>
              <a:t>=2</a:t>
            </a:r>
            <a:endParaRPr lang="en-GB" sz="12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28" grpId="0"/>
      <p:bldP spid="200730" grpId="0"/>
      <p:bldP spid="200732" grpId="0"/>
      <p:bldP spid="16401" grpId="0"/>
      <p:bldP spid="16402" grpId="0"/>
      <p:bldP spid="16403" grpId="0"/>
      <p:bldP spid="16404" grpId="0"/>
      <p:bldP spid="46" grpId="0" animBg="1"/>
      <p:bldP spid="46" grpId="1" animBg="1"/>
      <p:bldP spid="47" grpId="0" animBg="1"/>
      <p:bldP spid="48" grpId="0" animBg="1"/>
      <p:bldP spid="49" grpId="0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4" grpId="0" animBg="1"/>
      <p:bldP spid="55" grpId="0" animBg="1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fld id="{2B916FF1-8B75-4C36-9ECC-4EB2EEC059A9}" type="slidenum">
              <a:rPr lang="en-GB" smtClean="0"/>
              <a:pPr algn="l" eaLnBrk="1" hangingPunct="1"/>
              <a:t>14</a:t>
            </a:fld>
            <a:endParaRPr lang="en-GB" smtClean="0"/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Policy</a:t>
            </a:r>
            <a:endParaRPr lang="en-GB" smtClean="0"/>
          </a:p>
        </p:txBody>
      </p:sp>
      <p:graphicFrame>
        <p:nvGraphicFramePr>
          <p:cNvPr id="17412" name="Object 2"/>
          <p:cNvGraphicFramePr>
            <a:graphicFrameLocks noChangeAspect="1"/>
          </p:cNvGraphicFramePr>
          <p:nvPr/>
        </p:nvGraphicFramePr>
        <p:xfrm>
          <a:off x="468313" y="908050"/>
          <a:ext cx="131286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8" name="Equation" r:id="rId3" imgW="609336" imgH="190417" progId="Equation.3">
                  <p:embed/>
                </p:oleObj>
              </mc:Choice>
              <mc:Fallback>
                <p:oleObj name="Equation" r:id="rId3" imgW="609336" imgH="190417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908050"/>
                        <a:ext cx="1312862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39750" y="1196975"/>
            <a:ext cx="50101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/>
              <a:t> value   is too pessimistic</a:t>
            </a:r>
          </a:p>
          <a:p>
            <a:pPr eaLnBrk="1" hangingPunct="1">
              <a:buFontTx/>
              <a:buChar char="•"/>
            </a:pPr>
            <a:r>
              <a:rPr lang="en-US" sz="2400"/>
              <a:t> action  is better than average</a:t>
            </a:r>
            <a:endParaRPr lang="en-GB" sz="2400"/>
          </a:p>
        </p:txBody>
      </p:sp>
      <p:graphicFrame>
        <p:nvGraphicFramePr>
          <p:cNvPr id="17414" name="Object 3"/>
          <p:cNvGraphicFramePr>
            <a:graphicFrameLocks noChangeAspect="1"/>
          </p:cNvGraphicFramePr>
          <p:nvPr/>
        </p:nvGraphicFramePr>
        <p:xfrm>
          <a:off x="4876800" y="1066800"/>
          <a:ext cx="10255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9" name="Equation" r:id="rId5" imgW="393359" imgH="177646" progId="Equation.3">
                  <p:embed/>
                </p:oleObj>
              </mc:Choice>
              <mc:Fallback>
                <p:oleObj name="Equation" r:id="rId5" imgW="393359" imgH="17764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066800"/>
                        <a:ext cx="10255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4"/>
          <p:cNvGraphicFramePr>
            <a:graphicFrameLocks noChangeAspect="1"/>
          </p:cNvGraphicFramePr>
          <p:nvPr/>
        </p:nvGraphicFramePr>
        <p:xfrm>
          <a:off x="4913313" y="1570038"/>
          <a:ext cx="109378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0" name="Equation" r:id="rId7" imgW="418918" imgH="177723" progId="Equation.3">
                  <p:embed/>
                </p:oleObj>
              </mc:Choice>
              <mc:Fallback>
                <p:oleObj name="Equation" r:id="rId7" imgW="418918" imgH="17772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3313" y="1570038"/>
                        <a:ext cx="1093787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6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38400"/>
            <a:ext cx="6256338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24200" y="2438400"/>
            <a:ext cx="41549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latin typeface="Palatino Linotype" pitchFamily="18" charset="0"/>
              </a:rPr>
              <a:t>x</a:t>
            </a:r>
            <a:r>
              <a:rPr lang="en-GB" sz="1200" dirty="0" smtClean="0">
                <a:latin typeface="Palatino Linotype" pitchFamily="18" charset="0"/>
              </a:rPr>
              <a:t>=1</a:t>
            </a:r>
            <a:endParaRPr lang="en-GB" sz="1200" dirty="0">
              <a:latin typeface="Palatino Linotyp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800" y="2438400"/>
            <a:ext cx="41549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latin typeface="Palatino Linotype" pitchFamily="18" charset="0"/>
              </a:rPr>
              <a:t>x</a:t>
            </a:r>
            <a:r>
              <a:rPr lang="en-GB" sz="1200" dirty="0" smtClean="0">
                <a:latin typeface="Palatino Linotype" pitchFamily="18" charset="0"/>
              </a:rPr>
              <a:t>=3</a:t>
            </a:r>
            <a:endParaRPr lang="en-GB" sz="1200" dirty="0">
              <a:latin typeface="Palatino Linotyp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7102" y="2438400"/>
            <a:ext cx="41549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latin typeface="Palatino Linotype" pitchFamily="18" charset="0"/>
              </a:rPr>
              <a:t>x</a:t>
            </a:r>
            <a:r>
              <a:rPr lang="en-GB" sz="1200" dirty="0" smtClean="0">
                <a:latin typeface="Palatino Linotype" pitchFamily="18" charset="0"/>
              </a:rPr>
              <a:t>=2</a:t>
            </a:r>
            <a:endParaRPr lang="en-GB" sz="12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actor/critic</a:t>
            </a:r>
            <a:endParaRPr lang="en-GB" smtClean="0"/>
          </a:p>
        </p:txBody>
      </p:sp>
      <p:grpSp>
        <p:nvGrpSpPr>
          <p:cNvPr id="18435" name="Group 11"/>
          <p:cNvGrpSpPr>
            <a:grpSpLocks/>
          </p:cNvGrpSpPr>
          <p:nvPr/>
        </p:nvGrpSpPr>
        <p:grpSpPr bwMode="auto">
          <a:xfrm>
            <a:off x="76200" y="1752600"/>
            <a:ext cx="3841750" cy="4191000"/>
            <a:chOff x="2438400" y="1752600"/>
            <a:chExt cx="3841750" cy="4191000"/>
          </a:xfrm>
        </p:grpSpPr>
        <p:pic>
          <p:nvPicPr>
            <p:cNvPr id="18438" name="Picture 21" descr="ACmodelNeur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1752600"/>
              <a:ext cx="3841750" cy="419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4419600" y="4211638"/>
              <a:ext cx="228600" cy="2524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4419600" y="4549775"/>
              <a:ext cx="228600" cy="2508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4419600" y="4854575"/>
              <a:ext cx="228600" cy="2508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4419600" y="5334000"/>
              <a:ext cx="228600" cy="2508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443" name="TextBox 3"/>
            <p:cNvSpPr txBox="1">
              <a:spLocks noChangeArrowheads="1"/>
            </p:cNvSpPr>
            <p:nvPr/>
          </p:nvSpPr>
          <p:spPr bwMode="auto">
            <a:xfrm>
              <a:off x="4370388" y="4157663"/>
              <a:ext cx="354012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1100"/>
                <a:t>m</a:t>
              </a:r>
              <a:r>
                <a:rPr lang="en-GB" sz="1100" baseline="-25000"/>
                <a:t>1</a:t>
              </a:r>
            </a:p>
          </p:txBody>
        </p:sp>
        <p:sp>
          <p:nvSpPr>
            <p:cNvPr id="18444" name="TextBox 13"/>
            <p:cNvSpPr txBox="1">
              <a:spLocks noChangeArrowheads="1"/>
            </p:cNvSpPr>
            <p:nvPr/>
          </p:nvSpPr>
          <p:spPr bwMode="auto">
            <a:xfrm>
              <a:off x="4370388" y="4538663"/>
              <a:ext cx="354012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1100"/>
                <a:t>m</a:t>
              </a:r>
              <a:r>
                <a:rPr lang="en-GB" sz="1100" baseline="-25000"/>
                <a:t>2</a:t>
              </a:r>
            </a:p>
          </p:txBody>
        </p:sp>
        <p:sp>
          <p:nvSpPr>
            <p:cNvPr id="18445" name="TextBox 14"/>
            <p:cNvSpPr txBox="1">
              <a:spLocks noChangeArrowheads="1"/>
            </p:cNvSpPr>
            <p:nvPr/>
          </p:nvSpPr>
          <p:spPr bwMode="auto">
            <a:xfrm>
              <a:off x="4370388" y="4843463"/>
              <a:ext cx="354012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1100"/>
                <a:t>m</a:t>
              </a:r>
              <a:r>
                <a:rPr lang="en-GB" sz="1100" baseline="-25000"/>
                <a:t>3</a:t>
              </a:r>
            </a:p>
          </p:txBody>
        </p:sp>
        <p:sp>
          <p:nvSpPr>
            <p:cNvPr id="18446" name="TextBox 15"/>
            <p:cNvSpPr txBox="1">
              <a:spLocks noChangeArrowheads="1"/>
            </p:cNvSpPr>
            <p:nvPr/>
          </p:nvSpPr>
          <p:spPr bwMode="auto">
            <a:xfrm>
              <a:off x="4370388" y="5300663"/>
              <a:ext cx="354012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1100"/>
                <a:t>m</a:t>
              </a:r>
              <a:r>
                <a:rPr lang="en-GB" sz="1100" baseline="-25000"/>
                <a:t>n</a:t>
              </a:r>
            </a:p>
          </p:txBody>
        </p:sp>
      </p:grp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4038600" y="5532438"/>
            <a:ext cx="51054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dopamine signals to both motivational &amp; motor striatum appear, surprisingly the same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suggestion: training both values &amp; policies</a:t>
            </a:r>
          </a:p>
          <a:p>
            <a:pPr eaLnBrk="1" hangingPunct="1"/>
            <a:endParaRPr lang="en-US"/>
          </a:p>
        </p:txBody>
      </p:sp>
      <p:pic>
        <p:nvPicPr>
          <p:cNvPr id="14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95400"/>
            <a:ext cx="2819400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Formally: Dynamic Programming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GB" sz="2400" b="0" i="1" smtClean="0">
                        <a:latin typeface="Cambria Math"/>
                      </a:rPr>
                      <m:t>=⁡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/>
                          </a:rPr>
                          <m:t>max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GB" sz="2400" b="0" i="1" smtClean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GB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GB" sz="24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GB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GB" sz="2400" dirty="0" smtClean="0"/>
              </a:p>
              <a:p>
                <a:r>
                  <a:rPr lang="en-GB" sz="2400" dirty="0"/>
                  <a:t> </a:t>
                </a:r>
                <a:r>
                  <a:rPr lang="en-GB" sz="2400" dirty="0" smtClean="0"/>
                  <a:t>        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latin typeface="Cambria Math"/>
                              </a:rPr>
                              <m:t>max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  <m:d>
                          <m:dPr>
                            <m:begChr m:val="{"/>
                            <m:endChr m:val="}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4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sz="2400" b="0" i="1" smtClean="0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GB" sz="24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GB" sz="2400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</m:d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GB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GB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sub>
                                      <m:sup/>
                                      <m:e>
                                        <m:r>
                                          <a:rPr lang="en-GB" sz="2400" b="0" i="1" smtClean="0">
                                            <a:latin typeface="Cambria Math"/>
                                          </a:rPr>
                                          <m:t>𝑃</m:t>
                                        </m:r>
                                        <m:r>
                                          <a:rPr lang="en-GB" sz="2400" b="0" i="1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GB" sz="2400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  <m:r>
                                          <a:rPr lang="en-GB" sz="2400" b="0" i="1" smtClean="0">
                                            <a:latin typeface="Cambria Math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GB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400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GB" sz="2400" b="0" i="1" smtClean="0"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GB" sz="2400" b="0" i="1" smtClean="0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GB" sz="2400" b="0" i="1" smtClean="0">
                                            <a:latin typeface="Cambria Math"/>
                                          </a:rPr>
                                          <m:t>𝑢</m:t>
                                        </m:r>
                                        <m:r>
                                          <a:rPr lang="en-GB" sz="2400" b="0" i="1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e>
                                    </m:nary>
                                    <m:r>
                                      <a:rPr lang="en-GB" sz="2400" b="0" i="1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b/>
                    </m:sSub>
                  </m:oMath>
                </a14:m>
                <a:endParaRPr lang="en-GB" sz="2400" b="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/>
                          </a:rPr>
                          <m:t>,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r>
                      <a:rPr lang="en-GB" sz="2400" b="0" i="1" smtClean="0">
                        <a:latin typeface="Cambria Math"/>
                      </a:rPr>
                      <m:t>𝐸</m:t>
                    </m:r>
                    <m:r>
                      <a:rPr lang="en-GB" sz="2400" b="0" i="1" smtClean="0">
                        <a:latin typeface="Cambria Math"/>
                      </a:rPr>
                      <m:t>[</m:t>
                    </m:r>
                    <m:r>
                      <a:rPr lang="en-GB" sz="2400" b="0" i="1" smtClean="0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/>
                          </a:rPr>
                          <m:t>,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GB" sz="2400" b="0" i="1" smtClean="0">
                                <a:latin typeface="Cambria Math"/>
                              </a:rPr>
                              <m:t>𝑦</m:t>
                            </m:r>
                          </m:sub>
                          <m:sup/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𝑃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)</m:t>
                            </m:r>
                          </m:e>
                        </m:nary>
                        <m:r>
                          <a:rPr lang="en-GB" sz="2400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sz="2400" dirty="0" smtClean="0"/>
                  <a:t>]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     = 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GB" sz="2400" b="0" i="0" smtClean="0">
                            <a:latin typeface="Cambria Math"/>
                          </a:rPr>
                          <m:t>max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𝑢</m:t>
                        </m:r>
                        <m:r>
                          <a:rPr lang="en-GB" sz="2400" b="0" i="1" smtClean="0">
                            <a:latin typeface="Cambria Math"/>
                          </a:rPr>
                          <m:t>′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/>
                          </a:rPr>
                          <m:t>(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𝑦</m:t>
                        </m:r>
                        <m:r>
                          <a:rPr lang="en-GB" sz="2400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GB" sz="2400" dirty="0" smtClean="0"/>
              </a:p>
              <a:p>
                <a:r>
                  <a:rPr lang="en-GB" sz="2400" dirty="0" smtClean="0"/>
                  <a:t>policy iteration: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GB" sz="2000" i="1">
                            <a:latin typeface="Cambria Math"/>
                            <a:ea typeface="Cambria Math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000" dirty="0" smtClean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GB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b="0" i="1" smtClean="0">
                            <a:latin typeface="Cambria Math"/>
                          </a:rPr>
                          <m:t>𝑢</m:t>
                        </m:r>
                      </m:sub>
                      <m:sup/>
                      <m:e>
                        <m:r>
                          <a:rPr lang="en-GB" sz="18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GB" sz="1800" b="0" i="1" smtClean="0">
                            <a:latin typeface="Cambria Math"/>
                          </a:rPr>
                          <m:t>(</m:t>
                        </m:r>
                        <m:r>
                          <a:rPr lang="en-GB" sz="1800" b="0" i="1" smtClean="0">
                            <a:latin typeface="Cambria Math"/>
                          </a:rPr>
                          <m:t>𝑢</m:t>
                        </m:r>
                        <m:r>
                          <a:rPr lang="en-GB" sz="1800" b="0" i="1" smtClean="0">
                            <a:latin typeface="Cambria Math"/>
                          </a:rPr>
                          <m:t>|</m:t>
                        </m:r>
                        <m:r>
                          <a:rPr lang="en-GB" sz="1800" b="0" i="1" smtClean="0">
                            <a:latin typeface="Cambria Math"/>
                          </a:rPr>
                          <m:t>𝑥</m:t>
                        </m:r>
                        <m:r>
                          <a:rPr lang="en-GB" sz="1800" b="0" i="1" smtClean="0">
                            <a:latin typeface="Cambria Math"/>
                          </a:rPr>
                          <m:t>)</m:t>
                        </m:r>
                      </m:e>
                    </m:nary>
                    <m:d>
                      <m:dPr>
                        <m:begChr m:val="{"/>
                        <m:endChr m:val="}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GB" sz="2000" b="0" i="1" smtClean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GB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sz="20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  <m:sup/>
                                  <m:e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𝑃</m:t>
                                    </m:r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GB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0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sz="2000" b="0" i="1" smtClean="0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GB" sz="2000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sz="200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/>
                            <a:ea typeface="Cambria Math"/>
                          </a:rPr>
                          <m:t>argmax</m:t>
                        </m:r>
                      </m:e>
                      <m:sub>
                        <m:r>
                          <a:rPr lang="en-GB" sz="2000" b="0" i="1" smtClean="0">
                            <a:latin typeface="Cambria Math"/>
                            <a:ea typeface="Cambria Math"/>
                          </a:rPr>
                          <m:t>𝑢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sup>
                        </m:sSup>
                        <m:r>
                          <a:rPr lang="en-GB" sz="2000" b="0" i="1" smtClean="0">
                            <a:latin typeface="Cambria Math"/>
                          </a:rPr>
                          <m:t>(</m:t>
                        </m:r>
                        <m:r>
                          <a:rPr lang="en-GB" sz="2000" b="0" i="1" smtClean="0">
                            <a:latin typeface="Cambria Math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/>
                          </a:rPr>
                          <m:t>,</m:t>
                        </m:r>
                        <m:r>
                          <a:rPr lang="en-GB" sz="2000" b="0" i="1" smtClean="0">
                            <a:latin typeface="Cambria Math"/>
                          </a:rPr>
                          <m:t>𝑢</m:t>
                        </m:r>
                        <m:r>
                          <a:rPr lang="en-GB" sz="2000" b="0" i="1" smtClean="0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GB" sz="2000" dirty="0" smtClean="0"/>
              </a:p>
              <a:p>
                <a:r>
                  <a:rPr lang="en-GB" sz="2400" dirty="0" smtClean="0"/>
                  <a:t>value iteration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𝑛</m:t>
                        </m:r>
                        <m:r>
                          <a:rPr lang="en-GB" sz="2000" b="0" i="1" smtClean="0">
                            <a:latin typeface="Cambria Math"/>
                          </a:rPr>
                          <m:t>+</m:t>
                        </m:r>
                        <m:r>
                          <a:rPr lang="en-GB" sz="2000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0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/>
                            <a:ea typeface="Cambria Math"/>
                          </a:rPr>
                          <m:t>max</m:t>
                        </m:r>
                      </m:e>
                      <m:sub>
                        <m:r>
                          <a:rPr lang="en-GB" sz="2000" b="0" i="1" smtClean="0">
                            <a:latin typeface="Cambria Math"/>
                            <a:ea typeface="Cambria Math"/>
                          </a:rPr>
                          <m:t>𝑢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GB" sz="2000" b="0" i="1" smtClean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GB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sz="20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  <m:sup/>
                                  <m:e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𝑃</m:t>
                                    </m:r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GB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0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sz="2000" b="0" i="1" smtClean="0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en-GB" sz="20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GB" sz="20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809" b="-43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488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Variants: SARSA</a:t>
            </a: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4384675" y="5062538"/>
          <a:ext cx="304800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5" name="Equation" r:id="rId3" imgW="114250" imgH="431613" progId="Equation.3">
                  <p:embed/>
                </p:oleObj>
              </mc:Choice>
              <mc:Fallback>
                <p:oleObj name="Equation" r:id="rId3" imgW="114250" imgH="43161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675" y="5062538"/>
                        <a:ext cx="304800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6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716306"/>
              </p:ext>
            </p:extLst>
          </p:nvPr>
        </p:nvGraphicFramePr>
        <p:xfrm>
          <a:off x="266700" y="1295400"/>
          <a:ext cx="4800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7" name="Equation" r:id="rId7" imgW="2400120" imgH="241200" progId="Equation.3">
                  <p:embed/>
                </p:oleObj>
              </mc:Choice>
              <mc:Fallback>
                <p:oleObj name="Equation" r:id="rId7" imgW="240012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1295400"/>
                        <a:ext cx="4800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900845"/>
              </p:ext>
            </p:extLst>
          </p:nvPr>
        </p:nvGraphicFramePr>
        <p:xfrm>
          <a:off x="317500" y="1752600"/>
          <a:ext cx="57388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8" name="Equation" r:id="rId9" imgW="2869920" imgH="241200" progId="Equation.3">
                  <p:embed/>
                </p:oleObj>
              </mc:Choice>
              <mc:Fallback>
                <p:oleObj name="Equation" r:id="rId9" imgW="286992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1752600"/>
                        <a:ext cx="573881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9"/>
          <a:stretch>
            <a:fillRect/>
          </a:stretch>
        </p:blipFill>
        <p:spPr bwMode="auto">
          <a:xfrm>
            <a:off x="0" y="3781425"/>
            <a:ext cx="24288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14625"/>
            <a:ext cx="37147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0"/>
            <a:ext cx="24098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934200" y="6248400"/>
            <a:ext cx="196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Morris et al,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Variants: Q learning</a:t>
            </a: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4384675" y="5062538"/>
          <a:ext cx="304800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9" name="Equation" r:id="rId3" imgW="114250" imgH="431613" progId="Equation.3">
                  <p:embed/>
                </p:oleObj>
              </mc:Choice>
              <mc:Fallback>
                <p:oleObj name="Equation" r:id="rId3" imgW="114250" imgH="43161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675" y="5062538"/>
                        <a:ext cx="304800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0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869798"/>
              </p:ext>
            </p:extLst>
          </p:nvPr>
        </p:nvGraphicFramePr>
        <p:xfrm>
          <a:off x="254000" y="1295400"/>
          <a:ext cx="4800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1" name="Equation" r:id="rId7" imgW="2400120" imgH="241200" progId="Equation.3">
                  <p:embed/>
                </p:oleObj>
              </mc:Choice>
              <mc:Fallback>
                <p:oleObj name="Equation" r:id="rId7" imgW="240012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1295400"/>
                        <a:ext cx="4800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826558"/>
              </p:ext>
            </p:extLst>
          </p:nvPr>
        </p:nvGraphicFramePr>
        <p:xfrm>
          <a:off x="292100" y="1828800"/>
          <a:ext cx="59928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2" name="Equation" r:id="rId9" imgW="2997000" imgH="228600" progId="Equation.3">
                  <p:embed/>
                </p:oleObj>
              </mc:Choice>
              <mc:Fallback>
                <p:oleObj name="Equation" r:id="rId9" imgW="29970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1828800"/>
                        <a:ext cx="59928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35"/>
          <a:stretch>
            <a:fillRect/>
          </a:stretch>
        </p:blipFill>
        <p:spPr bwMode="auto">
          <a:xfrm>
            <a:off x="762000" y="2667000"/>
            <a:ext cx="71437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781800" y="6488113"/>
            <a:ext cx="210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Roesch et al, 2007</a:t>
            </a:r>
          </a:p>
        </p:txBody>
      </p:sp>
      <p:sp>
        <p:nvSpPr>
          <p:cNvPr id="12" name="Oval 11"/>
          <p:cNvSpPr/>
          <p:nvPr/>
        </p:nvSpPr>
        <p:spPr>
          <a:xfrm>
            <a:off x="1600200" y="3810000"/>
            <a:ext cx="609600" cy="2743200"/>
          </a:xfrm>
          <a:prstGeom prst="ellipse">
            <a:avLst/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105400" y="3733800"/>
            <a:ext cx="609600" cy="2743200"/>
          </a:xfrm>
          <a:prstGeom prst="ellipse">
            <a:avLst/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prediction learning</a:t>
            </a:r>
          </a:p>
          <a:p>
            <a:pPr lvl="1" eaLnBrk="1" hangingPunct="1"/>
            <a:r>
              <a:rPr lang="en-GB" smtClean="0">
                <a:solidFill>
                  <a:srgbClr val="FF0000"/>
                </a:solidFill>
              </a:rPr>
              <a:t>Bellman evaluation</a:t>
            </a:r>
          </a:p>
          <a:p>
            <a:pPr eaLnBrk="1" hangingPunct="1"/>
            <a:r>
              <a:rPr lang="en-GB" smtClean="0"/>
              <a:t>actor-critic</a:t>
            </a:r>
          </a:p>
          <a:p>
            <a:pPr lvl="1" eaLnBrk="1" hangingPunct="1"/>
            <a:r>
              <a:rPr lang="en-GB" smtClean="0">
                <a:solidFill>
                  <a:srgbClr val="FF0000"/>
                </a:solidFill>
              </a:rPr>
              <a:t>asynchronous policy iteration</a:t>
            </a:r>
          </a:p>
          <a:p>
            <a:pPr eaLnBrk="1" hangingPunct="1"/>
            <a:r>
              <a:rPr lang="en-GB" smtClean="0"/>
              <a:t>indirect method (Q learning)</a:t>
            </a:r>
          </a:p>
          <a:p>
            <a:pPr lvl="1" eaLnBrk="1" hangingPunct="1"/>
            <a:r>
              <a:rPr lang="en-GB" smtClean="0">
                <a:solidFill>
                  <a:srgbClr val="FF0000"/>
                </a:solidFill>
              </a:rPr>
              <a:t>asynchronous value iteration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145970"/>
              </p:ext>
            </p:extLst>
          </p:nvPr>
        </p:nvGraphicFramePr>
        <p:xfrm>
          <a:off x="1836738" y="4876800"/>
          <a:ext cx="477678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4" name="Equation" r:id="rId3" imgW="1790640" imgH="457200" progId="Equation.3">
                  <p:embed/>
                </p:oleObj>
              </mc:Choice>
              <mc:Fallback>
                <p:oleObj name="Equation" r:id="rId3" imgW="179064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4876800"/>
                        <a:ext cx="4776787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285993"/>
              </p:ext>
            </p:extLst>
          </p:nvPr>
        </p:nvGraphicFramePr>
        <p:xfrm>
          <a:off x="1336675" y="5029200"/>
          <a:ext cx="6400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5" name="Equation" r:id="rId5" imgW="2400120" imgH="457200" progId="Equation.3">
                  <p:embed/>
                </p:oleObj>
              </mc:Choice>
              <mc:Fallback>
                <p:oleObj name="Equation" r:id="rId5" imgW="240012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675" y="5029200"/>
                        <a:ext cx="64008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09075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prediction error hypothesis of dopamine </a:t>
            </a:r>
            <a:endParaRPr lang="en-US" sz="2400" smtClean="0"/>
          </a:p>
        </p:txBody>
      </p: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4800600" y="1676400"/>
            <a:ext cx="2414588" cy="2341563"/>
            <a:chOff x="3905" y="960"/>
            <a:chExt cx="1666" cy="1621"/>
          </a:xfrm>
        </p:grpSpPr>
        <p:sp>
          <p:nvSpPr>
            <p:cNvPr id="5128" name="Rectangle 88"/>
            <p:cNvSpPr>
              <a:spLocks noChangeArrowheads="1"/>
            </p:cNvSpPr>
            <p:nvPr/>
          </p:nvSpPr>
          <p:spPr bwMode="auto">
            <a:xfrm>
              <a:off x="3936" y="960"/>
              <a:ext cx="1632" cy="1584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5129" name="Picture 8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960"/>
              <a:ext cx="1491" cy="1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0" name="Rectangle 86"/>
            <p:cNvSpPr>
              <a:spLocks noChangeArrowheads="1"/>
            </p:cNvSpPr>
            <p:nvPr/>
          </p:nvSpPr>
          <p:spPr bwMode="auto">
            <a:xfrm>
              <a:off x="4159" y="2370"/>
              <a:ext cx="132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chemeClr val="bg1"/>
                  </a:solidFill>
                  <a:ea typeface="ＭＳ Ｐゴシック" pitchFamily="34" charset="-128"/>
                </a:rPr>
                <a:t>model prediction error</a:t>
              </a:r>
            </a:p>
          </p:txBody>
        </p:sp>
        <p:sp>
          <p:nvSpPr>
            <p:cNvPr id="5131" name="Rectangle 87"/>
            <p:cNvSpPr>
              <a:spLocks noChangeArrowheads="1"/>
            </p:cNvSpPr>
            <p:nvPr/>
          </p:nvSpPr>
          <p:spPr bwMode="auto">
            <a:xfrm rot="-5400000">
              <a:off x="3399" y="1586"/>
              <a:ext cx="122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chemeClr val="bg1"/>
                  </a:solidFill>
                  <a:ea typeface="ＭＳ Ｐゴシック" pitchFamily="34" charset="-128"/>
                </a:rPr>
                <a:t>measured firing rate</a:t>
              </a:r>
            </a:p>
          </p:txBody>
        </p:sp>
      </p:grpSp>
      <p:sp>
        <p:nvSpPr>
          <p:cNvPr id="5124" name="Rectangle 136"/>
          <p:cNvSpPr>
            <a:spLocks noChangeArrowheads="1"/>
          </p:cNvSpPr>
          <p:nvPr/>
        </p:nvSpPr>
        <p:spPr bwMode="auto">
          <a:xfrm>
            <a:off x="6772275" y="6521450"/>
            <a:ext cx="2420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Bayer &amp; Glimcher (2005)</a:t>
            </a:r>
          </a:p>
        </p:txBody>
      </p:sp>
      <p:pic>
        <p:nvPicPr>
          <p:cNvPr id="5125" name="Picture 142" descr="BayerFig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1674813"/>
            <a:ext cx="2438400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144"/>
          <p:cNvSpPr>
            <a:spLocks noChangeArrowheads="1"/>
          </p:cNvSpPr>
          <p:nvPr/>
        </p:nvSpPr>
        <p:spPr bwMode="auto">
          <a:xfrm>
            <a:off x="1881188" y="4170363"/>
            <a:ext cx="411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ym typeface="Symbol" pitchFamily="18" charset="2"/>
              </a:rPr>
              <a:t>at end of trial: </a:t>
            </a:r>
            <a:r>
              <a:rPr lang="en-US" baseline="-25000">
                <a:sym typeface="Symbol" pitchFamily="18" charset="2"/>
              </a:rPr>
              <a:t>t</a:t>
            </a:r>
            <a:r>
              <a:rPr lang="en-US">
                <a:sym typeface="Symbol" pitchFamily="18" charset="2"/>
              </a:rPr>
              <a:t> = r</a:t>
            </a:r>
            <a:r>
              <a:rPr lang="en-US" baseline="-25000">
                <a:sym typeface="Symbol" pitchFamily="18" charset="2"/>
              </a:rPr>
              <a:t>t</a:t>
            </a:r>
            <a:r>
              <a:rPr lang="en-US">
                <a:sym typeface="Symbol" pitchFamily="18" charset="2"/>
              </a:rPr>
              <a:t> - V</a:t>
            </a:r>
            <a:r>
              <a:rPr lang="en-US" baseline="-25000">
                <a:sym typeface="Symbol" pitchFamily="18" charset="2"/>
              </a:rPr>
              <a:t>t </a:t>
            </a:r>
            <a:r>
              <a:rPr lang="en-US">
                <a:sym typeface="Symbol" pitchFamily="18" charset="2"/>
              </a:rPr>
              <a:t>(just like R-W)</a:t>
            </a:r>
            <a:endParaRPr lang="en-US"/>
          </a:p>
        </p:txBody>
      </p:sp>
      <p:graphicFrame>
        <p:nvGraphicFramePr>
          <p:cNvPr id="5127" name="Object 147"/>
          <p:cNvGraphicFramePr>
            <a:graphicFrameLocks noChangeAspect="1"/>
          </p:cNvGraphicFramePr>
          <p:nvPr/>
        </p:nvGraphicFramePr>
        <p:xfrm>
          <a:off x="1957388" y="4598988"/>
          <a:ext cx="22860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6" imgW="1155700" imgH="431800" progId="Equation.3">
                  <p:embed/>
                </p:oleObj>
              </mc:Choice>
              <mc:Fallback>
                <p:oleObj name="Equation" r:id="rId6" imgW="1155700" imgH="431800" progId="Equation.3">
                  <p:embed/>
                  <p:pic>
                    <p:nvPicPr>
                      <p:cNvPr id="0" name="Object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388" y="4598988"/>
                        <a:ext cx="2286000" cy="8540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74638"/>
            <a:ext cx="9036050" cy="1143000"/>
          </a:xfrm>
        </p:spPr>
        <p:txBody>
          <a:bodyPr/>
          <a:lstStyle/>
          <a:p>
            <a:pPr eaLnBrk="1" hangingPunct="1"/>
            <a:r>
              <a:rPr lang="en-GB" sz="3600" smtClean="0">
                <a:solidFill>
                  <a:schemeClr val="tx1"/>
                </a:solidFill>
              </a:rPr>
              <a:t>Impulsivity &amp; Hyperbolic Discounting</a:t>
            </a:r>
            <a:endParaRPr lang="en-US" sz="3600" smtClean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748712" cy="4967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 smtClean="0"/>
              <a:t>humans (and animals) show impulsivity in: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smtClean="0"/>
              <a:t>diets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smtClean="0"/>
              <a:t>addiction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smtClean="0"/>
              <a:t>spending, …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intertemporal conflict between short and long term choices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often explained via hyperbolic discount functions</a:t>
            </a:r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  <a:p>
            <a:pPr eaLnBrk="1" hangingPunct="1">
              <a:lnSpc>
                <a:spcPct val="80000"/>
              </a:lnSpc>
            </a:pPr>
            <a:r>
              <a:rPr lang="en-GB" sz="2400" smtClean="0">
                <a:solidFill>
                  <a:srgbClr val="FF00FF"/>
                </a:solidFill>
              </a:rPr>
              <a:t>alternative is Pavlovian imperative to an immediate reinforcer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framing, trolley dilemmas, etc</a:t>
            </a:r>
            <a:endParaRPr lang="en-US" sz="2400" smtClean="0"/>
          </a:p>
        </p:txBody>
      </p:sp>
      <p:pic>
        <p:nvPicPr>
          <p:cNvPr id="21508" name="Picture 4" descr="421-1-m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33" b="51180"/>
          <a:stretch>
            <a:fillRect/>
          </a:stretch>
        </p:blipFill>
        <p:spPr bwMode="auto">
          <a:xfrm>
            <a:off x="5186363" y="3714750"/>
            <a:ext cx="16764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421-1-m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16"/>
          <a:stretch>
            <a:fillRect/>
          </a:stretch>
        </p:blipFill>
        <p:spPr bwMode="auto">
          <a:xfrm>
            <a:off x="2667000" y="3643313"/>
            <a:ext cx="16732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Direct/Indirect Pathways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94238"/>
            <a:ext cx="8229600" cy="193516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GB" dirty="0" smtClean="0"/>
              <a:t>direct: D1: GO; learn from DA increase</a:t>
            </a:r>
          </a:p>
          <a:p>
            <a:pPr>
              <a:defRPr/>
            </a:pPr>
            <a:r>
              <a:rPr lang="en-GB" dirty="0" smtClean="0"/>
              <a:t>indirect: D2: </a:t>
            </a:r>
            <a:r>
              <a:rPr lang="en-GB" dirty="0" err="1" smtClean="0"/>
              <a:t>noGO</a:t>
            </a:r>
            <a:r>
              <a:rPr lang="en-GB" dirty="0" smtClean="0"/>
              <a:t>; learn from DA decrease</a:t>
            </a:r>
          </a:p>
          <a:p>
            <a:pPr>
              <a:defRPr/>
            </a:pPr>
            <a:r>
              <a:rPr lang="en-GB" dirty="0" err="1" smtClean="0"/>
              <a:t>hyperdirect</a:t>
            </a:r>
            <a:r>
              <a:rPr lang="en-GB" dirty="0" smtClean="0"/>
              <a:t> (STN) delay actions given strongly attractive choices</a:t>
            </a:r>
            <a:endParaRPr lang="en-US" dirty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6897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7696200" y="373380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Frank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Frank</a:t>
            </a:r>
            <a:endParaRPr 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828800"/>
          </a:xfrm>
        </p:spPr>
        <p:txBody>
          <a:bodyPr/>
          <a:lstStyle/>
          <a:p>
            <a:r>
              <a:rPr lang="en-GB" smtClean="0"/>
              <a:t>DARPP-32: D1 effect</a:t>
            </a:r>
          </a:p>
          <a:p>
            <a:r>
              <a:rPr lang="en-GB" smtClean="0"/>
              <a:t>DRD2: D2 effect</a:t>
            </a:r>
            <a:endParaRPr lang="en-US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76"/>
          <a:stretch>
            <a:fillRect/>
          </a:stretch>
        </p:blipFill>
        <p:spPr bwMode="auto">
          <a:xfrm>
            <a:off x="76200" y="1371600"/>
            <a:ext cx="451802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24"/>
          <a:stretch>
            <a:fillRect/>
          </a:stretch>
        </p:blipFill>
        <p:spPr bwMode="auto">
          <a:xfrm>
            <a:off x="4625975" y="1295400"/>
            <a:ext cx="4518025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Three Decision Makers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43500"/>
            <a:ext cx="8229600" cy="17145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tree search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position evaluation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situation memory</a:t>
            </a:r>
            <a:endParaRPr lang="en-GB" dirty="0"/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313"/>
            <a:ext cx="523875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14438"/>
            <a:ext cx="2714625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Multiple Systems in RL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model-based RL</a:t>
            </a:r>
          </a:p>
          <a:p>
            <a:pPr lvl="1"/>
            <a:r>
              <a:rPr lang="en-US" sz="2400" smtClean="0"/>
              <a:t>build a forward model of the task, outcomes</a:t>
            </a:r>
          </a:p>
          <a:p>
            <a:pPr lvl="1"/>
            <a:r>
              <a:rPr lang="en-US" sz="2400" smtClean="0"/>
              <a:t>search in the forward model (online DP)</a:t>
            </a:r>
          </a:p>
          <a:p>
            <a:pPr lvl="2"/>
            <a:r>
              <a:rPr lang="en-US" sz="2000" smtClean="0">
                <a:solidFill>
                  <a:srgbClr val="FF3300"/>
                </a:solidFill>
              </a:rPr>
              <a:t>optimal use of information</a:t>
            </a:r>
          </a:p>
          <a:p>
            <a:pPr lvl="2"/>
            <a:r>
              <a:rPr lang="en-US" sz="2000" smtClean="0">
                <a:solidFill>
                  <a:srgbClr val="0066FF"/>
                </a:solidFill>
              </a:rPr>
              <a:t>computationally ruinous</a:t>
            </a:r>
          </a:p>
          <a:p>
            <a:r>
              <a:rPr lang="en-US" sz="2800" smtClean="0"/>
              <a:t>cached-based RL</a:t>
            </a:r>
          </a:p>
          <a:p>
            <a:pPr lvl="1"/>
            <a:r>
              <a:rPr lang="en-US" sz="2400" smtClean="0"/>
              <a:t>learn Q values, which summarize future worth</a:t>
            </a:r>
          </a:p>
          <a:p>
            <a:pPr lvl="2"/>
            <a:r>
              <a:rPr lang="en-US" sz="2000" smtClean="0">
                <a:solidFill>
                  <a:srgbClr val="FF3300"/>
                </a:solidFill>
              </a:rPr>
              <a:t>computationally trivial</a:t>
            </a:r>
          </a:p>
          <a:p>
            <a:pPr lvl="2"/>
            <a:r>
              <a:rPr lang="en-US" sz="2000" smtClean="0">
                <a:solidFill>
                  <a:srgbClr val="0066FF"/>
                </a:solidFill>
              </a:rPr>
              <a:t>bootstrap-based; so statistically inefficient</a:t>
            </a:r>
          </a:p>
          <a:p>
            <a:r>
              <a:rPr lang="en-US" sz="2800" smtClean="0"/>
              <a:t>learn both – select according to </a:t>
            </a:r>
            <a:r>
              <a:rPr lang="en-US" sz="2800" smtClean="0">
                <a:solidFill>
                  <a:srgbClr val="FF00FF"/>
                </a:solidFill>
              </a:rPr>
              <a:t>uncertainty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Animal Canary</a:t>
            </a:r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38600"/>
            <a:ext cx="8229600" cy="25590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2800" smtClean="0"/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OFC; dlPFC; dorsomedial striatum; BLA?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dosolateral striatum, amygdala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0" r="56950"/>
          <a:stretch>
            <a:fillRect/>
          </a:stretch>
        </p:blipFill>
        <p:spPr bwMode="auto">
          <a:xfrm>
            <a:off x="5759450" y="1570038"/>
            <a:ext cx="22320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431165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6046788" y="1719263"/>
            <a:ext cx="1008062" cy="936625"/>
          </a:xfrm>
          <a:prstGeom prst="ellipse">
            <a:avLst/>
          </a:prstGeom>
          <a:gradFill rotWithShape="1">
            <a:gsLst>
              <a:gs pos="0">
                <a:srgbClr val="651113">
                  <a:alpha val="6000"/>
                </a:srgbClr>
              </a:gs>
              <a:gs pos="100000">
                <a:srgbClr val="DB2529">
                  <a:alpha val="39998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 Systems: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38275"/>
            <a:ext cx="76200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Behavioural Effects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4359275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775"/>
            <a:ext cx="440848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4246563"/>
            <a:ext cx="4379912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Effects of Learning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85900"/>
            <a:ext cx="57150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1196975"/>
            <a:ext cx="3138487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611188" y="5013325"/>
            <a:ext cx="6011862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/>
              <a:t> distributional value iteration</a:t>
            </a:r>
          </a:p>
          <a:p>
            <a:pPr lvl="1" eaLnBrk="1" hangingPunct="1">
              <a:buFontTx/>
              <a:buChar char="•"/>
            </a:pPr>
            <a:r>
              <a:rPr lang="en-US" sz="2800"/>
              <a:t> (Bayesian Q learning)</a:t>
            </a:r>
          </a:p>
          <a:p>
            <a:pPr eaLnBrk="1" hangingPunct="1">
              <a:buFontTx/>
              <a:buChar char="•"/>
            </a:pPr>
            <a:r>
              <a:rPr lang="en-US" sz="2800"/>
              <a:t> fixed additional uncertainty per step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One Outcome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27"/>
          <a:stretch>
            <a:fillRect/>
          </a:stretch>
        </p:blipFill>
        <p:spPr bwMode="auto">
          <a:xfrm>
            <a:off x="1403350" y="2506663"/>
            <a:ext cx="237490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11"/>
          <a:stretch>
            <a:fillRect/>
          </a:stretch>
        </p:blipFill>
        <p:spPr bwMode="auto">
          <a:xfrm>
            <a:off x="1258888" y="1196975"/>
            <a:ext cx="259238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7"/>
          <a:stretch>
            <a:fillRect/>
          </a:stretch>
        </p:blipFill>
        <p:spPr bwMode="auto">
          <a:xfrm>
            <a:off x="4859338" y="2506663"/>
            <a:ext cx="2328862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8"/>
          <a:stretch>
            <a:fillRect/>
          </a:stretch>
        </p:blipFill>
        <p:spPr bwMode="auto">
          <a:xfrm>
            <a:off x="4859338" y="1196975"/>
            <a:ext cx="1858962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7359650" y="4024313"/>
            <a:ext cx="15049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shallow tree</a:t>
            </a:r>
          </a:p>
          <a:p>
            <a:pPr eaLnBrk="1" hangingPunct="1"/>
            <a:r>
              <a:rPr lang="en-US"/>
              <a:t>implies</a:t>
            </a:r>
          </a:p>
          <a:p>
            <a:pPr eaLnBrk="1" hangingPunct="1"/>
            <a:r>
              <a:rPr lang="en-US"/>
              <a:t>goal-directed</a:t>
            </a:r>
          </a:p>
          <a:p>
            <a:pPr eaLnBrk="1" hangingPunct="1"/>
            <a:r>
              <a:rPr lang="en-US"/>
              <a:t>control</a:t>
            </a:r>
          </a:p>
          <a:p>
            <a:pPr eaLnBrk="1" hangingPunct="1"/>
            <a:r>
              <a:rPr lang="en-US"/>
              <a:t>wins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Global plan</a:t>
            </a:r>
            <a:endParaRPr lang="en-US" smtClean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10600" cy="152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sz="2400" dirty="0" smtClean="0">
                <a:solidFill>
                  <a:schemeClr val="accent3">
                    <a:lumMod val="65000"/>
                  </a:schemeClr>
                </a:solidFill>
              </a:rPr>
              <a:t>Reinforcement learning I: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prediction 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classical conditioning 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dopamine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2400" dirty="0" smtClean="0"/>
              <a:t>Reinforcement learning II: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sz="2000" dirty="0" smtClean="0"/>
              <a:t>dynamic programming; action selection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sz="2000" dirty="0" err="1" smtClean="0"/>
              <a:t>Pavlovian</a:t>
            </a:r>
            <a:r>
              <a:rPr lang="en-US" sz="2000" dirty="0" smtClean="0"/>
              <a:t> </a:t>
            </a:r>
            <a:r>
              <a:rPr lang="en-US" sz="2000" dirty="0" err="1" smtClean="0"/>
              <a:t>misbehaviour</a:t>
            </a:r>
            <a:endParaRPr lang="en-US" sz="2000" dirty="0" smtClean="0"/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sz="2000" dirty="0" smtClean="0"/>
              <a:t>vigor</a:t>
            </a:r>
          </a:p>
          <a:p>
            <a:pPr lvl="1" eaLnBrk="1" hangingPunct="1">
              <a:lnSpc>
                <a:spcPct val="12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120000"/>
              </a:lnSpc>
              <a:defRPr/>
            </a:pPr>
            <a:r>
              <a:rPr lang="en-US" sz="2400" dirty="0" smtClean="0"/>
              <a:t>Chapter 9 of Theoretical Neuroscience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6" t="7248" b="27296"/>
          <a:stretch>
            <a:fillRect/>
          </a:stretch>
        </p:blipFill>
        <p:spPr bwMode="auto">
          <a:xfrm>
            <a:off x="1890713" y="1220788"/>
            <a:ext cx="5084762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Human Canary...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16500"/>
            <a:ext cx="8229600" cy="18415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GB" dirty="0" smtClean="0"/>
              <a:t>if  </a:t>
            </a:r>
            <a:r>
              <a:rPr lang="en-GB" dirty="0" smtClean="0">
                <a:solidFill>
                  <a:srgbClr val="FF0000"/>
                </a:solidFill>
              </a:rPr>
              <a:t>a</a:t>
            </a:r>
            <a:r>
              <a:rPr lang="en-GB" dirty="0" smtClean="0"/>
              <a:t>  </a:t>
            </a:r>
            <a:r>
              <a:rPr lang="en-GB" dirty="0" smtClean="0">
                <a:sym typeface="Symbol"/>
              </a:rPr>
              <a:t>  </a:t>
            </a:r>
            <a:r>
              <a:rPr lang="en-GB" dirty="0" smtClean="0">
                <a:solidFill>
                  <a:srgbClr val="FF0000"/>
                </a:solidFill>
                <a:sym typeface="Symbol"/>
              </a:rPr>
              <a:t>c</a:t>
            </a:r>
            <a:r>
              <a:rPr lang="en-GB" dirty="0" smtClean="0">
                <a:sym typeface="Symbol"/>
              </a:rPr>
              <a:t>    and</a:t>
            </a:r>
            <a:r>
              <a:rPr lang="en-GB" dirty="0" smtClean="0"/>
              <a:t>  </a:t>
            </a:r>
            <a:r>
              <a:rPr lang="en-GB" dirty="0" smtClean="0">
                <a:solidFill>
                  <a:srgbClr val="FF0000"/>
                </a:solidFill>
              </a:rPr>
              <a:t>c</a:t>
            </a:r>
            <a:r>
              <a:rPr lang="en-GB" dirty="0" smtClean="0"/>
              <a:t>   </a:t>
            </a:r>
            <a:r>
              <a:rPr lang="en-GB" dirty="0" smtClean="0">
                <a:sym typeface="Symbol"/>
              </a:rPr>
              <a:t>   </a:t>
            </a:r>
            <a:r>
              <a:rPr lang="en-GB" b="1" dirty="0" smtClean="0">
                <a:solidFill>
                  <a:srgbClr val="FF0000"/>
                </a:solidFill>
                <a:sym typeface="Symbol"/>
              </a:rPr>
              <a:t>£££</a:t>
            </a:r>
            <a:r>
              <a:rPr lang="en-GB" dirty="0" smtClean="0">
                <a:sym typeface="Symbol"/>
              </a:rPr>
              <a:t>   , then do more of </a:t>
            </a:r>
            <a:r>
              <a:rPr lang="en-GB" dirty="0" smtClean="0">
                <a:solidFill>
                  <a:srgbClr val="FF0000"/>
                </a:solidFill>
                <a:sym typeface="Symbol"/>
              </a:rPr>
              <a:t>a</a:t>
            </a:r>
            <a:r>
              <a:rPr lang="en-GB" dirty="0" smtClean="0">
                <a:sym typeface="Symbol"/>
              </a:rPr>
              <a:t> or </a:t>
            </a:r>
            <a:r>
              <a:rPr lang="en-GB" dirty="0" smtClean="0">
                <a:solidFill>
                  <a:srgbClr val="FF0000"/>
                </a:solidFill>
                <a:sym typeface="Symbol"/>
              </a:rPr>
              <a:t>b</a:t>
            </a:r>
            <a:r>
              <a:rPr lang="en-GB" dirty="0" smtClean="0">
                <a:sym typeface="Symbol"/>
              </a:rPr>
              <a:t>?</a:t>
            </a:r>
          </a:p>
          <a:p>
            <a:pPr lvl="1">
              <a:defRPr/>
            </a:pPr>
            <a:r>
              <a:rPr lang="en-GB" dirty="0" smtClean="0">
                <a:sym typeface="Symbol"/>
              </a:rPr>
              <a:t>MB: </a:t>
            </a:r>
            <a:r>
              <a:rPr lang="en-GB" dirty="0" smtClean="0">
                <a:solidFill>
                  <a:srgbClr val="FF0000"/>
                </a:solidFill>
                <a:sym typeface="Symbol"/>
              </a:rPr>
              <a:t>b</a:t>
            </a:r>
          </a:p>
          <a:p>
            <a:pPr lvl="1">
              <a:defRPr/>
            </a:pPr>
            <a:r>
              <a:rPr lang="en-GB" dirty="0" smtClean="0">
                <a:sym typeface="Symbol"/>
              </a:rPr>
              <a:t>MF: </a:t>
            </a:r>
            <a:r>
              <a:rPr lang="en-GB" dirty="0" smtClean="0">
                <a:solidFill>
                  <a:srgbClr val="FF0000"/>
                </a:solidFill>
                <a:sym typeface="Symbol"/>
              </a:rPr>
              <a:t>a</a:t>
            </a:r>
            <a:r>
              <a:rPr lang="en-GB" dirty="0" smtClean="0">
                <a:sym typeface="Symbol"/>
              </a:rPr>
              <a:t>  (or even no effect)</a:t>
            </a:r>
          </a:p>
        </p:txBody>
      </p:sp>
      <p:sp>
        <p:nvSpPr>
          <p:cNvPr id="47109" name="TextBox 5"/>
          <p:cNvSpPr txBox="1">
            <a:spLocks noChangeArrowheads="1"/>
          </p:cNvSpPr>
          <p:nvPr/>
        </p:nvSpPr>
        <p:spPr bwMode="auto">
          <a:xfrm>
            <a:off x="3657600" y="1309688"/>
            <a:ext cx="382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2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7110" name="TextBox 7"/>
          <p:cNvSpPr txBox="1">
            <a:spLocks noChangeArrowheads="1"/>
          </p:cNvSpPr>
          <p:nvPr/>
        </p:nvSpPr>
        <p:spPr bwMode="auto">
          <a:xfrm>
            <a:off x="4675188" y="1325563"/>
            <a:ext cx="4016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2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7111" name="TextBox 8"/>
          <p:cNvSpPr txBox="1">
            <a:spLocks noChangeArrowheads="1"/>
          </p:cNvSpPr>
          <p:nvPr/>
        </p:nvSpPr>
        <p:spPr bwMode="auto">
          <a:xfrm>
            <a:off x="5049838" y="3443288"/>
            <a:ext cx="357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200">
                <a:solidFill>
                  <a:srgbClr val="FF0000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Behaviour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2838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action values depend on both systems:</a:t>
            </a:r>
          </a:p>
          <a:p>
            <a:endParaRPr lang="en-GB" dirty="0" smtClean="0"/>
          </a:p>
          <a:p>
            <a:r>
              <a:rPr lang="en-GB" dirty="0" smtClean="0"/>
              <a:t>expect that    will vary by subject (but be fixed) </a:t>
            </a: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671638"/>
            <a:ext cx="6408738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6" t="7823" b="24928"/>
          <a:stretch>
            <a:fillRect/>
          </a:stretch>
        </p:blipFill>
        <p:spPr bwMode="auto">
          <a:xfrm>
            <a:off x="7059613" y="195263"/>
            <a:ext cx="1839912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004737"/>
              </p:ext>
            </p:extLst>
          </p:nvPr>
        </p:nvGraphicFramePr>
        <p:xfrm>
          <a:off x="1489075" y="4478338"/>
          <a:ext cx="6411913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0" name="Equation" r:id="rId6" imgW="2095200" imgH="228600" progId="Equation.3">
                  <p:embed/>
                </p:oleObj>
              </mc:Choice>
              <mc:Fallback>
                <p:oleObj name="Equation" r:id="rId6" imgW="20952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9075" y="4478338"/>
                        <a:ext cx="6411913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911475" y="5194300"/>
          <a:ext cx="3651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1" name="Equation" r:id="rId8" imgW="152268" imgH="203024" progId="Equation.3">
                  <p:embed/>
                </p:oleObj>
              </mc:Choice>
              <mc:Fallback>
                <p:oleObj name="Equation" r:id="rId8" imgW="152268" imgH="203024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1475" y="5194300"/>
                        <a:ext cx="365125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Neural Prediction Errors (1</a:t>
            </a:r>
            <a:r>
              <a:rPr lang="en-GB" smtClean="0">
                <a:sym typeface="Symbol" pitchFamily="18" charset="2"/>
              </a:rPr>
              <a:t>2)</a:t>
            </a:r>
            <a:endParaRPr lang="en-GB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5535613"/>
            <a:ext cx="8229600" cy="1120775"/>
          </a:xfrm>
        </p:spPr>
        <p:txBody>
          <a:bodyPr/>
          <a:lstStyle/>
          <a:p>
            <a:r>
              <a:rPr lang="en-GB" smtClean="0"/>
              <a:t>note that MB RL does </a:t>
            </a:r>
            <a:r>
              <a:rPr lang="en-GB" smtClean="0">
                <a:solidFill>
                  <a:srgbClr val="FF0000"/>
                </a:solidFill>
              </a:rPr>
              <a:t>not</a:t>
            </a:r>
            <a:r>
              <a:rPr lang="en-GB" smtClean="0"/>
              <a:t> use this prediction error – training signal?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1535113"/>
            <a:ext cx="5889625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Box 5"/>
          <p:cNvSpPr txBox="1">
            <a:spLocks noChangeArrowheads="1"/>
          </p:cNvSpPr>
          <p:nvPr/>
        </p:nvSpPr>
        <p:spPr bwMode="auto">
          <a:xfrm>
            <a:off x="1670050" y="3316288"/>
            <a:ext cx="1857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R ventral striatum</a:t>
            </a:r>
          </a:p>
        </p:txBody>
      </p:sp>
      <p:sp>
        <p:nvSpPr>
          <p:cNvPr id="49158" name="TextBox 6"/>
          <p:cNvSpPr txBox="1">
            <a:spLocks noChangeArrowheads="1"/>
          </p:cNvSpPr>
          <p:nvPr/>
        </p:nvSpPr>
        <p:spPr bwMode="auto">
          <a:xfrm>
            <a:off x="5949950" y="4157663"/>
            <a:ext cx="2319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(anatomical definition)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Neural Prediction Errors (1)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right nucleus accumbens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1"/>
          <a:stretch>
            <a:fillRect/>
          </a:stretch>
        </p:blipFill>
        <p:spPr bwMode="auto">
          <a:xfrm>
            <a:off x="1087438" y="2109788"/>
            <a:ext cx="6211887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73" t="26259"/>
          <a:stretch>
            <a:fillRect/>
          </a:stretch>
        </p:blipFill>
        <p:spPr bwMode="auto">
          <a:xfrm>
            <a:off x="1554163" y="5327650"/>
            <a:ext cx="19812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9" t="58350"/>
          <a:stretch>
            <a:fillRect/>
          </a:stretch>
        </p:blipFill>
        <p:spPr bwMode="auto">
          <a:xfrm>
            <a:off x="4730750" y="5099050"/>
            <a:ext cx="2170113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25638" y="5072063"/>
            <a:ext cx="1131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behaviour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089775" y="6488113"/>
            <a:ext cx="1090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1-2, not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Pavlovian Control</a:t>
            </a:r>
            <a:endParaRPr lang="en-GB" dirty="0"/>
          </a:p>
        </p:txBody>
      </p:sp>
      <p:pic>
        <p:nvPicPr>
          <p:cNvPr id="4" name="Omission procedure with autoshaping.3gp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55750" y="1600200"/>
            <a:ext cx="6034088" cy="4525963"/>
          </a:xfrm>
        </p:spPr>
      </p:pic>
    </p:spTree>
    <p:extLst>
      <p:ext uri="{BB962C8B-B14F-4D97-AF65-F5344CB8AC3E}">
        <p14:creationId xmlns:p14="http://schemas.microsoft.com/office/powerpoint/2010/main" val="95530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6-State Task</a:t>
            </a:r>
            <a:endParaRPr lang="en-GB" dirty="0"/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28650" y="4345267"/>
            <a:ext cx="7886700" cy="2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775352"/>
            <a:ext cx="4800600" cy="130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1790" y="3104964"/>
            <a:ext cx="4314825" cy="124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923200" y="6581001"/>
            <a:ext cx="11842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 err="1">
                <a:solidFill>
                  <a:prstClr val="black"/>
                </a:solidFill>
                <a:latin typeface="Calibri"/>
              </a:rPr>
              <a:t>Huys</a:t>
            </a:r>
            <a:r>
              <a:rPr lang="en-GB" sz="1200" dirty="0">
                <a:solidFill>
                  <a:prstClr val="black"/>
                </a:solidFill>
                <a:latin typeface="Calibri"/>
              </a:rPr>
              <a:t> et al, 2012</a:t>
            </a:r>
          </a:p>
        </p:txBody>
      </p:sp>
      <p:sp>
        <p:nvSpPr>
          <p:cNvPr id="3" name="Rectangle 2"/>
          <p:cNvSpPr/>
          <p:nvPr/>
        </p:nvSpPr>
        <p:spPr>
          <a:xfrm>
            <a:off x="5285678" y="1690689"/>
            <a:ext cx="2163337" cy="1414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7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full tree</a:t>
                </a:r>
              </a:p>
              <a:p>
                <a:endParaRPr lang="en-GB" dirty="0"/>
              </a:p>
              <a:p>
                <a:r>
                  <a:rPr lang="en-GB" dirty="0" smtClean="0"/>
                  <a:t>random pruning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G</m:t>
                        </m:r>
                      </m:sub>
                    </m:sSub>
                  </m:oMath>
                </a14:m>
                <a:r>
                  <a:rPr lang="en-GB" dirty="0" smtClean="0"/>
                  <a:t>:</a:t>
                </a:r>
              </a:p>
              <a:p>
                <a:endParaRPr lang="en-GB" dirty="0"/>
              </a:p>
              <a:p>
                <a:r>
                  <a:rPr lang="en-GB" dirty="0" smtClean="0"/>
                  <a:t>+ specific pruning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GB" dirty="0"/>
                  <a:t>:</a:t>
                </a:r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+ pigeon:</a:t>
                </a:r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292354" y="1923113"/>
            <a:ext cx="992079" cy="836540"/>
            <a:chOff x="2290439" y="2343705"/>
            <a:chExt cx="2272684" cy="154106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0048" t="16919" r="54446"/>
            <a:stretch/>
          </p:blipFill>
          <p:spPr bwMode="auto">
            <a:xfrm>
              <a:off x="2290439" y="2441359"/>
              <a:ext cx="2272684" cy="1443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2290439" y="2343705"/>
              <a:ext cx="177553" cy="3551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39692" y="2759653"/>
            <a:ext cx="992079" cy="836540"/>
            <a:chOff x="2290439" y="2343705"/>
            <a:chExt cx="2272684" cy="1541068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0048" t="16919" r="54446"/>
            <a:stretch/>
          </p:blipFill>
          <p:spPr bwMode="auto">
            <a:xfrm>
              <a:off x="2290439" y="2441359"/>
              <a:ext cx="2272684" cy="1443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2290439" y="2343705"/>
              <a:ext cx="177553" cy="3551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11545" y="2759653"/>
            <a:ext cx="992079" cy="836540"/>
            <a:chOff x="2290439" y="2343705"/>
            <a:chExt cx="2272684" cy="1541068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0048" t="16919" r="54446"/>
            <a:stretch/>
          </p:blipFill>
          <p:spPr bwMode="auto">
            <a:xfrm>
              <a:off x="2290439" y="2441359"/>
              <a:ext cx="2272684" cy="1443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2290439" y="2343705"/>
              <a:ext cx="177553" cy="3551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931241" y="2759653"/>
            <a:ext cx="992079" cy="836540"/>
            <a:chOff x="2290439" y="2343705"/>
            <a:chExt cx="2272684" cy="1541068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0048" t="16919" r="54446"/>
            <a:stretch/>
          </p:blipFill>
          <p:spPr bwMode="auto">
            <a:xfrm>
              <a:off x="2290439" y="2441359"/>
              <a:ext cx="2272684" cy="1443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2290439" y="2343705"/>
              <a:ext cx="177553" cy="3551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14164" y="3679631"/>
            <a:ext cx="992079" cy="836540"/>
            <a:chOff x="2290439" y="2343705"/>
            <a:chExt cx="2272684" cy="1541068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0048" t="16919" r="54446"/>
            <a:stretch/>
          </p:blipFill>
          <p:spPr bwMode="auto">
            <a:xfrm>
              <a:off x="2290439" y="2441359"/>
              <a:ext cx="2272684" cy="1443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2290439" y="2343705"/>
              <a:ext cx="177553" cy="3551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786017" y="3679631"/>
            <a:ext cx="992079" cy="836540"/>
            <a:chOff x="2290439" y="2343705"/>
            <a:chExt cx="2272684" cy="1541068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0048" t="16919" r="54446"/>
            <a:stretch/>
          </p:blipFill>
          <p:spPr bwMode="auto">
            <a:xfrm>
              <a:off x="2290439" y="2441359"/>
              <a:ext cx="2272684" cy="1443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23"/>
            <p:cNvSpPr/>
            <p:nvPr/>
          </p:nvSpPr>
          <p:spPr>
            <a:xfrm>
              <a:off x="2290439" y="2343705"/>
              <a:ext cx="177553" cy="3551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905713" y="3679631"/>
            <a:ext cx="992079" cy="836540"/>
            <a:chOff x="2290439" y="2343705"/>
            <a:chExt cx="2272684" cy="1541068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0048" t="16919" r="54446"/>
            <a:stretch/>
          </p:blipFill>
          <p:spPr bwMode="auto">
            <a:xfrm>
              <a:off x="2290439" y="2441359"/>
              <a:ext cx="2272684" cy="1443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26"/>
            <p:cNvSpPr/>
            <p:nvPr/>
          </p:nvSpPr>
          <p:spPr>
            <a:xfrm>
              <a:off x="2290439" y="2343705"/>
              <a:ext cx="177553" cy="3551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350">
                <a:solidFill>
                  <a:prstClr val="white"/>
                </a:solidFill>
              </a:endParaRP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795" y="4513095"/>
            <a:ext cx="4017894" cy="149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4753993" y="2873954"/>
            <a:ext cx="77506" cy="192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52917" y="3969259"/>
            <a:ext cx="457287" cy="4920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56609" y="4531014"/>
            <a:ext cx="204244" cy="192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357615" y="3047727"/>
            <a:ext cx="446011" cy="5062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31241" y="3967705"/>
            <a:ext cx="470511" cy="4920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691670" y="3239692"/>
            <a:ext cx="223231" cy="4047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172818" y="3191430"/>
            <a:ext cx="223231" cy="4047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078840" y="4170123"/>
            <a:ext cx="223231" cy="4047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white"/>
              </a:solidFill>
            </a:endParaRP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l="50982"/>
          <a:stretch/>
        </p:blipFill>
        <p:spPr bwMode="auto">
          <a:xfrm>
            <a:off x="3263848" y="5035427"/>
            <a:ext cx="1591322" cy="93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0" y="2230118"/>
            <a:ext cx="2521744" cy="32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0" y="3375453"/>
            <a:ext cx="3150394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0" y="4308082"/>
            <a:ext cx="3100388" cy="29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650" y="4578112"/>
            <a:ext cx="3864769" cy="35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8650" y="5301069"/>
            <a:ext cx="2414588" cy="25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845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3658" y="3807043"/>
            <a:ext cx="6172200" cy="1914860"/>
          </a:xfrm>
        </p:spPr>
        <p:txBody>
          <a:bodyPr>
            <a:normAutofit/>
          </a:bodyPr>
          <a:lstStyle/>
          <a:p>
            <a:r>
              <a:rPr lang="en-GB" sz="1800" dirty="0"/>
              <a:t>full </a:t>
            </a:r>
            <a:r>
              <a:rPr lang="en-GB" sz="1800" dirty="0" err="1"/>
              <a:t>lookahead</a:t>
            </a:r>
            <a:r>
              <a:rPr lang="en-GB" sz="1800" dirty="0"/>
              <a:t>:</a:t>
            </a:r>
          </a:p>
          <a:p>
            <a:r>
              <a:rPr lang="en-GB" sz="1800" dirty="0"/>
              <a:t>unbiased termination:</a:t>
            </a:r>
          </a:p>
          <a:p>
            <a:r>
              <a:rPr lang="en-GB" sz="1800" dirty="0"/>
              <a:t>value-based pruning:</a:t>
            </a:r>
          </a:p>
          <a:p>
            <a:endParaRPr lang="en-GB" sz="1800" dirty="0"/>
          </a:p>
          <a:p>
            <a:r>
              <a:rPr lang="en-GB" sz="1800" dirty="0" smtClean="0"/>
              <a:t>pigeon effect</a:t>
            </a:r>
            <a:r>
              <a:rPr lang="en-GB" sz="1800" dirty="0"/>
              <a:t>: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683" y="2024844"/>
            <a:ext cx="5936456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70223" y="1646802"/>
            <a:ext cx="8947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350" dirty="0">
                <a:solidFill>
                  <a:prstClr val="black"/>
                </a:solidFill>
                <a:latin typeface="Calibri"/>
              </a:rPr>
              <a:t>full model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2762799" y="1943835"/>
            <a:ext cx="378042" cy="3240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03749" y="1700808"/>
            <a:ext cx="9714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350" dirty="0">
                <a:solidFill>
                  <a:prstClr val="black"/>
                </a:solidFill>
                <a:latin typeface="Calibri"/>
              </a:rPr>
              <a:t>best model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6522504" y="2193150"/>
            <a:ext cx="540060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5947" y="4185084"/>
            <a:ext cx="3150394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7906" y="4620631"/>
            <a:ext cx="3100388" cy="29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6232" y="4890661"/>
            <a:ext cx="3864769" cy="35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1940" y="5322709"/>
            <a:ext cx="2414588" cy="25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3" y="3848149"/>
            <a:ext cx="2521744" cy="32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922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Parameter Values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006" y="1724684"/>
            <a:ext cx="6669360" cy="217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/>
        </p:nvSpPr>
        <p:spPr>
          <a:xfrm>
            <a:off x="376436" y="4110304"/>
            <a:ext cx="5338936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 smtClean="0">
                <a:solidFill>
                  <a:prstClr val="black"/>
                </a:solidFill>
              </a:rPr>
              <a:t>BDI (mean 3.7; range 0-15)</a:t>
            </a:r>
          </a:p>
          <a:p>
            <a:pPr fontAlgn="auto">
              <a:spcAft>
                <a:spcPts val="0"/>
              </a:spcAft>
            </a:pPr>
            <a:r>
              <a:rPr lang="en-GB" dirty="0" smtClean="0">
                <a:solidFill>
                  <a:prstClr val="black"/>
                </a:solidFill>
              </a:rPr>
              <a:t>more reliance on pruning means more `prone to depression’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364" y="3823041"/>
            <a:ext cx="31242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046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Direct Evidence of Pruning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832" y="4114357"/>
            <a:ext cx="51530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155369" y="1350373"/>
            <a:ext cx="7000488" cy="2716218"/>
            <a:chOff x="350151" y="1255281"/>
            <a:chExt cx="7000488" cy="271621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/>
            <a:srcRect b="39802"/>
            <a:stretch/>
          </p:blipFill>
          <p:spPr>
            <a:xfrm>
              <a:off x="432684" y="1255281"/>
              <a:ext cx="6620294" cy="177452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/>
            <a:srcRect l="3504" t="66140" r="1020"/>
            <a:stretch/>
          </p:blipFill>
          <p:spPr>
            <a:xfrm>
              <a:off x="350151" y="2866031"/>
              <a:ext cx="7000488" cy="1105468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691815" y="5138794"/>
            <a:ext cx="2311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prstClr val="black"/>
                </a:solidFill>
                <a:latin typeface="Calibri"/>
              </a:rPr>
              <a:t>no  weird loss aversion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3795" y="5163423"/>
            <a:ext cx="6511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prstClr val="black"/>
                </a:solidFill>
                <a:latin typeface="Calibri"/>
              </a:rPr>
              <a:t>+140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prstClr val="black"/>
                </a:solidFill>
                <a:latin typeface="Calibri"/>
              </a:rPr>
              <a:t>vs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rgbClr val="FF0000"/>
                </a:solidFill>
                <a:latin typeface="Calibri"/>
              </a:rPr>
              <a:t>-X</a:t>
            </a:r>
            <a:endParaRPr lang="en-GB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136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Action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Evolutionary specification</a:t>
            </a:r>
          </a:p>
          <a:p>
            <a:r>
              <a:rPr lang="en-GB" smtClean="0"/>
              <a:t>Immediate reinforcement:</a:t>
            </a:r>
          </a:p>
          <a:p>
            <a:pPr lvl="1"/>
            <a:r>
              <a:rPr lang="en-GB" smtClean="0"/>
              <a:t>leg flexion</a:t>
            </a:r>
          </a:p>
          <a:p>
            <a:pPr lvl="1"/>
            <a:r>
              <a:rPr lang="en-GB" smtClean="0"/>
              <a:t>Thorndike puzzle box</a:t>
            </a:r>
          </a:p>
          <a:p>
            <a:pPr lvl="1"/>
            <a:r>
              <a:rPr lang="en-GB" smtClean="0"/>
              <a:t>pigeon; rat; human matching</a:t>
            </a:r>
          </a:p>
          <a:p>
            <a:r>
              <a:rPr lang="en-GB" smtClean="0"/>
              <a:t>Delayed reinforcement:</a:t>
            </a:r>
          </a:p>
          <a:p>
            <a:pPr lvl="1"/>
            <a:r>
              <a:rPr lang="en-GB" smtClean="0"/>
              <a:t>these tasks</a:t>
            </a:r>
          </a:p>
          <a:p>
            <a:pPr lvl="1"/>
            <a:r>
              <a:rPr lang="en-GB" smtClean="0"/>
              <a:t>mazes</a:t>
            </a:r>
          </a:p>
          <a:p>
            <a:pPr lvl="1"/>
            <a:r>
              <a:rPr lang="en-GB" smtClean="0"/>
              <a:t>chess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0" y="2362200"/>
            <a:ext cx="3919538" cy="3894138"/>
            <a:chOff x="5076825" y="1844675"/>
            <a:chExt cx="3919538" cy="3893495"/>
          </a:xfrm>
        </p:grpSpPr>
        <p:pic>
          <p:nvPicPr>
            <p:cNvPr id="717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825" y="1844675"/>
              <a:ext cx="3919538" cy="360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4" name="TextBox 5"/>
            <p:cNvSpPr txBox="1">
              <a:spLocks noChangeArrowheads="1"/>
            </p:cNvSpPr>
            <p:nvPr/>
          </p:nvSpPr>
          <p:spPr bwMode="auto">
            <a:xfrm>
              <a:off x="7941875" y="5214950"/>
              <a:ext cx="91640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sz="1400"/>
                <a:t>Bandler;</a:t>
              </a:r>
            </a:p>
            <a:p>
              <a:pPr algn="ctr" eaLnBrk="1" hangingPunct="1"/>
              <a:r>
                <a:rPr lang="en-GB" sz="1400"/>
                <a:t>Blanchard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fld id="{A05DEA16-8100-4F57-BA28-990571B531FE}" type="slidenum">
              <a:rPr lang="en-GB" smtClean="0"/>
              <a:pPr algn="l" eaLnBrk="1" hangingPunct="1"/>
              <a:t>40</a:t>
            </a:fld>
            <a:endParaRPr lang="en-GB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/>
              <a:t>Vigour</a:t>
            </a:r>
            <a:endParaRPr lang="en-US" smtClean="0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537075"/>
          </a:xfrm>
        </p:spPr>
        <p:txBody>
          <a:bodyPr/>
          <a:lstStyle/>
          <a:p>
            <a:pPr eaLnBrk="1" hangingPunct="1"/>
            <a:r>
              <a:rPr lang="en-GB" smtClean="0"/>
              <a:t>Two components to choice:</a:t>
            </a:r>
          </a:p>
          <a:p>
            <a:pPr lvl="1" eaLnBrk="1" hangingPunct="1"/>
            <a:r>
              <a:rPr lang="en-GB" smtClean="0">
                <a:solidFill>
                  <a:srgbClr val="FF0000"/>
                </a:solidFill>
              </a:rPr>
              <a:t>what</a:t>
            </a:r>
            <a:r>
              <a:rPr lang="en-GB" smtClean="0"/>
              <a:t>:</a:t>
            </a:r>
          </a:p>
          <a:p>
            <a:pPr lvl="2" eaLnBrk="1" hangingPunct="1"/>
            <a:r>
              <a:rPr lang="en-GB" smtClean="0"/>
              <a:t>lever pressing</a:t>
            </a:r>
          </a:p>
          <a:p>
            <a:pPr lvl="2" eaLnBrk="1" hangingPunct="1"/>
            <a:r>
              <a:rPr lang="en-GB" smtClean="0"/>
              <a:t>direction to run</a:t>
            </a:r>
          </a:p>
          <a:p>
            <a:pPr lvl="2" eaLnBrk="1" hangingPunct="1"/>
            <a:r>
              <a:rPr lang="en-GB" smtClean="0"/>
              <a:t>meal to choose</a:t>
            </a:r>
          </a:p>
          <a:p>
            <a:pPr lvl="1" eaLnBrk="1" hangingPunct="1"/>
            <a:r>
              <a:rPr lang="en-GB" smtClean="0">
                <a:solidFill>
                  <a:srgbClr val="FF0000"/>
                </a:solidFill>
              </a:rPr>
              <a:t>when/how fast/how vigorous</a:t>
            </a:r>
          </a:p>
          <a:p>
            <a:pPr lvl="2" eaLnBrk="1" hangingPunct="1"/>
            <a:r>
              <a:rPr lang="en-GB" smtClean="0"/>
              <a:t>free operant tasks</a:t>
            </a:r>
          </a:p>
          <a:p>
            <a:pPr lvl="2" eaLnBrk="1" hangingPunct="1"/>
            <a:endParaRPr lang="en-GB" smtClean="0"/>
          </a:p>
          <a:p>
            <a:pPr eaLnBrk="1" hangingPunct="1"/>
            <a:r>
              <a:rPr lang="en-GB" smtClean="0"/>
              <a:t>real-valued DP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5676B6-8F45-4FFB-84F1-E6CA68A76175}" type="slidenum">
              <a:rPr lang="en-GB" smtClean="0"/>
              <a:pPr eaLnBrk="1" hangingPunct="1"/>
              <a:t>41</a:t>
            </a:fld>
            <a:endParaRPr lang="en-GB" smtClean="0"/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en-US" sz="4000">
                <a:solidFill>
                  <a:schemeClr val="tx2"/>
                </a:solidFill>
              </a:rPr>
              <a:t>The model</a:t>
            </a:r>
          </a:p>
        </p:txBody>
      </p:sp>
      <p:sp>
        <p:nvSpPr>
          <p:cNvPr id="27652" name="Line 3"/>
          <p:cNvSpPr>
            <a:spLocks noChangeShapeType="1"/>
          </p:cNvSpPr>
          <p:nvPr/>
        </p:nvSpPr>
        <p:spPr bwMode="auto">
          <a:xfrm>
            <a:off x="34925" y="1125538"/>
            <a:ext cx="45370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96988" y="3879850"/>
            <a:ext cx="1385887" cy="1749425"/>
            <a:chOff x="2549" y="2399"/>
            <a:chExt cx="873" cy="1102"/>
          </a:xfrm>
        </p:grpSpPr>
        <p:sp>
          <p:nvSpPr>
            <p:cNvPr id="27738" name="Line 5"/>
            <p:cNvSpPr>
              <a:spLocks noChangeShapeType="1"/>
            </p:cNvSpPr>
            <p:nvPr/>
          </p:nvSpPr>
          <p:spPr bwMode="auto">
            <a:xfrm>
              <a:off x="2774" y="2399"/>
              <a:ext cx="192" cy="4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 type="arrow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7739" name="Text Box 6"/>
            <p:cNvSpPr txBox="1">
              <a:spLocks noChangeArrowheads="1"/>
            </p:cNvSpPr>
            <p:nvPr/>
          </p:nvSpPr>
          <p:spPr bwMode="auto">
            <a:xfrm>
              <a:off x="2549" y="2848"/>
              <a:ext cx="873" cy="653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2000" b="1">
                  <a:cs typeface="Arial" charset="0"/>
                </a:rPr>
                <a:t>choose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sz="2000" b="1">
                  <a:solidFill>
                    <a:schemeClr val="tx2"/>
                  </a:solidFill>
                  <a:cs typeface="Arial" charset="0"/>
                </a:rPr>
                <a:t>(action,</a:t>
              </a:r>
              <a:r>
                <a:rPr lang="en-US" sz="2400" b="1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</a:t>
              </a:r>
              <a:r>
                <a:rPr lang="en-US" sz="2000" b="1">
                  <a:solidFill>
                    <a:schemeClr val="tx2"/>
                  </a:solidFill>
                  <a:cs typeface="Arial" charset="0"/>
                </a:rPr>
                <a:t>) </a:t>
              </a:r>
              <a:br>
                <a:rPr lang="en-US" sz="2000" b="1">
                  <a:solidFill>
                    <a:schemeClr val="tx2"/>
                  </a:solidFill>
                  <a:cs typeface="Arial" charset="0"/>
                </a:rPr>
              </a:b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= (LP,</a:t>
              </a:r>
              <a:r>
                <a:rPr lang="en-US" sz="2400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</a:t>
              </a:r>
              <a:r>
                <a:rPr lang="en-US" sz="2000" baseline="-25000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1</a:t>
              </a:r>
              <a:r>
                <a:rPr lang="en-US" sz="2000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)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643063" y="3732213"/>
            <a:ext cx="2568575" cy="488950"/>
            <a:chOff x="1035" y="2306"/>
            <a:chExt cx="1618" cy="308"/>
          </a:xfrm>
        </p:grpSpPr>
        <p:sp>
          <p:nvSpPr>
            <p:cNvPr id="27736" name="Line 8"/>
            <p:cNvSpPr>
              <a:spLocks noChangeShapeType="1"/>
            </p:cNvSpPr>
            <p:nvPr/>
          </p:nvSpPr>
          <p:spPr bwMode="auto">
            <a:xfrm>
              <a:off x="1035" y="2389"/>
              <a:ext cx="1618" cy="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7737" name="Text Box 9"/>
            <p:cNvSpPr txBox="1">
              <a:spLocks noChangeArrowheads="1"/>
            </p:cNvSpPr>
            <p:nvPr/>
          </p:nvSpPr>
          <p:spPr bwMode="auto">
            <a:xfrm>
              <a:off x="1108" y="2306"/>
              <a:ext cx="1250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600" b="1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</a:t>
              </a:r>
              <a:r>
                <a:rPr lang="en-US" sz="2600" b="1" baseline="-25000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1</a:t>
              </a:r>
              <a:r>
                <a:rPr lang="en-US" sz="2200" b="1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 </a:t>
              </a:r>
              <a:r>
                <a:rPr lang="en-US" sz="2000" b="1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time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203575" y="3890963"/>
            <a:ext cx="1255713" cy="1403350"/>
            <a:chOff x="2018" y="2406"/>
            <a:chExt cx="791" cy="884"/>
          </a:xfrm>
        </p:grpSpPr>
        <p:sp>
          <p:nvSpPr>
            <p:cNvPr id="27734" name="Line 11"/>
            <p:cNvSpPr>
              <a:spLocks noChangeShapeType="1"/>
            </p:cNvSpPr>
            <p:nvPr/>
          </p:nvSpPr>
          <p:spPr bwMode="auto">
            <a:xfrm flipV="1">
              <a:off x="2381" y="2406"/>
              <a:ext cx="262" cy="4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 type="arrow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7735" name="Text Box 12"/>
            <p:cNvSpPr txBox="1">
              <a:spLocks noChangeArrowheads="1"/>
            </p:cNvSpPr>
            <p:nvPr/>
          </p:nvSpPr>
          <p:spPr bwMode="auto">
            <a:xfrm>
              <a:off x="2018" y="2840"/>
              <a:ext cx="791" cy="45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FF636E"/>
                  </a:solidFill>
                  <a:cs typeface="Arial" charset="0"/>
                </a:rPr>
                <a:t>Costs</a:t>
              </a:r>
            </a:p>
            <a:p>
              <a:pPr algn="ctr" eaLnBrk="1" hangingPunct="1"/>
              <a:r>
                <a:rPr lang="en-US" sz="2000" b="1">
                  <a:solidFill>
                    <a:srgbClr val="66FF33"/>
                  </a:solidFill>
                  <a:cs typeface="Arial" charset="0"/>
                </a:rPr>
                <a:t>Rewards</a:t>
              </a:r>
              <a:endParaRPr lang="en-US" sz="2000" b="1">
                <a:solidFill>
                  <a:srgbClr val="66FF33"/>
                </a:solidFill>
                <a:cs typeface="Arial" charset="0"/>
                <a:sym typeface="Symbol" pitchFamily="18" charset="2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643438" y="3879850"/>
            <a:ext cx="1316037" cy="1749425"/>
            <a:chOff x="2925" y="2399"/>
            <a:chExt cx="829" cy="1102"/>
          </a:xfrm>
        </p:grpSpPr>
        <p:sp>
          <p:nvSpPr>
            <p:cNvPr id="27732" name="Line 14"/>
            <p:cNvSpPr>
              <a:spLocks noChangeShapeType="1"/>
            </p:cNvSpPr>
            <p:nvPr/>
          </p:nvSpPr>
          <p:spPr bwMode="auto">
            <a:xfrm>
              <a:off x="3128" y="2399"/>
              <a:ext cx="192" cy="4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 type="arrow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7733" name="Text Box 15"/>
            <p:cNvSpPr txBox="1">
              <a:spLocks noChangeArrowheads="1"/>
            </p:cNvSpPr>
            <p:nvPr/>
          </p:nvSpPr>
          <p:spPr bwMode="auto">
            <a:xfrm>
              <a:off x="2925" y="2848"/>
              <a:ext cx="829" cy="653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2000" b="1">
                  <a:cs typeface="Arial" charset="0"/>
                </a:rPr>
                <a:t>choose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sz="2000" b="1">
                  <a:solidFill>
                    <a:schemeClr val="tx2"/>
                  </a:solidFill>
                  <a:cs typeface="Arial" charset="0"/>
                </a:rPr>
                <a:t>(action,</a:t>
              </a:r>
              <a:r>
                <a:rPr lang="en-US" sz="2400" b="1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</a:t>
              </a:r>
              <a:r>
                <a:rPr lang="en-US" sz="2000" b="1">
                  <a:solidFill>
                    <a:schemeClr val="tx2"/>
                  </a:solidFill>
                  <a:cs typeface="Arial" charset="0"/>
                </a:rPr>
                <a:t>)</a:t>
              </a:r>
              <a:br>
                <a:rPr lang="en-US" sz="2000" b="1">
                  <a:solidFill>
                    <a:schemeClr val="tx2"/>
                  </a:solidFill>
                  <a:cs typeface="Arial" charset="0"/>
                </a:rPr>
              </a:b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= (LP,</a:t>
              </a:r>
              <a:r>
                <a:rPr lang="en-US" sz="2400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</a:t>
              </a:r>
              <a:r>
                <a:rPr lang="en-US" sz="2000" baseline="-25000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2</a:t>
              </a: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)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6227763" y="3962400"/>
            <a:ext cx="1255712" cy="1331913"/>
            <a:chOff x="3833" y="2451"/>
            <a:chExt cx="791" cy="839"/>
          </a:xfrm>
        </p:grpSpPr>
        <p:sp>
          <p:nvSpPr>
            <p:cNvPr id="27730" name="Line 17"/>
            <p:cNvSpPr>
              <a:spLocks noChangeShapeType="1"/>
            </p:cNvSpPr>
            <p:nvPr/>
          </p:nvSpPr>
          <p:spPr bwMode="auto">
            <a:xfrm flipH="1" flipV="1">
              <a:off x="3958" y="2451"/>
              <a:ext cx="192" cy="3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 type="arrow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7731" name="Text Box 18"/>
            <p:cNvSpPr txBox="1">
              <a:spLocks noChangeArrowheads="1"/>
            </p:cNvSpPr>
            <p:nvPr/>
          </p:nvSpPr>
          <p:spPr bwMode="auto">
            <a:xfrm>
              <a:off x="3833" y="2840"/>
              <a:ext cx="791" cy="45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FF636E"/>
                  </a:solidFill>
                  <a:cs typeface="Arial" charset="0"/>
                </a:rPr>
                <a:t>Costs</a:t>
              </a:r>
            </a:p>
            <a:p>
              <a:pPr algn="ctr" eaLnBrk="1" hangingPunct="1"/>
              <a:r>
                <a:rPr lang="en-US" sz="2000" b="1">
                  <a:solidFill>
                    <a:srgbClr val="66FF33"/>
                  </a:solidFill>
                  <a:cs typeface="Arial" charset="0"/>
                </a:rPr>
                <a:t>Rewards</a:t>
              </a:r>
              <a:endParaRPr lang="en-US" sz="2000" b="1">
                <a:solidFill>
                  <a:srgbClr val="66FF33"/>
                </a:solidFill>
                <a:cs typeface="Arial" charset="0"/>
                <a:sym typeface="Symbol" pitchFamily="18" charset="2"/>
              </a:endParaRP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95338" y="1339850"/>
            <a:ext cx="1616075" cy="1312863"/>
            <a:chOff x="31" y="799"/>
            <a:chExt cx="1018" cy="827"/>
          </a:xfrm>
        </p:grpSpPr>
        <p:sp>
          <p:nvSpPr>
            <p:cNvPr id="27725" name="Freeform 20"/>
            <p:cNvSpPr>
              <a:spLocks/>
            </p:cNvSpPr>
            <p:nvPr/>
          </p:nvSpPr>
          <p:spPr bwMode="auto">
            <a:xfrm>
              <a:off x="249" y="845"/>
              <a:ext cx="726" cy="589"/>
            </a:xfrm>
            <a:custGeom>
              <a:avLst/>
              <a:gdLst>
                <a:gd name="T0" fmla="*/ 0 w 1089"/>
                <a:gd name="T1" fmla="*/ 0 h 862"/>
                <a:gd name="T2" fmla="*/ 6 w 1089"/>
                <a:gd name="T3" fmla="*/ 22 h 862"/>
                <a:gd name="T4" fmla="*/ 28 w 1089"/>
                <a:gd name="T5" fmla="*/ 27 h 862"/>
                <a:gd name="T6" fmla="*/ 0 60000 65536"/>
                <a:gd name="T7" fmla="*/ 0 60000 65536"/>
                <a:gd name="T8" fmla="*/ 0 60000 65536"/>
                <a:gd name="T9" fmla="*/ 0 w 1089"/>
                <a:gd name="T10" fmla="*/ 0 h 862"/>
                <a:gd name="T11" fmla="*/ 1089 w 1089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9" h="862">
                  <a:moveTo>
                    <a:pt x="0" y="0"/>
                  </a:moveTo>
                  <a:cubicBezTo>
                    <a:pt x="22" y="268"/>
                    <a:pt x="45" y="537"/>
                    <a:pt x="227" y="681"/>
                  </a:cubicBezTo>
                  <a:cubicBezTo>
                    <a:pt x="409" y="825"/>
                    <a:pt x="749" y="843"/>
                    <a:pt x="1089" y="862"/>
                  </a:cubicBezTo>
                </a:path>
              </a:pathLst>
            </a:custGeom>
            <a:noFill/>
            <a:ln w="28575">
              <a:solidFill>
                <a:srgbClr val="FF636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7726" name="Line 21"/>
            <p:cNvSpPr>
              <a:spLocks noChangeShapeType="1"/>
            </p:cNvSpPr>
            <p:nvPr/>
          </p:nvSpPr>
          <p:spPr bwMode="auto">
            <a:xfrm>
              <a:off x="204" y="799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7727" name="Line 22"/>
            <p:cNvSpPr>
              <a:spLocks noChangeShapeType="1"/>
            </p:cNvSpPr>
            <p:nvPr/>
          </p:nvSpPr>
          <p:spPr bwMode="auto">
            <a:xfrm>
              <a:off x="113" y="1480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7728" name="Text Box 23"/>
            <p:cNvSpPr txBox="1">
              <a:spLocks noChangeArrowheads="1"/>
            </p:cNvSpPr>
            <p:nvPr/>
          </p:nvSpPr>
          <p:spPr bwMode="auto">
            <a:xfrm>
              <a:off x="884" y="1434"/>
              <a:ext cx="1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>
                  <a:cs typeface="Arial" charset="0"/>
                  <a:sym typeface="Symbol" pitchFamily="18" charset="2"/>
                </a:rPr>
                <a:t></a:t>
              </a:r>
            </a:p>
          </p:txBody>
        </p:sp>
        <p:sp>
          <p:nvSpPr>
            <p:cNvPr id="27729" name="Text Box 24"/>
            <p:cNvSpPr txBox="1">
              <a:spLocks noChangeArrowheads="1"/>
            </p:cNvSpPr>
            <p:nvPr/>
          </p:nvSpPr>
          <p:spPr bwMode="auto">
            <a:xfrm rot="-5400000">
              <a:off x="-28" y="858"/>
              <a:ext cx="2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200">
                  <a:cs typeface="Arial" charset="0"/>
                  <a:sym typeface="Symbol" pitchFamily="18" charset="2"/>
                </a:rPr>
                <a:t>cost</a:t>
              </a:r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107950" y="2779713"/>
            <a:ext cx="1871663" cy="576262"/>
            <a:chOff x="431" y="2606"/>
            <a:chExt cx="1761" cy="552"/>
          </a:xfrm>
        </p:grpSpPr>
        <p:grpSp>
          <p:nvGrpSpPr>
            <p:cNvPr id="27714" name="Group 26"/>
            <p:cNvGrpSpPr>
              <a:grpSpLocks/>
            </p:cNvGrpSpPr>
            <p:nvPr/>
          </p:nvGrpSpPr>
          <p:grpSpPr bwMode="auto">
            <a:xfrm rot="5612519">
              <a:off x="1908" y="2688"/>
              <a:ext cx="227" cy="227"/>
              <a:chOff x="1837" y="2931"/>
              <a:chExt cx="227" cy="227"/>
            </a:xfrm>
          </p:grpSpPr>
          <p:sp>
            <p:nvSpPr>
              <p:cNvPr id="27722" name="Line 27"/>
              <p:cNvSpPr>
                <a:spLocks noChangeShapeType="1"/>
              </p:cNvSpPr>
              <p:nvPr/>
            </p:nvSpPr>
            <p:spPr bwMode="auto">
              <a:xfrm flipH="1">
                <a:off x="1882" y="2931"/>
                <a:ext cx="182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7723" name="Line 28"/>
              <p:cNvSpPr>
                <a:spLocks noChangeShapeType="1"/>
              </p:cNvSpPr>
              <p:nvPr/>
            </p:nvSpPr>
            <p:spPr bwMode="auto">
              <a:xfrm flipH="1">
                <a:off x="1837" y="2931"/>
                <a:ext cx="227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7724" name="Line 29"/>
              <p:cNvSpPr>
                <a:spLocks noChangeShapeType="1"/>
              </p:cNvSpPr>
              <p:nvPr/>
            </p:nvSpPr>
            <p:spPr bwMode="auto">
              <a:xfrm flipH="1">
                <a:off x="1973" y="2931"/>
                <a:ext cx="91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27715" name="Freeform 30"/>
            <p:cNvSpPr>
              <a:spLocks/>
            </p:cNvSpPr>
            <p:nvPr/>
          </p:nvSpPr>
          <p:spPr bwMode="auto">
            <a:xfrm>
              <a:off x="1194" y="2606"/>
              <a:ext cx="998" cy="468"/>
            </a:xfrm>
            <a:custGeom>
              <a:avLst/>
              <a:gdLst>
                <a:gd name="T0" fmla="*/ 960 w 998"/>
                <a:gd name="T1" fmla="*/ 325 h 468"/>
                <a:gd name="T2" fmla="*/ 597 w 998"/>
                <a:gd name="T3" fmla="*/ 98 h 468"/>
                <a:gd name="T4" fmla="*/ 325 w 998"/>
                <a:gd name="T5" fmla="*/ 8 h 468"/>
                <a:gd name="T6" fmla="*/ 53 w 998"/>
                <a:gd name="T7" fmla="*/ 144 h 468"/>
                <a:gd name="T8" fmla="*/ 53 w 998"/>
                <a:gd name="T9" fmla="*/ 370 h 468"/>
                <a:gd name="T10" fmla="*/ 371 w 998"/>
                <a:gd name="T11" fmla="*/ 461 h 468"/>
                <a:gd name="T12" fmla="*/ 960 w 998"/>
                <a:gd name="T13" fmla="*/ 325 h 4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8"/>
                <a:gd name="T22" fmla="*/ 0 h 468"/>
                <a:gd name="T23" fmla="*/ 998 w 998"/>
                <a:gd name="T24" fmla="*/ 468 h 4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8" h="468">
                  <a:moveTo>
                    <a:pt x="960" y="325"/>
                  </a:moveTo>
                  <a:cubicBezTo>
                    <a:pt x="998" y="265"/>
                    <a:pt x="703" y="151"/>
                    <a:pt x="597" y="98"/>
                  </a:cubicBezTo>
                  <a:cubicBezTo>
                    <a:pt x="491" y="45"/>
                    <a:pt x="416" y="0"/>
                    <a:pt x="325" y="8"/>
                  </a:cubicBezTo>
                  <a:cubicBezTo>
                    <a:pt x="234" y="16"/>
                    <a:pt x="98" y="84"/>
                    <a:pt x="53" y="144"/>
                  </a:cubicBezTo>
                  <a:cubicBezTo>
                    <a:pt x="8" y="204"/>
                    <a:pt x="0" y="317"/>
                    <a:pt x="53" y="370"/>
                  </a:cubicBezTo>
                  <a:cubicBezTo>
                    <a:pt x="106" y="423"/>
                    <a:pt x="220" y="468"/>
                    <a:pt x="371" y="461"/>
                  </a:cubicBezTo>
                  <a:cubicBezTo>
                    <a:pt x="522" y="454"/>
                    <a:pt x="922" y="385"/>
                    <a:pt x="960" y="325"/>
                  </a:cubicBezTo>
                  <a:close/>
                </a:path>
              </a:pathLst>
            </a:custGeom>
            <a:solidFill>
              <a:srgbClr val="5F5F5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grpSp>
          <p:nvGrpSpPr>
            <p:cNvPr id="27716" name="Group 31"/>
            <p:cNvGrpSpPr>
              <a:grpSpLocks/>
            </p:cNvGrpSpPr>
            <p:nvPr/>
          </p:nvGrpSpPr>
          <p:grpSpPr bwMode="auto">
            <a:xfrm>
              <a:off x="1882" y="2931"/>
              <a:ext cx="227" cy="227"/>
              <a:chOff x="1837" y="2931"/>
              <a:chExt cx="227" cy="227"/>
            </a:xfrm>
          </p:grpSpPr>
          <p:sp>
            <p:nvSpPr>
              <p:cNvPr id="27719" name="Line 32"/>
              <p:cNvSpPr>
                <a:spLocks noChangeShapeType="1"/>
              </p:cNvSpPr>
              <p:nvPr/>
            </p:nvSpPr>
            <p:spPr bwMode="auto">
              <a:xfrm flipH="1">
                <a:off x="1882" y="2931"/>
                <a:ext cx="182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7720" name="Line 33"/>
              <p:cNvSpPr>
                <a:spLocks noChangeShapeType="1"/>
              </p:cNvSpPr>
              <p:nvPr/>
            </p:nvSpPr>
            <p:spPr bwMode="auto">
              <a:xfrm flipH="1">
                <a:off x="1837" y="2931"/>
                <a:ext cx="227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7721" name="Line 34"/>
              <p:cNvSpPr>
                <a:spLocks noChangeShapeType="1"/>
              </p:cNvSpPr>
              <p:nvPr/>
            </p:nvSpPr>
            <p:spPr bwMode="auto">
              <a:xfrm flipH="1">
                <a:off x="1973" y="2931"/>
                <a:ext cx="91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27717" name="Oval 35"/>
            <p:cNvSpPr>
              <a:spLocks noChangeArrowheads="1"/>
            </p:cNvSpPr>
            <p:nvPr/>
          </p:nvSpPr>
          <p:spPr bwMode="auto">
            <a:xfrm>
              <a:off x="1972" y="2840"/>
              <a:ext cx="46" cy="46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27718" name="Freeform 36"/>
            <p:cNvSpPr>
              <a:spLocks/>
            </p:cNvSpPr>
            <p:nvPr/>
          </p:nvSpPr>
          <p:spPr bwMode="auto">
            <a:xfrm rot="506591">
              <a:off x="431" y="2795"/>
              <a:ext cx="816" cy="257"/>
            </a:xfrm>
            <a:custGeom>
              <a:avLst/>
              <a:gdLst>
                <a:gd name="T0" fmla="*/ 165 w 997"/>
                <a:gd name="T1" fmla="*/ 60 h 257"/>
                <a:gd name="T2" fmla="*/ 113 w 997"/>
                <a:gd name="T3" fmla="*/ 196 h 257"/>
                <a:gd name="T4" fmla="*/ 60 w 997"/>
                <a:gd name="T5" fmla="*/ 60 h 257"/>
                <a:gd name="T6" fmla="*/ 16 w 997"/>
                <a:gd name="T7" fmla="*/ 15 h 257"/>
                <a:gd name="T8" fmla="*/ 0 w 997"/>
                <a:gd name="T9" fmla="*/ 151 h 257"/>
                <a:gd name="T10" fmla="*/ 16 w 997"/>
                <a:gd name="T11" fmla="*/ 242 h 257"/>
                <a:gd name="T12" fmla="*/ 29 w 997"/>
                <a:gd name="T13" fmla="*/ 242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7"/>
                <a:gd name="T22" fmla="*/ 0 h 257"/>
                <a:gd name="T23" fmla="*/ 997 w 997"/>
                <a:gd name="T24" fmla="*/ 257 h 2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7" h="257">
                  <a:moveTo>
                    <a:pt x="997" y="60"/>
                  </a:moveTo>
                  <a:cubicBezTo>
                    <a:pt x="891" y="128"/>
                    <a:pt x="786" y="196"/>
                    <a:pt x="680" y="196"/>
                  </a:cubicBezTo>
                  <a:cubicBezTo>
                    <a:pt x="574" y="196"/>
                    <a:pt x="460" y="90"/>
                    <a:pt x="362" y="60"/>
                  </a:cubicBezTo>
                  <a:cubicBezTo>
                    <a:pt x="264" y="30"/>
                    <a:pt x="150" y="0"/>
                    <a:pt x="90" y="15"/>
                  </a:cubicBezTo>
                  <a:cubicBezTo>
                    <a:pt x="30" y="30"/>
                    <a:pt x="0" y="113"/>
                    <a:pt x="0" y="151"/>
                  </a:cubicBezTo>
                  <a:cubicBezTo>
                    <a:pt x="0" y="189"/>
                    <a:pt x="60" y="227"/>
                    <a:pt x="90" y="242"/>
                  </a:cubicBezTo>
                  <a:cubicBezTo>
                    <a:pt x="120" y="257"/>
                    <a:pt x="150" y="249"/>
                    <a:pt x="181" y="24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2051050" y="2420938"/>
            <a:ext cx="1524000" cy="1370012"/>
            <a:chOff x="1020" y="1910"/>
            <a:chExt cx="960" cy="863"/>
          </a:xfrm>
        </p:grpSpPr>
        <p:sp>
          <p:nvSpPr>
            <p:cNvPr id="27708" name="Line 38"/>
            <p:cNvSpPr>
              <a:spLocks noChangeShapeType="1"/>
            </p:cNvSpPr>
            <p:nvPr/>
          </p:nvSpPr>
          <p:spPr bwMode="auto">
            <a:xfrm flipV="1">
              <a:off x="1020" y="2024"/>
              <a:ext cx="454" cy="3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27709" name="Line 39"/>
            <p:cNvSpPr>
              <a:spLocks noChangeShapeType="1"/>
            </p:cNvSpPr>
            <p:nvPr/>
          </p:nvSpPr>
          <p:spPr bwMode="auto">
            <a:xfrm flipV="1">
              <a:off x="1020" y="2341"/>
              <a:ext cx="45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27710" name="Line 40"/>
            <p:cNvSpPr>
              <a:spLocks noChangeShapeType="1"/>
            </p:cNvSpPr>
            <p:nvPr/>
          </p:nvSpPr>
          <p:spPr bwMode="auto">
            <a:xfrm>
              <a:off x="1020" y="2341"/>
              <a:ext cx="454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27711" name="Text Box 41"/>
            <p:cNvSpPr txBox="1">
              <a:spLocks noChangeArrowheads="1"/>
            </p:cNvSpPr>
            <p:nvPr/>
          </p:nvSpPr>
          <p:spPr bwMode="auto">
            <a:xfrm>
              <a:off x="1438" y="1910"/>
              <a:ext cx="3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LP</a:t>
              </a:r>
            </a:p>
          </p:txBody>
        </p:sp>
        <p:sp>
          <p:nvSpPr>
            <p:cNvPr id="27712" name="Text Box 42"/>
            <p:cNvSpPr txBox="1">
              <a:spLocks noChangeArrowheads="1"/>
            </p:cNvSpPr>
            <p:nvPr/>
          </p:nvSpPr>
          <p:spPr bwMode="auto">
            <a:xfrm>
              <a:off x="1438" y="2228"/>
              <a:ext cx="3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NP</a:t>
              </a:r>
            </a:p>
          </p:txBody>
        </p:sp>
        <p:sp>
          <p:nvSpPr>
            <p:cNvPr id="27713" name="Text Box 43"/>
            <p:cNvSpPr txBox="1">
              <a:spLocks noChangeArrowheads="1"/>
            </p:cNvSpPr>
            <p:nvPr/>
          </p:nvSpPr>
          <p:spPr bwMode="auto">
            <a:xfrm>
              <a:off x="1438" y="2523"/>
              <a:ext cx="54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Other</a:t>
              </a:r>
            </a:p>
          </p:txBody>
        </p:sp>
      </p:grpSp>
      <p:sp>
        <p:nvSpPr>
          <p:cNvPr id="289836" name="Text Box 44"/>
          <p:cNvSpPr txBox="1">
            <a:spLocks noChangeArrowheads="1"/>
          </p:cNvSpPr>
          <p:nvPr/>
        </p:nvSpPr>
        <p:spPr bwMode="auto">
          <a:xfrm>
            <a:off x="1403350" y="2347913"/>
            <a:ext cx="4016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chemeClr val="tx2"/>
                </a:solidFill>
                <a:cs typeface="Arial" charset="0"/>
                <a:sym typeface="Symbol" pitchFamily="18" charset="2"/>
              </a:rPr>
              <a:t>?</a:t>
            </a:r>
          </a:p>
        </p:txBody>
      </p:sp>
      <p:sp>
        <p:nvSpPr>
          <p:cNvPr id="289837" name="AutoShape 45"/>
          <p:cNvSpPr>
            <a:spLocks noChangeArrowheads="1"/>
          </p:cNvSpPr>
          <p:nvPr/>
        </p:nvSpPr>
        <p:spPr bwMode="auto">
          <a:xfrm>
            <a:off x="1763713" y="1843088"/>
            <a:ext cx="1008062" cy="792162"/>
          </a:xfrm>
          <a:prstGeom prst="cloudCallout">
            <a:avLst>
              <a:gd name="adj1" fmla="val -39606"/>
              <a:gd name="adj2" fmla="val 68435"/>
            </a:avLst>
          </a:prstGeom>
          <a:noFill/>
          <a:ln w="28575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>
              <a:lnSpc>
                <a:spcPct val="85000"/>
              </a:lnSpc>
            </a:pPr>
            <a:r>
              <a:rPr lang="en-US" sz="2000" b="1">
                <a:solidFill>
                  <a:schemeClr val="tx2"/>
                </a:solidFill>
                <a:cs typeface="Arial" charset="0"/>
                <a:sym typeface="Symbol" pitchFamily="18" charset="2"/>
              </a:rPr>
              <a:t>how fast</a:t>
            </a:r>
          </a:p>
        </p:txBody>
      </p:sp>
      <p:sp>
        <p:nvSpPr>
          <p:cNvPr id="289838" name="Rectangle 46" descr="60%"/>
          <p:cNvSpPr>
            <a:spLocks noChangeArrowheads="1"/>
          </p:cNvSpPr>
          <p:nvPr/>
        </p:nvSpPr>
        <p:spPr bwMode="auto">
          <a:xfrm rot="-1552557">
            <a:off x="4283075" y="2995613"/>
            <a:ext cx="360363" cy="144462"/>
          </a:xfrm>
          <a:prstGeom prst="rect">
            <a:avLst/>
          </a:prstGeom>
          <a:pattFill prst="pct60">
            <a:fgClr>
              <a:srgbClr val="0000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pSp>
        <p:nvGrpSpPr>
          <p:cNvPr id="12" name="Group 47"/>
          <p:cNvGrpSpPr>
            <a:grpSpLocks/>
          </p:cNvGrpSpPr>
          <p:nvPr/>
        </p:nvGrpSpPr>
        <p:grpSpPr bwMode="auto">
          <a:xfrm>
            <a:off x="4932363" y="3732213"/>
            <a:ext cx="1511300" cy="488950"/>
            <a:chOff x="1035" y="2306"/>
            <a:chExt cx="1618" cy="308"/>
          </a:xfrm>
        </p:grpSpPr>
        <p:sp>
          <p:nvSpPr>
            <p:cNvPr id="27706" name="Line 48"/>
            <p:cNvSpPr>
              <a:spLocks noChangeShapeType="1"/>
            </p:cNvSpPr>
            <p:nvPr/>
          </p:nvSpPr>
          <p:spPr bwMode="auto">
            <a:xfrm>
              <a:off x="1035" y="2389"/>
              <a:ext cx="1618" cy="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7707" name="Text Box 49"/>
            <p:cNvSpPr txBox="1">
              <a:spLocks noChangeArrowheads="1"/>
            </p:cNvSpPr>
            <p:nvPr/>
          </p:nvSpPr>
          <p:spPr bwMode="auto">
            <a:xfrm>
              <a:off x="1108" y="2306"/>
              <a:ext cx="1249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600" b="1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 </a:t>
              </a:r>
              <a:r>
                <a:rPr lang="en-US" sz="2600" b="1" baseline="-25000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2</a:t>
              </a:r>
              <a:r>
                <a:rPr lang="en-US" sz="2200" b="1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 </a:t>
              </a:r>
              <a:r>
                <a:rPr lang="en-US" sz="2000" b="1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time</a:t>
              </a:r>
            </a:p>
          </p:txBody>
        </p:sp>
      </p:grpSp>
      <p:sp>
        <p:nvSpPr>
          <p:cNvPr id="289842" name="AutoShape 50"/>
          <p:cNvSpPr>
            <a:spLocks noChangeArrowheads="1"/>
          </p:cNvSpPr>
          <p:nvPr/>
        </p:nvSpPr>
        <p:spPr bwMode="auto">
          <a:xfrm>
            <a:off x="6372225" y="2419350"/>
            <a:ext cx="431800" cy="43180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66FF33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89843" name="Rectangle 51" descr="60%"/>
          <p:cNvSpPr>
            <a:spLocks noChangeArrowheads="1"/>
          </p:cNvSpPr>
          <p:nvPr/>
        </p:nvSpPr>
        <p:spPr bwMode="auto">
          <a:xfrm rot="-1552557">
            <a:off x="6372225" y="2995613"/>
            <a:ext cx="360363" cy="144462"/>
          </a:xfrm>
          <a:prstGeom prst="rect">
            <a:avLst/>
          </a:prstGeom>
          <a:pattFill prst="pct60">
            <a:fgClr>
              <a:srgbClr val="0000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pSp>
        <p:nvGrpSpPr>
          <p:cNvPr id="13" name="Group 52"/>
          <p:cNvGrpSpPr>
            <a:grpSpLocks/>
          </p:cNvGrpSpPr>
          <p:nvPr/>
        </p:nvGrpSpPr>
        <p:grpSpPr bwMode="auto">
          <a:xfrm>
            <a:off x="4246563" y="3511550"/>
            <a:ext cx="685800" cy="1027113"/>
            <a:chOff x="2675" y="2122"/>
            <a:chExt cx="432" cy="647"/>
          </a:xfrm>
        </p:grpSpPr>
        <p:grpSp>
          <p:nvGrpSpPr>
            <p:cNvPr id="27702" name="Group 53"/>
            <p:cNvGrpSpPr>
              <a:grpSpLocks/>
            </p:cNvGrpSpPr>
            <p:nvPr/>
          </p:nvGrpSpPr>
          <p:grpSpPr bwMode="auto">
            <a:xfrm>
              <a:off x="2675" y="2122"/>
              <a:ext cx="432" cy="426"/>
              <a:chOff x="2675" y="2167"/>
              <a:chExt cx="432" cy="426"/>
            </a:xfrm>
          </p:grpSpPr>
          <p:sp>
            <p:nvSpPr>
              <p:cNvPr id="27704" name="Oval 54"/>
              <p:cNvSpPr>
                <a:spLocks noChangeArrowheads="1"/>
              </p:cNvSpPr>
              <p:nvPr/>
            </p:nvSpPr>
            <p:spPr bwMode="auto">
              <a:xfrm>
                <a:off x="2675" y="2167"/>
                <a:ext cx="432" cy="426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7705" name="Text Box 55"/>
              <p:cNvSpPr txBox="1">
                <a:spLocks noChangeArrowheads="1"/>
              </p:cNvSpPr>
              <p:nvPr/>
            </p:nvSpPr>
            <p:spPr bwMode="auto">
              <a:xfrm>
                <a:off x="2744" y="2220"/>
                <a:ext cx="300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200" b="1">
                    <a:solidFill>
                      <a:srgbClr val="FF6600"/>
                    </a:solidFill>
                    <a:cs typeface="Arial" charset="0"/>
                  </a:rPr>
                  <a:t>S</a:t>
                </a:r>
                <a:r>
                  <a:rPr lang="en-US" sz="2200" b="1" baseline="-25000">
                    <a:solidFill>
                      <a:srgbClr val="FF6600"/>
                    </a:solidFill>
                    <a:cs typeface="Arial" charset="0"/>
                  </a:rPr>
                  <a:t>1</a:t>
                </a:r>
              </a:p>
            </p:txBody>
          </p:sp>
        </p:grpSp>
        <p:sp>
          <p:nvSpPr>
            <p:cNvPr id="27703" name="Text Box 56"/>
            <p:cNvSpPr txBox="1">
              <a:spLocks noChangeArrowheads="1"/>
            </p:cNvSpPr>
            <p:nvPr/>
          </p:nvSpPr>
          <p:spPr bwMode="auto">
            <a:xfrm>
              <a:off x="2830" y="2519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GB" sz="2000">
                <a:solidFill>
                  <a:srgbClr val="000000"/>
                </a:solidFill>
                <a:cs typeface="Arial" charset="0"/>
                <a:sym typeface="Symbol" pitchFamily="18" charset="2"/>
              </a:endParaRPr>
            </a:p>
          </p:txBody>
        </p:sp>
      </p:grpSp>
      <p:grpSp>
        <p:nvGrpSpPr>
          <p:cNvPr id="15" name="Group 57"/>
          <p:cNvGrpSpPr>
            <a:grpSpLocks/>
          </p:cNvGrpSpPr>
          <p:nvPr/>
        </p:nvGrpSpPr>
        <p:grpSpPr bwMode="auto">
          <a:xfrm>
            <a:off x="6443663" y="3514725"/>
            <a:ext cx="1939925" cy="1030288"/>
            <a:chOff x="3971" y="2124"/>
            <a:chExt cx="1222" cy="649"/>
          </a:xfrm>
        </p:grpSpPr>
        <p:grpSp>
          <p:nvGrpSpPr>
            <p:cNvPr id="27694" name="Group 58"/>
            <p:cNvGrpSpPr>
              <a:grpSpLocks/>
            </p:cNvGrpSpPr>
            <p:nvPr/>
          </p:nvGrpSpPr>
          <p:grpSpPr bwMode="auto">
            <a:xfrm>
              <a:off x="3971" y="2124"/>
              <a:ext cx="1222" cy="426"/>
              <a:chOff x="4742" y="2169"/>
              <a:chExt cx="1222" cy="426"/>
            </a:xfrm>
          </p:grpSpPr>
          <p:sp>
            <p:nvSpPr>
              <p:cNvPr id="27696" name="Oval 59"/>
              <p:cNvSpPr>
                <a:spLocks noChangeArrowheads="1"/>
              </p:cNvSpPr>
              <p:nvPr/>
            </p:nvSpPr>
            <p:spPr bwMode="auto">
              <a:xfrm>
                <a:off x="5628" y="2436"/>
                <a:ext cx="48" cy="49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7697" name="Oval 60"/>
              <p:cNvSpPr>
                <a:spLocks noChangeArrowheads="1"/>
              </p:cNvSpPr>
              <p:nvPr/>
            </p:nvSpPr>
            <p:spPr bwMode="auto">
              <a:xfrm>
                <a:off x="5772" y="2436"/>
                <a:ext cx="48" cy="49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7698" name="Oval 61"/>
              <p:cNvSpPr>
                <a:spLocks noChangeArrowheads="1"/>
              </p:cNvSpPr>
              <p:nvPr/>
            </p:nvSpPr>
            <p:spPr bwMode="auto">
              <a:xfrm>
                <a:off x="5916" y="2436"/>
                <a:ext cx="48" cy="49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7699" name="Oval 62"/>
              <p:cNvSpPr>
                <a:spLocks noChangeArrowheads="1"/>
              </p:cNvSpPr>
              <p:nvPr/>
            </p:nvSpPr>
            <p:spPr bwMode="auto">
              <a:xfrm>
                <a:off x="4742" y="2169"/>
                <a:ext cx="432" cy="426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7700" name="Line 63"/>
              <p:cNvSpPr>
                <a:spLocks noChangeShapeType="1"/>
              </p:cNvSpPr>
              <p:nvPr/>
            </p:nvSpPr>
            <p:spPr bwMode="auto">
              <a:xfrm>
                <a:off x="5174" y="2401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7701" name="Text Box 64"/>
              <p:cNvSpPr txBox="1">
                <a:spLocks noChangeArrowheads="1"/>
              </p:cNvSpPr>
              <p:nvPr/>
            </p:nvSpPr>
            <p:spPr bwMode="auto">
              <a:xfrm>
                <a:off x="4834" y="2222"/>
                <a:ext cx="300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200" b="1">
                    <a:solidFill>
                      <a:srgbClr val="FF6600"/>
                    </a:solidFill>
                    <a:cs typeface="Arial" charset="0"/>
                  </a:rPr>
                  <a:t>S</a:t>
                </a:r>
                <a:r>
                  <a:rPr lang="en-US" sz="2200" b="1" baseline="-25000">
                    <a:solidFill>
                      <a:srgbClr val="FF6600"/>
                    </a:solidFill>
                    <a:cs typeface="Arial" charset="0"/>
                  </a:rPr>
                  <a:t>2</a:t>
                </a:r>
              </a:p>
            </p:txBody>
          </p:sp>
        </p:grpSp>
        <p:sp>
          <p:nvSpPr>
            <p:cNvPr id="27695" name="Text Box 65"/>
            <p:cNvSpPr txBox="1">
              <a:spLocks noChangeArrowheads="1"/>
            </p:cNvSpPr>
            <p:nvPr/>
          </p:nvSpPr>
          <p:spPr bwMode="auto">
            <a:xfrm>
              <a:off x="4347" y="2523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GB" sz="2000">
                <a:solidFill>
                  <a:srgbClr val="000000"/>
                </a:solidFill>
                <a:cs typeface="Arial" charset="0"/>
                <a:sym typeface="Symbol" pitchFamily="18" charset="2"/>
              </a:endParaRPr>
            </a:p>
          </p:txBody>
        </p:sp>
      </p:grpSp>
      <p:grpSp>
        <p:nvGrpSpPr>
          <p:cNvPr id="17" name="Group 66"/>
          <p:cNvGrpSpPr>
            <a:grpSpLocks/>
          </p:cNvGrpSpPr>
          <p:nvPr/>
        </p:nvGrpSpPr>
        <p:grpSpPr bwMode="auto">
          <a:xfrm>
            <a:off x="2484438" y="1412875"/>
            <a:ext cx="2552700" cy="1295400"/>
            <a:chOff x="1655" y="800"/>
            <a:chExt cx="1608" cy="816"/>
          </a:xfrm>
        </p:grpSpPr>
        <p:graphicFrame>
          <p:nvGraphicFramePr>
            <p:cNvPr id="27684" name="Object 2"/>
            <p:cNvGraphicFramePr>
              <a:graphicFrameLocks noChangeAspect="1"/>
            </p:cNvGraphicFramePr>
            <p:nvPr/>
          </p:nvGraphicFramePr>
          <p:xfrm>
            <a:off x="1973" y="972"/>
            <a:ext cx="227" cy="4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74" name="Equation" r:id="rId5" imgW="247712" imgH="380970" progId="Equation.DSMT4">
                    <p:embed/>
                  </p:oleObj>
                </mc:Choice>
                <mc:Fallback>
                  <p:oleObj name="Equation" r:id="rId5" imgW="247712" imgH="38097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3" y="972"/>
                          <a:ext cx="227" cy="4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503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85" name="Text Box 68"/>
            <p:cNvSpPr txBox="1">
              <a:spLocks noChangeArrowheads="1"/>
            </p:cNvSpPr>
            <p:nvPr/>
          </p:nvSpPr>
          <p:spPr bwMode="auto">
            <a:xfrm>
              <a:off x="1655" y="800"/>
              <a:ext cx="8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636E"/>
                  </a:solidFill>
                  <a:cs typeface="Arial" charset="0"/>
                  <a:sym typeface="Symbol" pitchFamily="18" charset="2"/>
                </a:rPr>
                <a:t>vigour cost</a:t>
              </a:r>
            </a:p>
          </p:txBody>
        </p:sp>
        <p:sp>
          <p:nvSpPr>
            <p:cNvPr id="27686" name="Line 69"/>
            <p:cNvSpPr>
              <a:spLocks noChangeShapeType="1"/>
            </p:cNvSpPr>
            <p:nvPr/>
          </p:nvSpPr>
          <p:spPr bwMode="auto">
            <a:xfrm flipV="1">
              <a:off x="1655" y="1389"/>
              <a:ext cx="741" cy="0"/>
            </a:xfrm>
            <a:prstGeom prst="line">
              <a:avLst/>
            </a:prstGeom>
            <a:noFill/>
            <a:ln w="9525">
              <a:solidFill>
                <a:srgbClr val="FF636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7687" name="Line 70"/>
            <p:cNvSpPr>
              <a:spLocks noChangeShapeType="1"/>
            </p:cNvSpPr>
            <p:nvPr/>
          </p:nvSpPr>
          <p:spPr bwMode="auto">
            <a:xfrm flipV="1">
              <a:off x="1655" y="849"/>
              <a:ext cx="0" cy="544"/>
            </a:xfrm>
            <a:prstGeom prst="line">
              <a:avLst/>
            </a:prstGeom>
            <a:noFill/>
            <a:ln w="9525">
              <a:solidFill>
                <a:srgbClr val="FF636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7688" name="Line 71"/>
            <p:cNvSpPr>
              <a:spLocks noChangeShapeType="1"/>
            </p:cNvSpPr>
            <p:nvPr/>
          </p:nvSpPr>
          <p:spPr bwMode="auto">
            <a:xfrm>
              <a:off x="2200" y="1389"/>
              <a:ext cx="272" cy="227"/>
            </a:xfrm>
            <a:prstGeom prst="line">
              <a:avLst/>
            </a:prstGeom>
            <a:noFill/>
            <a:ln w="28575">
              <a:solidFill>
                <a:srgbClr val="FF636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7689" name="Line 72"/>
            <p:cNvSpPr>
              <a:spLocks noChangeShapeType="1"/>
            </p:cNvSpPr>
            <p:nvPr/>
          </p:nvSpPr>
          <p:spPr bwMode="auto">
            <a:xfrm flipH="1">
              <a:off x="2562" y="1389"/>
              <a:ext cx="454" cy="227"/>
            </a:xfrm>
            <a:prstGeom prst="line">
              <a:avLst/>
            </a:prstGeom>
            <a:noFill/>
            <a:ln w="28575">
              <a:solidFill>
                <a:srgbClr val="FF636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graphicFrame>
          <p:nvGraphicFramePr>
            <p:cNvPr id="27690" name="Object 3"/>
            <p:cNvGraphicFramePr>
              <a:graphicFrameLocks noChangeAspect="1"/>
            </p:cNvGraphicFramePr>
            <p:nvPr/>
          </p:nvGraphicFramePr>
          <p:xfrm>
            <a:off x="2799" y="1147"/>
            <a:ext cx="228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75" name="משוואה" r:id="rId7" imgW="209623" imgH="218970" progId="Equation.3">
                    <p:embed/>
                  </p:oleObj>
                </mc:Choice>
                <mc:Fallback>
                  <p:oleObj name="משוואה" r:id="rId7" imgW="209623" imgH="21897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9" y="1147"/>
                          <a:ext cx="228" cy="2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503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91" name="Text Box 74"/>
            <p:cNvSpPr txBox="1">
              <a:spLocks noChangeArrowheads="1"/>
            </p:cNvSpPr>
            <p:nvPr/>
          </p:nvSpPr>
          <p:spPr bwMode="auto">
            <a:xfrm>
              <a:off x="2552" y="823"/>
              <a:ext cx="711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sz="2000">
                  <a:solidFill>
                    <a:srgbClr val="FF636E"/>
                  </a:solidFill>
                  <a:cs typeface="Arial" charset="0"/>
                  <a:sym typeface="Symbol" pitchFamily="18" charset="2"/>
                </a:rPr>
                <a:t>unit cost</a:t>
              </a:r>
            </a:p>
            <a:p>
              <a:pPr algn="ctr" eaLnBrk="1" hangingPunct="1">
                <a:lnSpc>
                  <a:spcPct val="85000"/>
                </a:lnSpc>
              </a:pPr>
              <a:r>
                <a:rPr lang="en-US" sz="2000">
                  <a:solidFill>
                    <a:srgbClr val="66FF33"/>
                  </a:solidFill>
                  <a:cs typeface="Arial" charset="0"/>
                  <a:sym typeface="Symbol" pitchFamily="18" charset="2"/>
                </a:rPr>
                <a:t>(reward)</a:t>
              </a:r>
            </a:p>
          </p:txBody>
        </p:sp>
        <p:sp>
          <p:nvSpPr>
            <p:cNvPr id="27692" name="Line 75"/>
            <p:cNvSpPr>
              <a:spLocks noChangeShapeType="1"/>
            </p:cNvSpPr>
            <p:nvPr/>
          </p:nvSpPr>
          <p:spPr bwMode="auto">
            <a:xfrm flipV="1">
              <a:off x="2562" y="1389"/>
              <a:ext cx="680" cy="0"/>
            </a:xfrm>
            <a:prstGeom prst="line">
              <a:avLst/>
            </a:prstGeom>
            <a:noFill/>
            <a:ln w="9525">
              <a:solidFill>
                <a:srgbClr val="FF636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7693" name="Line 76"/>
            <p:cNvSpPr>
              <a:spLocks noChangeShapeType="1"/>
            </p:cNvSpPr>
            <p:nvPr/>
          </p:nvSpPr>
          <p:spPr bwMode="auto">
            <a:xfrm flipV="1">
              <a:off x="2562" y="849"/>
              <a:ext cx="0" cy="544"/>
            </a:xfrm>
            <a:prstGeom prst="line">
              <a:avLst/>
            </a:prstGeom>
            <a:noFill/>
            <a:ln w="9525">
              <a:solidFill>
                <a:srgbClr val="FF636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18" name="Group 77"/>
          <p:cNvGrpSpPr>
            <a:grpSpLocks/>
          </p:cNvGrpSpPr>
          <p:nvPr/>
        </p:nvGrpSpPr>
        <p:grpSpPr bwMode="auto">
          <a:xfrm>
            <a:off x="250825" y="3494088"/>
            <a:ext cx="1371600" cy="676275"/>
            <a:chOff x="158" y="2201"/>
            <a:chExt cx="864" cy="426"/>
          </a:xfrm>
        </p:grpSpPr>
        <p:sp>
          <p:nvSpPr>
            <p:cNvPr id="27680" name="Oval 78"/>
            <p:cNvSpPr>
              <a:spLocks noChangeArrowheads="1"/>
            </p:cNvSpPr>
            <p:nvPr/>
          </p:nvSpPr>
          <p:spPr bwMode="auto">
            <a:xfrm>
              <a:off x="590" y="2201"/>
              <a:ext cx="432" cy="426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7681" name="Text Box 79"/>
            <p:cNvSpPr txBox="1">
              <a:spLocks noChangeArrowheads="1"/>
            </p:cNvSpPr>
            <p:nvPr/>
          </p:nvSpPr>
          <p:spPr bwMode="auto">
            <a:xfrm>
              <a:off x="663" y="2265"/>
              <a:ext cx="30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200" b="1">
                  <a:solidFill>
                    <a:srgbClr val="FF6600"/>
                  </a:solidFill>
                  <a:cs typeface="Arial" charset="0"/>
                </a:rPr>
                <a:t>S</a:t>
              </a:r>
              <a:r>
                <a:rPr lang="en-US" sz="2200" b="1" baseline="-25000">
                  <a:solidFill>
                    <a:srgbClr val="FF6600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27682" name="Oval 80"/>
            <p:cNvSpPr>
              <a:spLocks noChangeArrowheads="1"/>
            </p:cNvSpPr>
            <p:nvPr/>
          </p:nvSpPr>
          <p:spPr bwMode="auto">
            <a:xfrm>
              <a:off x="158" y="2360"/>
              <a:ext cx="144" cy="145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27683" name="Line 81"/>
            <p:cNvSpPr>
              <a:spLocks noChangeShapeType="1"/>
            </p:cNvSpPr>
            <p:nvPr/>
          </p:nvSpPr>
          <p:spPr bwMode="auto">
            <a:xfrm>
              <a:off x="314" y="2433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pic>
        <p:nvPicPr>
          <p:cNvPr id="27671" name="Picture 82" descr="SkinnerBoxModifie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4" t="11810" r="8858" b="16814"/>
          <a:stretch>
            <a:fillRect/>
          </a:stretch>
        </p:blipFill>
        <p:spPr bwMode="auto">
          <a:xfrm>
            <a:off x="5940425" y="0"/>
            <a:ext cx="320357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83"/>
          <p:cNvGrpSpPr>
            <a:grpSpLocks/>
          </p:cNvGrpSpPr>
          <p:nvPr/>
        </p:nvGrpSpPr>
        <p:grpSpPr bwMode="auto">
          <a:xfrm>
            <a:off x="4284663" y="1447800"/>
            <a:ext cx="1495425" cy="1643063"/>
            <a:chOff x="2699" y="912"/>
            <a:chExt cx="942" cy="1035"/>
          </a:xfrm>
        </p:grpSpPr>
        <p:sp>
          <p:nvSpPr>
            <p:cNvPr id="27674" name="Line 84"/>
            <p:cNvSpPr>
              <a:spLocks noChangeShapeType="1"/>
            </p:cNvSpPr>
            <p:nvPr/>
          </p:nvSpPr>
          <p:spPr bwMode="auto">
            <a:xfrm flipV="1">
              <a:off x="3288" y="1480"/>
              <a:ext cx="353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7675" name="Line 85"/>
            <p:cNvSpPr>
              <a:spLocks noChangeShapeType="1"/>
            </p:cNvSpPr>
            <p:nvPr/>
          </p:nvSpPr>
          <p:spPr bwMode="auto">
            <a:xfrm flipV="1">
              <a:off x="3288" y="935"/>
              <a:ext cx="0" cy="545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7676" name="Line 86"/>
            <p:cNvSpPr>
              <a:spLocks noChangeShapeType="1"/>
            </p:cNvSpPr>
            <p:nvPr/>
          </p:nvSpPr>
          <p:spPr bwMode="auto">
            <a:xfrm flipH="1">
              <a:off x="2699" y="1480"/>
              <a:ext cx="680" cy="271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7677" name="AutoShape 87"/>
            <p:cNvSpPr>
              <a:spLocks noChangeAspect="1" noChangeArrowheads="1"/>
            </p:cNvSpPr>
            <p:nvPr/>
          </p:nvSpPr>
          <p:spPr bwMode="auto">
            <a:xfrm>
              <a:off x="3061" y="1676"/>
              <a:ext cx="272" cy="271"/>
            </a:xfrm>
            <a:prstGeom prst="smileyFace">
              <a:avLst>
                <a:gd name="adj" fmla="val -4653"/>
              </a:avLst>
            </a:prstGeom>
            <a:noFill/>
            <a:ln w="28575">
              <a:solidFill>
                <a:srgbClr val="FF636E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tabLst>
                  <a:tab pos="984250" algn="l"/>
                </a:tabLst>
              </a:pPr>
              <a:endParaRPr lang="en-GB" sz="2000">
                <a:solidFill>
                  <a:srgbClr val="66CCFF"/>
                </a:solidFill>
                <a:cs typeface="Arial" charset="0"/>
                <a:sym typeface="Symbol" pitchFamily="18" charset="2"/>
              </a:endParaRPr>
            </a:p>
          </p:txBody>
        </p:sp>
        <p:sp>
          <p:nvSpPr>
            <p:cNvPr id="27678" name="Text Box 88"/>
            <p:cNvSpPr txBox="1">
              <a:spLocks noChangeArrowheads="1"/>
            </p:cNvSpPr>
            <p:nvPr/>
          </p:nvSpPr>
          <p:spPr bwMode="auto">
            <a:xfrm>
              <a:off x="3324" y="1207"/>
              <a:ext cx="30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rgbClr val="66FF33"/>
                  </a:solidFill>
                  <a:cs typeface="Arial" charset="0"/>
                </a:rPr>
                <a:t>U</a:t>
              </a:r>
              <a:r>
                <a:rPr lang="en-US" sz="2000" baseline="-25000">
                  <a:solidFill>
                    <a:srgbClr val="66FF33"/>
                  </a:solidFill>
                  <a:cs typeface="Arial" charset="0"/>
                </a:rPr>
                <a:t>R</a:t>
              </a:r>
            </a:p>
          </p:txBody>
        </p:sp>
        <p:sp>
          <p:nvSpPr>
            <p:cNvPr id="27679" name="Text Box 89"/>
            <p:cNvSpPr txBox="1">
              <a:spLocks noChangeArrowheads="1"/>
            </p:cNvSpPr>
            <p:nvPr/>
          </p:nvSpPr>
          <p:spPr bwMode="auto">
            <a:xfrm>
              <a:off x="3329" y="912"/>
              <a:ext cx="29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rgbClr val="66FF33"/>
                  </a:solidFill>
                  <a:cs typeface="Arial" charset="0"/>
                </a:rPr>
                <a:t>P</a:t>
              </a:r>
              <a:r>
                <a:rPr lang="en-US" sz="2000" baseline="-25000">
                  <a:solidFill>
                    <a:srgbClr val="66FF33"/>
                  </a:solidFill>
                  <a:cs typeface="Arial" charset="0"/>
                </a:rPr>
                <a:t>R</a:t>
              </a:r>
            </a:p>
          </p:txBody>
        </p:sp>
      </p:grpSp>
      <p:sp>
        <p:nvSpPr>
          <p:cNvPr id="289882" name="Text Box 90"/>
          <p:cNvSpPr txBox="1">
            <a:spLocks noChangeArrowheads="1"/>
          </p:cNvSpPr>
          <p:nvPr/>
        </p:nvSpPr>
        <p:spPr bwMode="auto">
          <a:xfrm>
            <a:off x="8686800" y="6564313"/>
            <a:ext cx="422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000">
                <a:solidFill>
                  <a:schemeClr val="folHlink"/>
                </a:solidFill>
                <a:cs typeface="Arial" charset="0"/>
                <a:sym typeface="Symbol" pitchFamily="18" charset="2"/>
              </a:rPr>
              <a:t>goal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9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1.70336E-6 L 0.48038 0.0002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36" grpId="0"/>
      <p:bldP spid="289836" grpId="1"/>
      <p:bldP spid="289836" grpId="2"/>
      <p:bldP spid="289837" grpId="0" animBg="1"/>
      <p:bldP spid="289837" grpId="1" animBg="1"/>
      <p:bldP spid="289838" grpId="0" animBg="1"/>
      <p:bldP spid="289838" grpId="1" animBg="1"/>
      <p:bldP spid="289842" grpId="0" animBg="1"/>
      <p:bldP spid="289843" grpId="0" animBg="1"/>
      <p:bldP spid="28988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191ECA-C525-42B5-8B33-B56B932A6593}" type="slidenum">
              <a:rPr lang="en-GB" smtClean="0"/>
              <a:pPr eaLnBrk="1" hangingPunct="1"/>
              <a:t>42</a:t>
            </a:fld>
            <a:endParaRPr lang="en-GB" smtClean="0"/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en-US" sz="4000">
                <a:solidFill>
                  <a:schemeClr val="tx2"/>
                </a:solidFill>
              </a:rPr>
              <a:t>The model</a:t>
            </a:r>
          </a:p>
        </p:txBody>
      </p:sp>
      <p:sp>
        <p:nvSpPr>
          <p:cNvPr id="28676" name="Line 3"/>
          <p:cNvSpPr>
            <a:spLocks noChangeShapeType="1"/>
          </p:cNvSpPr>
          <p:nvPr/>
        </p:nvSpPr>
        <p:spPr bwMode="auto">
          <a:xfrm>
            <a:off x="34925" y="1125538"/>
            <a:ext cx="45370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grpSp>
        <p:nvGrpSpPr>
          <p:cNvPr id="28677" name="Group 4"/>
          <p:cNvGrpSpPr>
            <a:grpSpLocks/>
          </p:cNvGrpSpPr>
          <p:nvPr/>
        </p:nvGrpSpPr>
        <p:grpSpPr bwMode="auto">
          <a:xfrm>
            <a:off x="1296988" y="3879850"/>
            <a:ext cx="1385887" cy="1749425"/>
            <a:chOff x="2549" y="2399"/>
            <a:chExt cx="873" cy="1102"/>
          </a:xfrm>
        </p:grpSpPr>
        <p:sp>
          <p:nvSpPr>
            <p:cNvPr id="28715" name="Line 5"/>
            <p:cNvSpPr>
              <a:spLocks noChangeShapeType="1"/>
            </p:cNvSpPr>
            <p:nvPr/>
          </p:nvSpPr>
          <p:spPr bwMode="auto">
            <a:xfrm>
              <a:off x="2774" y="2399"/>
              <a:ext cx="192" cy="4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 type="arrow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8716" name="Text Box 6"/>
            <p:cNvSpPr txBox="1">
              <a:spLocks noChangeArrowheads="1"/>
            </p:cNvSpPr>
            <p:nvPr/>
          </p:nvSpPr>
          <p:spPr bwMode="auto">
            <a:xfrm>
              <a:off x="2549" y="2848"/>
              <a:ext cx="873" cy="653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2000" b="1">
                  <a:cs typeface="Arial" charset="0"/>
                </a:rPr>
                <a:t>choose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sz="2000" b="1">
                  <a:solidFill>
                    <a:schemeClr val="tx2"/>
                  </a:solidFill>
                  <a:cs typeface="Arial" charset="0"/>
                </a:rPr>
                <a:t>(action,</a:t>
              </a:r>
              <a:r>
                <a:rPr lang="en-US" sz="2400" b="1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</a:t>
              </a:r>
              <a:r>
                <a:rPr lang="en-US" sz="2000" b="1">
                  <a:solidFill>
                    <a:schemeClr val="tx2"/>
                  </a:solidFill>
                  <a:cs typeface="Arial" charset="0"/>
                </a:rPr>
                <a:t>) </a:t>
              </a:r>
              <a:br>
                <a:rPr lang="en-US" sz="2000" b="1">
                  <a:solidFill>
                    <a:schemeClr val="tx2"/>
                  </a:solidFill>
                  <a:cs typeface="Arial" charset="0"/>
                </a:rPr>
              </a:b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= (LP,</a:t>
              </a:r>
              <a:r>
                <a:rPr lang="en-US" sz="2400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</a:t>
              </a:r>
              <a:r>
                <a:rPr lang="en-US" sz="2000" baseline="-25000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1</a:t>
              </a:r>
              <a:r>
                <a:rPr lang="en-US" sz="2000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)</a:t>
              </a:r>
            </a:p>
          </p:txBody>
        </p:sp>
      </p:grpSp>
      <p:grpSp>
        <p:nvGrpSpPr>
          <p:cNvPr id="28678" name="Group 7"/>
          <p:cNvGrpSpPr>
            <a:grpSpLocks/>
          </p:cNvGrpSpPr>
          <p:nvPr/>
        </p:nvGrpSpPr>
        <p:grpSpPr bwMode="auto">
          <a:xfrm>
            <a:off x="1643063" y="3732213"/>
            <a:ext cx="2568575" cy="488950"/>
            <a:chOff x="1035" y="2306"/>
            <a:chExt cx="1618" cy="308"/>
          </a:xfrm>
        </p:grpSpPr>
        <p:sp>
          <p:nvSpPr>
            <p:cNvPr id="28713" name="Line 8"/>
            <p:cNvSpPr>
              <a:spLocks noChangeShapeType="1"/>
            </p:cNvSpPr>
            <p:nvPr/>
          </p:nvSpPr>
          <p:spPr bwMode="auto">
            <a:xfrm>
              <a:off x="1035" y="2389"/>
              <a:ext cx="1618" cy="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8714" name="Text Box 9"/>
            <p:cNvSpPr txBox="1">
              <a:spLocks noChangeArrowheads="1"/>
            </p:cNvSpPr>
            <p:nvPr/>
          </p:nvSpPr>
          <p:spPr bwMode="auto">
            <a:xfrm>
              <a:off x="1108" y="2306"/>
              <a:ext cx="1250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600" b="1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</a:t>
              </a:r>
              <a:r>
                <a:rPr lang="en-US" sz="2600" b="1" baseline="-25000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1</a:t>
              </a:r>
              <a:r>
                <a:rPr lang="en-US" sz="2200" b="1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 </a:t>
              </a:r>
              <a:r>
                <a:rPr lang="en-US" sz="2000" b="1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time</a:t>
              </a:r>
            </a:p>
          </p:txBody>
        </p:sp>
      </p:grpSp>
      <p:grpSp>
        <p:nvGrpSpPr>
          <p:cNvPr id="28679" name="Group 10"/>
          <p:cNvGrpSpPr>
            <a:grpSpLocks/>
          </p:cNvGrpSpPr>
          <p:nvPr/>
        </p:nvGrpSpPr>
        <p:grpSpPr bwMode="auto">
          <a:xfrm>
            <a:off x="3203575" y="3890963"/>
            <a:ext cx="1255713" cy="1403350"/>
            <a:chOff x="2018" y="2406"/>
            <a:chExt cx="791" cy="884"/>
          </a:xfrm>
        </p:grpSpPr>
        <p:sp>
          <p:nvSpPr>
            <p:cNvPr id="28711" name="Line 11"/>
            <p:cNvSpPr>
              <a:spLocks noChangeShapeType="1"/>
            </p:cNvSpPr>
            <p:nvPr/>
          </p:nvSpPr>
          <p:spPr bwMode="auto">
            <a:xfrm flipV="1">
              <a:off x="2381" y="2406"/>
              <a:ext cx="262" cy="4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 type="arrow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8712" name="Text Box 12"/>
            <p:cNvSpPr txBox="1">
              <a:spLocks noChangeArrowheads="1"/>
            </p:cNvSpPr>
            <p:nvPr/>
          </p:nvSpPr>
          <p:spPr bwMode="auto">
            <a:xfrm>
              <a:off x="2018" y="2840"/>
              <a:ext cx="791" cy="45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FF636E"/>
                  </a:solidFill>
                  <a:cs typeface="Arial" charset="0"/>
                </a:rPr>
                <a:t>Costs</a:t>
              </a:r>
            </a:p>
            <a:p>
              <a:pPr algn="ctr" eaLnBrk="1" hangingPunct="1"/>
              <a:r>
                <a:rPr lang="en-US" sz="2000" b="1">
                  <a:solidFill>
                    <a:srgbClr val="66FF33"/>
                  </a:solidFill>
                  <a:cs typeface="Arial" charset="0"/>
                </a:rPr>
                <a:t>Rewards</a:t>
              </a:r>
              <a:endParaRPr lang="en-US" sz="2000" b="1">
                <a:solidFill>
                  <a:srgbClr val="66FF33"/>
                </a:solidFill>
                <a:cs typeface="Arial" charset="0"/>
                <a:sym typeface="Symbol" pitchFamily="18" charset="2"/>
              </a:endParaRPr>
            </a:p>
          </p:txBody>
        </p:sp>
      </p:grpSp>
      <p:grpSp>
        <p:nvGrpSpPr>
          <p:cNvPr id="28680" name="Group 13"/>
          <p:cNvGrpSpPr>
            <a:grpSpLocks/>
          </p:cNvGrpSpPr>
          <p:nvPr/>
        </p:nvGrpSpPr>
        <p:grpSpPr bwMode="auto">
          <a:xfrm>
            <a:off x="4643438" y="3879850"/>
            <a:ext cx="1316037" cy="1749425"/>
            <a:chOff x="2925" y="2399"/>
            <a:chExt cx="829" cy="1102"/>
          </a:xfrm>
        </p:grpSpPr>
        <p:sp>
          <p:nvSpPr>
            <p:cNvPr id="28709" name="Line 14"/>
            <p:cNvSpPr>
              <a:spLocks noChangeShapeType="1"/>
            </p:cNvSpPr>
            <p:nvPr/>
          </p:nvSpPr>
          <p:spPr bwMode="auto">
            <a:xfrm>
              <a:off x="3128" y="2399"/>
              <a:ext cx="192" cy="4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 type="arrow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8710" name="Text Box 15"/>
            <p:cNvSpPr txBox="1">
              <a:spLocks noChangeArrowheads="1"/>
            </p:cNvSpPr>
            <p:nvPr/>
          </p:nvSpPr>
          <p:spPr bwMode="auto">
            <a:xfrm>
              <a:off x="2925" y="2848"/>
              <a:ext cx="829" cy="653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2000" b="1">
                  <a:cs typeface="Arial" charset="0"/>
                </a:rPr>
                <a:t>choose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sz="2000" b="1">
                  <a:solidFill>
                    <a:schemeClr val="tx2"/>
                  </a:solidFill>
                  <a:cs typeface="Arial" charset="0"/>
                </a:rPr>
                <a:t>(action,</a:t>
              </a:r>
              <a:r>
                <a:rPr lang="en-US" sz="2400" b="1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</a:t>
              </a:r>
              <a:r>
                <a:rPr lang="en-US" sz="2000" b="1">
                  <a:solidFill>
                    <a:schemeClr val="tx2"/>
                  </a:solidFill>
                  <a:cs typeface="Arial" charset="0"/>
                </a:rPr>
                <a:t>)</a:t>
              </a:r>
              <a:br>
                <a:rPr lang="en-US" sz="2000" b="1">
                  <a:solidFill>
                    <a:schemeClr val="tx2"/>
                  </a:solidFill>
                  <a:cs typeface="Arial" charset="0"/>
                </a:rPr>
              </a:b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= (LP,</a:t>
              </a:r>
              <a:r>
                <a:rPr lang="en-US" sz="2400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</a:t>
              </a:r>
              <a:r>
                <a:rPr lang="en-US" sz="2000" baseline="-25000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2</a:t>
              </a: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)</a:t>
              </a:r>
            </a:p>
          </p:txBody>
        </p:sp>
      </p:grpSp>
      <p:grpSp>
        <p:nvGrpSpPr>
          <p:cNvPr id="28681" name="Group 16"/>
          <p:cNvGrpSpPr>
            <a:grpSpLocks/>
          </p:cNvGrpSpPr>
          <p:nvPr/>
        </p:nvGrpSpPr>
        <p:grpSpPr bwMode="auto">
          <a:xfrm>
            <a:off x="6227763" y="3962400"/>
            <a:ext cx="1255712" cy="1331913"/>
            <a:chOff x="3833" y="2451"/>
            <a:chExt cx="791" cy="839"/>
          </a:xfrm>
        </p:grpSpPr>
        <p:sp>
          <p:nvSpPr>
            <p:cNvPr id="28707" name="Line 17"/>
            <p:cNvSpPr>
              <a:spLocks noChangeShapeType="1"/>
            </p:cNvSpPr>
            <p:nvPr/>
          </p:nvSpPr>
          <p:spPr bwMode="auto">
            <a:xfrm flipH="1" flipV="1">
              <a:off x="3958" y="2451"/>
              <a:ext cx="192" cy="3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 type="arrow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8708" name="Text Box 18"/>
            <p:cNvSpPr txBox="1">
              <a:spLocks noChangeArrowheads="1"/>
            </p:cNvSpPr>
            <p:nvPr/>
          </p:nvSpPr>
          <p:spPr bwMode="auto">
            <a:xfrm>
              <a:off x="3833" y="2840"/>
              <a:ext cx="791" cy="45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FF636E"/>
                  </a:solidFill>
                  <a:cs typeface="Arial" charset="0"/>
                </a:rPr>
                <a:t>Costs</a:t>
              </a:r>
            </a:p>
            <a:p>
              <a:pPr algn="ctr" eaLnBrk="1" hangingPunct="1"/>
              <a:r>
                <a:rPr lang="en-US" sz="2000" b="1">
                  <a:solidFill>
                    <a:srgbClr val="66FF33"/>
                  </a:solidFill>
                  <a:cs typeface="Arial" charset="0"/>
                </a:rPr>
                <a:t>Rewards</a:t>
              </a:r>
              <a:endParaRPr lang="en-US" sz="2000" b="1">
                <a:solidFill>
                  <a:srgbClr val="66FF33"/>
                </a:solidFill>
                <a:cs typeface="Arial" charset="0"/>
                <a:sym typeface="Symbol" pitchFamily="18" charset="2"/>
              </a:endParaRPr>
            </a:p>
          </p:txBody>
        </p:sp>
      </p:grpSp>
      <p:grpSp>
        <p:nvGrpSpPr>
          <p:cNvPr id="28682" name="Group 19"/>
          <p:cNvGrpSpPr>
            <a:grpSpLocks/>
          </p:cNvGrpSpPr>
          <p:nvPr/>
        </p:nvGrpSpPr>
        <p:grpSpPr bwMode="auto">
          <a:xfrm>
            <a:off x="4932363" y="3732213"/>
            <a:ext cx="1511300" cy="488950"/>
            <a:chOff x="1035" y="2306"/>
            <a:chExt cx="1618" cy="308"/>
          </a:xfrm>
        </p:grpSpPr>
        <p:sp>
          <p:nvSpPr>
            <p:cNvPr id="28705" name="Line 20"/>
            <p:cNvSpPr>
              <a:spLocks noChangeShapeType="1"/>
            </p:cNvSpPr>
            <p:nvPr/>
          </p:nvSpPr>
          <p:spPr bwMode="auto">
            <a:xfrm>
              <a:off x="1035" y="2389"/>
              <a:ext cx="1618" cy="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8706" name="Text Box 21"/>
            <p:cNvSpPr txBox="1">
              <a:spLocks noChangeArrowheads="1"/>
            </p:cNvSpPr>
            <p:nvPr/>
          </p:nvSpPr>
          <p:spPr bwMode="auto">
            <a:xfrm>
              <a:off x="1108" y="2306"/>
              <a:ext cx="1249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600" b="1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 </a:t>
              </a:r>
              <a:r>
                <a:rPr lang="en-US" sz="2600" b="1" baseline="-25000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2</a:t>
              </a:r>
              <a:r>
                <a:rPr lang="en-US" sz="2200" b="1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 </a:t>
              </a:r>
              <a:r>
                <a:rPr lang="en-US" sz="2000" b="1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time</a:t>
              </a:r>
            </a:p>
          </p:txBody>
        </p:sp>
      </p:grpSp>
      <p:grpSp>
        <p:nvGrpSpPr>
          <p:cNvPr id="28683" name="Group 22"/>
          <p:cNvGrpSpPr>
            <a:grpSpLocks/>
          </p:cNvGrpSpPr>
          <p:nvPr/>
        </p:nvGrpSpPr>
        <p:grpSpPr bwMode="auto">
          <a:xfrm>
            <a:off x="4246563" y="3511550"/>
            <a:ext cx="685800" cy="1027113"/>
            <a:chOff x="2675" y="2122"/>
            <a:chExt cx="432" cy="647"/>
          </a:xfrm>
        </p:grpSpPr>
        <p:grpSp>
          <p:nvGrpSpPr>
            <p:cNvPr id="28701" name="Group 23"/>
            <p:cNvGrpSpPr>
              <a:grpSpLocks/>
            </p:cNvGrpSpPr>
            <p:nvPr/>
          </p:nvGrpSpPr>
          <p:grpSpPr bwMode="auto">
            <a:xfrm>
              <a:off x="2675" y="2122"/>
              <a:ext cx="432" cy="426"/>
              <a:chOff x="2675" y="2167"/>
              <a:chExt cx="432" cy="426"/>
            </a:xfrm>
          </p:grpSpPr>
          <p:sp>
            <p:nvSpPr>
              <p:cNvPr id="28703" name="Oval 24"/>
              <p:cNvSpPr>
                <a:spLocks noChangeArrowheads="1"/>
              </p:cNvSpPr>
              <p:nvPr/>
            </p:nvSpPr>
            <p:spPr bwMode="auto">
              <a:xfrm>
                <a:off x="2675" y="2167"/>
                <a:ext cx="432" cy="426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8704" name="Text Box 25"/>
              <p:cNvSpPr txBox="1">
                <a:spLocks noChangeArrowheads="1"/>
              </p:cNvSpPr>
              <p:nvPr/>
            </p:nvSpPr>
            <p:spPr bwMode="auto">
              <a:xfrm>
                <a:off x="2744" y="2220"/>
                <a:ext cx="300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200" b="1">
                    <a:solidFill>
                      <a:srgbClr val="FF6600"/>
                    </a:solidFill>
                    <a:cs typeface="Arial" charset="0"/>
                  </a:rPr>
                  <a:t>S</a:t>
                </a:r>
                <a:r>
                  <a:rPr lang="en-US" sz="2200" b="1" baseline="-25000">
                    <a:solidFill>
                      <a:srgbClr val="FF6600"/>
                    </a:solidFill>
                    <a:cs typeface="Arial" charset="0"/>
                  </a:rPr>
                  <a:t>1</a:t>
                </a:r>
              </a:p>
            </p:txBody>
          </p:sp>
        </p:grpSp>
        <p:sp>
          <p:nvSpPr>
            <p:cNvPr id="28702" name="Text Box 26"/>
            <p:cNvSpPr txBox="1">
              <a:spLocks noChangeArrowheads="1"/>
            </p:cNvSpPr>
            <p:nvPr/>
          </p:nvSpPr>
          <p:spPr bwMode="auto">
            <a:xfrm>
              <a:off x="2830" y="2519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GB" sz="2000">
                <a:solidFill>
                  <a:srgbClr val="000000"/>
                </a:solidFill>
                <a:cs typeface="Arial" charset="0"/>
                <a:sym typeface="Symbol" pitchFamily="18" charset="2"/>
              </a:endParaRPr>
            </a:p>
          </p:txBody>
        </p:sp>
      </p:grpSp>
      <p:grpSp>
        <p:nvGrpSpPr>
          <p:cNvPr id="28684" name="Group 27"/>
          <p:cNvGrpSpPr>
            <a:grpSpLocks/>
          </p:cNvGrpSpPr>
          <p:nvPr/>
        </p:nvGrpSpPr>
        <p:grpSpPr bwMode="auto">
          <a:xfrm>
            <a:off x="6443663" y="3514725"/>
            <a:ext cx="1939925" cy="1030288"/>
            <a:chOff x="3971" y="2124"/>
            <a:chExt cx="1222" cy="649"/>
          </a:xfrm>
        </p:grpSpPr>
        <p:grpSp>
          <p:nvGrpSpPr>
            <p:cNvPr id="28693" name="Group 28"/>
            <p:cNvGrpSpPr>
              <a:grpSpLocks/>
            </p:cNvGrpSpPr>
            <p:nvPr/>
          </p:nvGrpSpPr>
          <p:grpSpPr bwMode="auto">
            <a:xfrm>
              <a:off x="3971" y="2124"/>
              <a:ext cx="1222" cy="426"/>
              <a:chOff x="4742" y="2169"/>
              <a:chExt cx="1222" cy="426"/>
            </a:xfrm>
          </p:grpSpPr>
          <p:sp>
            <p:nvSpPr>
              <p:cNvPr id="28695" name="Oval 29"/>
              <p:cNvSpPr>
                <a:spLocks noChangeArrowheads="1"/>
              </p:cNvSpPr>
              <p:nvPr/>
            </p:nvSpPr>
            <p:spPr bwMode="auto">
              <a:xfrm>
                <a:off x="5628" y="2436"/>
                <a:ext cx="48" cy="49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8696" name="Oval 30"/>
              <p:cNvSpPr>
                <a:spLocks noChangeArrowheads="1"/>
              </p:cNvSpPr>
              <p:nvPr/>
            </p:nvSpPr>
            <p:spPr bwMode="auto">
              <a:xfrm>
                <a:off x="5772" y="2436"/>
                <a:ext cx="48" cy="49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8697" name="Oval 31"/>
              <p:cNvSpPr>
                <a:spLocks noChangeArrowheads="1"/>
              </p:cNvSpPr>
              <p:nvPr/>
            </p:nvSpPr>
            <p:spPr bwMode="auto">
              <a:xfrm>
                <a:off x="5916" y="2436"/>
                <a:ext cx="48" cy="49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8698" name="Oval 32"/>
              <p:cNvSpPr>
                <a:spLocks noChangeArrowheads="1"/>
              </p:cNvSpPr>
              <p:nvPr/>
            </p:nvSpPr>
            <p:spPr bwMode="auto">
              <a:xfrm>
                <a:off x="4742" y="2169"/>
                <a:ext cx="432" cy="426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8699" name="Line 33"/>
              <p:cNvSpPr>
                <a:spLocks noChangeShapeType="1"/>
              </p:cNvSpPr>
              <p:nvPr/>
            </p:nvSpPr>
            <p:spPr bwMode="auto">
              <a:xfrm>
                <a:off x="5174" y="2401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8700" name="Text Box 34"/>
              <p:cNvSpPr txBox="1">
                <a:spLocks noChangeArrowheads="1"/>
              </p:cNvSpPr>
              <p:nvPr/>
            </p:nvSpPr>
            <p:spPr bwMode="auto">
              <a:xfrm>
                <a:off x="4834" y="2222"/>
                <a:ext cx="300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200" b="1">
                    <a:solidFill>
                      <a:srgbClr val="FF6600"/>
                    </a:solidFill>
                    <a:cs typeface="Arial" charset="0"/>
                  </a:rPr>
                  <a:t>S</a:t>
                </a:r>
                <a:r>
                  <a:rPr lang="en-US" sz="2200" b="1" baseline="-25000">
                    <a:solidFill>
                      <a:srgbClr val="FF6600"/>
                    </a:solidFill>
                    <a:cs typeface="Arial" charset="0"/>
                  </a:rPr>
                  <a:t>2</a:t>
                </a:r>
              </a:p>
            </p:txBody>
          </p:sp>
        </p:grpSp>
        <p:sp>
          <p:nvSpPr>
            <p:cNvPr id="28694" name="Text Box 35"/>
            <p:cNvSpPr txBox="1">
              <a:spLocks noChangeArrowheads="1"/>
            </p:cNvSpPr>
            <p:nvPr/>
          </p:nvSpPr>
          <p:spPr bwMode="auto">
            <a:xfrm>
              <a:off x="4347" y="2523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GB" sz="2000">
                <a:solidFill>
                  <a:srgbClr val="000000"/>
                </a:solidFill>
                <a:cs typeface="Arial" charset="0"/>
                <a:sym typeface="Symbol" pitchFamily="18" charset="2"/>
              </a:endParaRPr>
            </a:p>
          </p:txBody>
        </p:sp>
      </p:grpSp>
      <p:grpSp>
        <p:nvGrpSpPr>
          <p:cNvPr id="28685" name="Group 36"/>
          <p:cNvGrpSpPr>
            <a:grpSpLocks/>
          </p:cNvGrpSpPr>
          <p:nvPr/>
        </p:nvGrpSpPr>
        <p:grpSpPr bwMode="auto">
          <a:xfrm>
            <a:off x="250825" y="3494088"/>
            <a:ext cx="1371600" cy="676275"/>
            <a:chOff x="158" y="2201"/>
            <a:chExt cx="864" cy="426"/>
          </a:xfrm>
        </p:grpSpPr>
        <p:sp>
          <p:nvSpPr>
            <p:cNvPr id="28689" name="Oval 37"/>
            <p:cNvSpPr>
              <a:spLocks noChangeArrowheads="1"/>
            </p:cNvSpPr>
            <p:nvPr/>
          </p:nvSpPr>
          <p:spPr bwMode="auto">
            <a:xfrm>
              <a:off x="590" y="2201"/>
              <a:ext cx="432" cy="426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8690" name="Text Box 38"/>
            <p:cNvSpPr txBox="1">
              <a:spLocks noChangeArrowheads="1"/>
            </p:cNvSpPr>
            <p:nvPr/>
          </p:nvSpPr>
          <p:spPr bwMode="auto">
            <a:xfrm>
              <a:off x="663" y="2265"/>
              <a:ext cx="30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200" b="1">
                  <a:solidFill>
                    <a:srgbClr val="FF6600"/>
                  </a:solidFill>
                  <a:cs typeface="Arial" charset="0"/>
                </a:rPr>
                <a:t>S</a:t>
              </a:r>
              <a:r>
                <a:rPr lang="en-US" sz="2200" b="1" baseline="-25000">
                  <a:solidFill>
                    <a:srgbClr val="FF6600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28691" name="Oval 39"/>
            <p:cNvSpPr>
              <a:spLocks noChangeArrowheads="1"/>
            </p:cNvSpPr>
            <p:nvPr/>
          </p:nvSpPr>
          <p:spPr bwMode="auto">
            <a:xfrm>
              <a:off x="158" y="2360"/>
              <a:ext cx="144" cy="145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28692" name="Line 40"/>
            <p:cNvSpPr>
              <a:spLocks noChangeShapeType="1"/>
            </p:cNvSpPr>
            <p:nvPr/>
          </p:nvSpPr>
          <p:spPr bwMode="auto">
            <a:xfrm>
              <a:off x="314" y="2433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sp>
        <p:nvSpPr>
          <p:cNvPr id="28686" name="Text Box 41"/>
          <p:cNvSpPr txBox="1">
            <a:spLocks noChangeArrowheads="1"/>
          </p:cNvSpPr>
          <p:nvPr/>
        </p:nvSpPr>
        <p:spPr bwMode="auto">
          <a:xfrm>
            <a:off x="179388" y="2205038"/>
            <a:ext cx="8640762" cy="89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743200" algn="l"/>
                <a:tab pos="5257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743200" algn="l"/>
                <a:tab pos="5257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743200" algn="l"/>
                <a:tab pos="5257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743200" algn="l"/>
                <a:tab pos="5257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743200" algn="l"/>
                <a:tab pos="5257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  <a:tab pos="5257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  <a:tab pos="5257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  <a:tab pos="5257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  <a:tab pos="5257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sz="2600" u="sng">
                <a:solidFill>
                  <a:srgbClr val="0066FF"/>
                </a:solidFill>
                <a:cs typeface="Arial" charset="0"/>
                <a:sym typeface="Symbol" pitchFamily="18" charset="2"/>
              </a:rPr>
              <a:t>Goal</a:t>
            </a:r>
            <a:r>
              <a:rPr lang="en-US" sz="2600">
                <a:solidFill>
                  <a:srgbClr val="0066FF"/>
                </a:solidFill>
                <a:cs typeface="Arial" charset="0"/>
                <a:sym typeface="Symbol" pitchFamily="18" charset="2"/>
              </a:rPr>
              <a:t>: Choose actions and latencies to maximize </a:t>
            </a:r>
            <a:br>
              <a:rPr lang="en-US" sz="2600">
                <a:solidFill>
                  <a:srgbClr val="0066FF"/>
                </a:solidFill>
                <a:cs typeface="Arial" charset="0"/>
                <a:sym typeface="Symbol" pitchFamily="18" charset="2"/>
              </a:rPr>
            </a:br>
            <a:r>
              <a:rPr lang="en-US" sz="2600">
                <a:solidFill>
                  <a:srgbClr val="0066FF"/>
                </a:solidFill>
                <a:cs typeface="Arial" charset="0"/>
                <a:sym typeface="Symbol" pitchFamily="18" charset="2"/>
              </a:rPr>
              <a:t>the </a:t>
            </a:r>
            <a:r>
              <a:rPr lang="en-US" sz="2600" i="1">
                <a:solidFill>
                  <a:srgbClr val="FF00FF"/>
                </a:solidFill>
                <a:cs typeface="Arial" charset="0"/>
                <a:sym typeface="Symbol" pitchFamily="18" charset="2"/>
              </a:rPr>
              <a:t>average</a:t>
            </a:r>
            <a:r>
              <a:rPr lang="en-US" sz="2600">
                <a:solidFill>
                  <a:srgbClr val="FF00FF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2600" i="1">
                <a:solidFill>
                  <a:srgbClr val="FF00FF"/>
                </a:solidFill>
                <a:cs typeface="Arial" charset="0"/>
                <a:sym typeface="Symbol" pitchFamily="18" charset="2"/>
              </a:rPr>
              <a:t>rate</a:t>
            </a:r>
            <a:r>
              <a:rPr lang="en-US" sz="2600" i="1">
                <a:solidFill>
                  <a:srgbClr val="0066FF"/>
                </a:solidFill>
                <a:cs typeface="Arial" charset="0"/>
                <a:sym typeface="Symbol" pitchFamily="18" charset="2"/>
              </a:rPr>
              <a:t> of</a:t>
            </a:r>
            <a:r>
              <a:rPr lang="en-US" sz="2600">
                <a:solidFill>
                  <a:srgbClr val="0066FF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2600" i="1">
                <a:solidFill>
                  <a:srgbClr val="0066FF"/>
                </a:solidFill>
                <a:cs typeface="Arial" charset="0"/>
                <a:sym typeface="Symbol" pitchFamily="18" charset="2"/>
              </a:rPr>
              <a:t>return</a:t>
            </a:r>
            <a:r>
              <a:rPr lang="en-US" sz="2600">
                <a:solidFill>
                  <a:srgbClr val="0066FF"/>
                </a:solidFill>
                <a:cs typeface="Arial" charset="0"/>
                <a:sym typeface="Symbol" pitchFamily="18" charset="2"/>
              </a:rPr>
              <a:t> (rewards minus costs per time)</a:t>
            </a:r>
            <a:endParaRPr lang="en-US" sz="2600" i="1">
              <a:solidFill>
                <a:srgbClr val="0066FF"/>
              </a:solidFill>
              <a:latin typeface="Comic Sans MS" pitchFamily="66" charset="0"/>
              <a:cs typeface="Arial" charset="0"/>
              <a:sym typeface="Symbol" pitchFamily="18" charset="2"/>
            </a:endParaRPr>
          </a:p>
        </p:txBody>
      </p:sp>
      <p:pic>
        <p:nvPicPr>
          <p:cNvPr id="28687" name="Picture 42" descr="SkinnerBoxModifi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4" t="11810" r="8858" b="16814"/>
          <a:stretch>
            <a:fillRect/>
          </a:stretch>
        </p:blipFill>
        <p:spPr bwMode="auto">
          <a:xfrm>
            <a:off x="5940425" y="0"/>
            <a:ext cx="320357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8" name="Text Box 43"/>
          <p:cNvSpPr txBox="1">
            <a:spLocks noChangeArrowheads="1"/>
          </p:cNvSpPr>
          <p:nvPr/>
        </p:nvSpPr>
        <p:spPr bwMode="auto">
          <a:xfrm>
            <a:off x="8678863" y="6564313"/>
            <a:ext cx="4302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000">
                <a:solidFill>
                  <a:schemeClr val="folHlink"/>
                </a:solidFill>
                <a:cs typeface="Arial" charset="0"/>
                <a:sym typeface="Symbol" pitchFamily="18" charset="2"/>
              </a:rPr>
              <a:t>ARL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fld id="{6728FA7D-CEC1-4C74-9546-480698E65A2E}" type="slidenum">
              <a:rPr lang="en-GB" smtClean="0"/>
              <a:pPr algn="l" eaLnBrk="1" hangingPunct="1"/>
              <a:t>43</a:t>
            </a:fld>
            <a:endParaRPr lang="en-GB" smtClean="0"/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250825" y="1300163"/>
            <a:ext cx="8929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cs typeface="Arial" charset="0"/>
                <a:sym typeface="Symbol" pitchFamily="18" charset="2"/>
              </a:rPr>
              <a:t>Compute differential values of actions</a:t>
            </a:r>
          </a:p>
        </p:txBody>
      </p:sp>
      <p:grpSp>
        <p:nvGrpSpPr>
          <p:cNvPr id="29700" name="Group 3"/>
          <p:cNvGrpSpPr>
            <a:grpSpLocks/>
          </p:cNvGrpSpPr>
          <p:nvPr/>
        </p:nvGrpSpPr>
        <p:grpSpPr bwMode="auto">
          <a:xfrm>
            <a:off x="273050" y="1957388"/>
            <a:ext cx="2138363" cy="1903412"/>
            <a:chOff x="172" y="1233"/>
            <a:chExt cx="1347" cy="1199"/>
          </a:xfrm>
        </p:grpSpPr>
        <p:sp>
          <p:nvSpPr>
            <p:cNvPr id="29712" name="Text Box 4"/>
            <p:cNvSpPr txBox="1">
              <a:spLocks noChangeArrowheads="1"/>
            </p:cNvSpPr>
            <p:nvPr/>
          </p:nvSpPr>
          <p:spPr bwMode="auto">
            <a:xfrm>
              <a:off x="172" y="1233"/>
              <a:ext cx="1347" cy="882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cs typeface="Arial" charset="0"/>
                </a:rPr>
                <a:t>Differential value of taking action </a:t>
              </a:r>
              <a:r>
                <a:rPr lang="en-US" sz="2000">
                  <a:latin typeface="Times New Roman" pitchFamily="18" charset="0"/>
                  <a:cs typeface="Arial" charset="0"/>
                </a:rPr>
                <a:t>L</a:t>
              </a:r>
              <a:r>
                <a:rPr lang="en-US" sz="2000">
                  <a:cs typeface="Arial" charset="0"/>
                </a:rPr>
                <a:t> with latency </a:t>
              </a:r>
              <a:r>
                <a:rPr lang="en-US" sz="2400">
                  <a:cs typeface="Arial" charset="0"/>
                  <a:sym typeface="Symbol" pitchFamily="18" charset="2"/>
                </a:rPr>
                <a:t></a:t>
              </a:r>
              <a:r>
                <a:rPr lang="en-US" sz="2000">
                  <a:cs typeface="Arial" charset="0"/>
                  <a:sym typeface="Symbol" pitchFamily="18" charset="2"/>
                </a:rPr>
                <a:t> when in state x</a:t>
              </a:r>
            </a:p>
          </p:txBody>
        </p:sp>
        <p:sp>
          <p:nvSpPr>
            <p:cNvPr id="29713" name="Line 5"/>
            <p:cNvSpPr>
              <a:spLocks noChangeShapeType="1"/>
            </p:cNvSpPr>
            <p:nvPr/>
          </p:nvSpPr>
          <p:spPr bwMode="auto">
            <a:xfrm flipV="1">
              <a:off x="611" y="2115"/>
              <a:ext cx="0" cy="3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lg" len="sm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</p:grp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7235825" y="1916113"/>
            <a:ext cx="1657350" cy="133985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sz="2000">
                <a:cs typeface="Arial" charset="0"/>
              </a:rPr>
              <a:t>ρ</a:t>
            </a:r>
            <a:r>
              <a:rPr lang="en-US" sz="2000">
                <a:cs typeface="Arial" charset="0"/>
              </a:rPr>
              <a:t> = average rewards minus costs, per unit time</a:t>
            </a:r>
            <a:endParaRPr lang="en-US" sz="2000" b="1">
              <a:cs typeface="Arial" charset="0"/>
              <a:sym typeface="Symbol" pitchFamily="18" charset="2"/>
            </a:endParaRPr>
          </a:p>
        </p:txBody>
      </p:sp>
      <p:sp>
        <p:nvSpPr>
          <p:cNvPr id="29702" name="Line 7"/>
          <p:cNvSpPr>
            <a:spLocks noChangeShapeType="1"/>
          </p:cNvSpPr>
          <p:nvPr/>
        </p:nvSpPr>
        <p:spPr bwMode="auto">
          <a:xfrm flipV="1">
            <a:off x="8099425" y="3255963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lg" len="sm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9703" name="Line 8"/>
          <p:cNvSpPr>
            <a:spLocks noChangeShapeType="1"/>
          </p:cNvSpPr>
          <p:nvPr/>
        </p:nvSpPr>
        <p:spPr bwMode="auto">
          <a:xfrm>
            <a:off x="7378700" y="2076450"/>
            <a:ext cx="14446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93897" name="Text Box 9"/>
          <p:cNvSpPr txBox="1">
            <a:spLocks noChangeArrowheads="1"/>
          </p:cNvSpPr>
          <p:nvPr/>
        </p:nvSpPr>
        <p:spPr bwMode="auto">
          <a:xfrm>
            <a:off x="323850" y="5373688"/>
            <a:ext cx="669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marL="360363" indent="-3603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400">
                <a:cs typeface="Arial" charset="0"/>
                <a:sym typeface="Symbol" pitchFamily="18" charset="2"/>
              </a:rPr>
              <a:t>steady state behavior (not learning dynamics)</a:t>
            </a:r>
          </a:p>
        </p:txBody>
      </p:sp>
      <p:sp>
        <p:nvSpPr>
          <p:cNvPr id="29705" name="Text Box 10"/>
          <p:cNvSpPr txBox="1">
            <a:spLocks noChangeArrowheads="1"/>
          </p:cNvSpPr>
          <p:nvPr/>
        </p:nvSpPr>
        <p:spPr bwMode="auto">
          <a:xfrm>
            <a:off x="5561013" y="6400800"/>
            <a:ext cx="3582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000">
                <a:cs typeface="Arial" charset="0"/>
                <a:sym typeface="Symbol" pitchFamily="18" charset="2"/>
              </a:rPr>
              <a:t>(Extension of Schwartz 1993)</a:t>
            </a:r>
            <a:r>
              <a:rPr lang="en-US" sz="2400">
                <a:cs typeface="Arial" charset="0"/>
                <a:sym typeface="Symbol" pitchFamily="18" charset="2"/>
              </a:rPr>
              <a:t> </a:t>
            </a:r>
            <a:endParaRPr lang="en-US" sz="1600">
              <a:cs typeface="Arial" charset="0"/>
            </a:endParaRPr>
          </a:p>
        </p:txBody>
      </p:sp>
      <p:sp>
        <p:nvSpPr>
          <p:cNvPr id="29706" name="Text Box 11"/>
          <p:cNvSpPr txBox="1">
            <a:spLocks noChangeArrowheads="1"/>
          </p:cNvSpPr>
          <p:nvPr/>
        </p:nvSpPr>
        <p:spPr bwMode="auto">
          <a:xfrm>
            <a:off x="266700" y="3765550"/>
            <a:ext cx="57451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349375" algn="ctr"/>
                <a:tab pos="2338388" algn="ctr"/>
                <a:tab pos="3408363" algn="ctr"/>
                <a:tab pos="4389438" algn="ctr"/>
                <a:tab pos="5286375" algn="ctr"/>
                <a:tab pos="5651500" algn="ctr"/>
                <a:tab pos="6910388" algn="ctr"/>
                <a:tab pos="7899400" algn="ct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349375" algn="ctr"/>
                <a:tab pos="2338388" algn="ctr"/>
                <a:tab pos="3408363" algn="ctr"/>
                <a:tab pos="4389438" algn="ctr"/>
                <a:tab pos="5286375" algn="ctr"/>
                <a:tab pos="5651500" algn="ctr"/>
                <a:tab pos="6910388" algn="ctr"/>
                <a:tab pos="7899400" algn="ct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349375" algn="ctr"/>
                <a:tab pos="2338388" algn="ctr"/>
                <a:tab pos="3408363" algn="ctr"/>
                <a:tab pos="4389438" algn="ctr"/>
                <a:tab pos="5286375" algn="ctr"/>
                <a:tab pos="5651500" algn="ctr"/>
                <a:tab pos="6910388" algn="ctr"/>
                <a:tab pos="7899400" algn="ct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349375" algn="ctr"/>
                <a:tab pos="2338388" algn="ctr"/>
                <a:tab pos="3408363" algn="ctr"/>
                <a:tab pos="4389438" algn="ctr"/>
                <a:tab pos="5286375" algn="ctr"/>
                <a:tab pos="5651500" algn="ctr"/>
                <a:tab pos="6910388" algn="ctr"/>
                <a:tab pos="7899400" algn="ct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349375" algn="ctr"/>
                <a:tab pos="2338388" algn="ctr"/>
                <a:tab pos="3408363" algn="ctr"/>
                <a:tab pos="4389438" algn="ctr"/>
                <a:tab pos="5286375" algn="ctr"/>
                <a:tab pos="5651500" algn="ctr"/>
                <a:tab pos="6910388" algn="ctr"/>
                <a:tab pos="7899400" algn="ct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9375" algn="ctr"/>
                <a:tab pos="2338388" algn="ctr"/>
                <a:tab pos="3408363" algn="ctr"/>
                <a:tab pos="4389438" algn="ctr"/>
                <a:tab pos="5286375" algn="ctr"/>
                <a:tab pos="5651500" algn="ctr"/>
                <a:tab pos="6910388" algn="ctr"/>
                <a:tab pos="7899400" algn="ct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9375" algn="ctr"/>
                <a:tab pos="2338388" algn="ctr"/>
                <a:tab pos="3408363" algn="ctr"/>
                <a:tab pos="4389438" algn="ctr"/>
                <a:tab pos="5286375" algn="ctr"/>
                <a:tab pos="5651500" algn="ctr"/>
                <a:tab pos="6910388" algn="ctr"/>
                <a:tab pos="7899400" algn="ct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9375" algn="ctr"/>
                <a:tab pos="2338388" algn="ctr"/>
                <a:tab pos="3408363" algn="ctr"/>
                <a:tab pos="4389438" algn="ctr"/>
                <a:tab pos="5286375" algn="ctr"/>
                <a:tab pos="5651500" algn="ctr"/>
                <a:tab pos="6910388" algn="ctr"/>
                <a:tab pos="7899400" algn="ct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9375" algn="ctr"/>
                <a:tab pos="2338388" algn="ctr"/>
                <a:tab pos="3408363" algn="ctr"/>
                <a:tab pos="4389438" algn="ctr"/>
                <a:tab pos="5286375" algn="ctr"/>
                <a:tab pos="5651500" algn="ctr"/>
                <a:tab pos="6910388" algn="ctr"/>
                <a:tab pos="7899400" algn="ct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600">
                <a:cs typeface="Arial" charset="0"/>
              </a:rPr>
              <a:t>Q</a:t>
            </a:r>
            <a:r>
              <a:rPr lang="en-US" sz="2600" baseline="-25000">
                <a:cs typeface="Arial" charset="0"/>
              </a:rPr>
              <a:t>L</a:t>
            </a:r>
            <a:r>
              <a:rPr lang="en-US" sz="2800" baseline="-25000">
                <a:cs typeface="Arial" charset="0"/>
              </a:rPr>
              <a:t>,</a:t>
            </a:r>
            <a:r>
              <a:rPr lang="en-US" sz="2800" baseline="-25000">
                <a:sym typeface="Symbol" pitchFamily="18" charset="2"/>
              </a:rPr>
              <a:t></a:t>
            </a:r>
            <a:r>
              <a:rPr lang="en-US" sz="2600">
                <a:cs typeface="Arial" charset="0"/>
              </a:rPr>
              <a:t>(x</a:t>
            </a:r>
            <a:r>
              <a:rPr lang="en-US" sz="2600">
                <a:cs typeface="Arial" charset="0"/>
                <a:sym typeface="Symbol" pitchFamily="18" charset="2"/>
              </a:rPr>
              <a:t>) 	= 	Rewards 	– 	Costs 	+ </a:t>
            </a:r>
          </a:p>
        </p:txBody>
      </p:sp>
      <p:sp>
        <p:nvSpPr>
          <p:cNvPr id="29707" name="Text Box 12"/>
          <p:cNvSpPr txBox="1">
            <a:spLocks noChangeArrowheads="1"/>
          </p:cNvSpPr>
          <p:nvPr/>
        </p:nvSpPr>
        <p:spPr bwMode="auto">
          <a:xfrm>
            <a:off x="5848350" y="3622675"/>
            <a:ext cx="13874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600">
                <a:cs typeface="Arial" charset="0"/>
                <a:sym typeface="Symbol" pitchFamily="18" charset="2"/>
              </a:rPr>
              <a:t>Future Returns</a:t>
            </a:r>
          </a:p>
        </p:txBody>
      </p:sp>
      <p:sp>
        <p:nvSpPr>
          <p:cNvPr id="2970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tx1"/>
                </a:solidFill>
              </a:rPr>
              <a:t>Average Reward RL</a:t>
            </a:r>
            <a:endParaRPr lang="en-US" sz="4000" smtClean="0">
              <a:solidFill>
                <a:schemeClr val="tx1"/>
              </a:solidFill>
            </a:endParaRPr>
          </a:p>
        </p:txBody>
      </p:sp>
      <p:graphicFrame>
        <p:nvGraphicFramePr>
          <p:cNvPr id="29709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6069013" y="4691063"/>
          <a:ext cx="7429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5" name="Equation" r:id="rId4" imgW="787058" imgH="393529" progId="Equation.3">
                  <p:embed/>
                </p:oleObj>
              </mc:Choice>
              <mc:Fallback>
                <p:oleObj name="Equation" r:id="rId4" imgW="787058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9013" y="4691063"/>
                        <a:ext cx="74295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7291388" y="4010025"/>
          <a:ext cx="115728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6" name="Equation" r:id="rId6" imgW="634725" imgH="304668" progId="Equation.3">
                  <p:embed/>
                </p:oleObj>
              </mc:Choice>
              <mc:Fallback>
                <p:oleObj name="Equation" r:id="rId6" imgW="634725" imgH="304668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1388" y="4010025"/>
                        <a:ext cx="1157287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1" name="Object 18"/>
          <p:cNvGraphicFramePr>
            <a:graphicFrameLocks noChangeAspect="1"/>
          </p:cNvGraphicFramePr>
          <p:nvPr/>
        </p:nvGraphicFramePr>
        <p:xfrm>
          <a:off x="4179888" y="4343400"/>
          <a:ext cx="15509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7" name="Equation" r:id="rId8" imgW="634725" imgH="342751" progId="Equation.DSMT4">
                  <p:embed/>
                </p:oleObj>
              </mc:Choice>
              <mc:Fallback>
                <p:oleObj name="Equation" r:id="rId8" imgW="634725" imgH="342751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888" y="4343400"/>
                        <a:ext cx="155098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187826-3481-4C77-ACD6-8B3C6E272133}" type="slidenum">
              <a:rPr lang="en-GB" smtClean="0"/>
              <a:pPr eaLnBrk="1" hangingPunct="1"/>
              <a:t>44</a:t>
            </a:fld>
            <a:endParaRPr lang="en-GB" smtClean="0"/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 altLang="en-US" sz="4000"/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539750" y="1773238"/>
            <a:ext cx="8281988" cy="485775"/>
          </a:xfrm>
          <a:prstGeom prst="rect">
            <a:avLst/>
          </a:prstGeom>
          <a:noFill/>
          <a:ln w="28575" algn="ctr">
            <a:solidFill>
              <a:schemeClr val="tx2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65138" indent="-4651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 typeface="Symbol" pitchFamily="18" charset="2"/>
              <a:buChar char="Þ"/>
            </a:pPr>
            <a:r>
              <a:rPr lang="en-US" sz="2400">
                <a:cs typeface="Arial" charset="0"/>
                <a:sym typeface="Symbol" pitchFamily="18" charset="2"/>
              </a:rPr>
              <a:t>Choose action with largest expected reward minus cost</a:t>
            </a: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395288" y="1325563"/>
            <a:ext cx="4392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>
            <a:spAutoFit/>
          </a:bodyPr>
          <a:lstStyle>
            <a:lvl1pPr marL="290513" indent="-2905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sz="2400">
                <a:cs typeface="Arial" charset="0"/>
                <a:sym typeface="Symbol" pitchFamily="18" charset="2"/>
              </a:rPr>
              <a:t>1. Which action to take?</a:t>
            </a:r>
          </a:p>
        </p:txBody>
      </p:sp>
      <p:sp>
        <p:nvSpPr>
          <p:cNvPr id="295941" name="Text Box 5"/>
          <p:cNvSpPr txBox="1">
            <a:spLocks noChangeArrowheads="1"/>
          </p:cNvSpPr>
          <p:nvPr/>
        </p:nvSpPr>
        <p:spPr bwMode="auto">
          <a:xfrm>
            <a:off x="4645025" y="3141663"/>
            <a:ext cx="4284663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>
            <a:spAutoFit/>
          </a:bodyPr>
          <a:lstStyle>
            <a:lvl1pPr marL="269875" indent="-2698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sz="2400">
                <a:cs typeface="Arial" charset="0"/>
                <a:sym typeface="Symbol" pitchFamily="18" charset="2"/>
              </a:rPr>
              <a:t>slow  delays (all) rewards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sz="2400">
                <a:cs typeface="Arial" charset="0"/>
                <a:sym typeface="Symbol" pitchFamily="18" charset="2"/>
              </a:rPr>
              <a:t>net rate of rewards = cost of delay </a:t>
            </a:r>
            <a:br>
              <a:rPr lang="en-US" sz="2400">
                <a:cs typeface="Arial" charset="0"/>
                <a:sym typeface="Symbol" pitchFamily="18" charset="2"/>
              </a:rPr>
            </a:br>
            <a:r>
              <a:rPr lang="en-US" sz="2400">
                <a:cs typeface="Arial" charset="0"/>
                <a:sym typeface="Symbol" pitchFamily="18" charset="2"/>
              </a:rPr>
              <a:t>(opportunity cost of time)</a:t>
            </a:r>
          </a:p>
        </p:txBody>
      </p:sp>
      <p:sp>
        <p:nvSpPr>
          <p:cNvPr id="295942" name="Line 6"/>
          <p:cNvSpPr>
            <a:spLocks noChangeShapeType="1"/>
          </p:cNvSpPr>
          <p:nvPr/>
        </p:nvSpPr>
        <p:spPr bwMode="auto">
          <a:xfrm>
            <a:off x="396875" y="3213100"/>
            <a:ext cx="8351838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95943" name="Text Box 7"/>
          <p:cNvSpPr txBox="1">
            <a:spLocks noChangeArrowheads="1"/>
          </p:cNvSpPr>
          <p:nvPr/>
        </p:nvSpPr>
        <p:spPr bwMode="auto">
          <a:xfrm>
            <a:off x="468313" y="4941888"/>
            <a:ext cx="8281987" cy="485775"/>
          </a:xfrm>
          <a:prstGeom prst="rect">
            <a:avLst/>
          </a:prstGeom>
          <a:noFill/>
          <a:ln w="28575" algn="ctr">
            <a:solidFill>
              <a:schemeClr val="tx2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65138" indent="-4651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 typeface="Symbol" pitchFamily="18" charset="2"/>
              <a:buChar char="Þ"/>
            </a:pPr>
            <a:r>
              <a:rPr lang="en-US" sz="2400">
                <a:cs typeface="Arial" charset="0"/>
                <a:sym typeface="Symbol" pitchFamily="18" charset="2"/>
              </a:rPr>
              <a:t>Choose rate that balances vigour and opportunity costs</a:t>
            </a:r>
          </a:p>
        </p:txBody>
      </p:sp>
      <p:sp>
        <p:nvSpPr>
          <p:cNvPr id="295944" name="Text Box 8"/>
          <p:cNvSpPr txBox="1">
            <a:spLocks noChangeArrowheads="1"/>
          </p:cNvSpPr>
          <p:nvPr/>
        </p:nvSpPr>
        <p:spPr bwMode="auto">
          <a:xfrm>
            <a:off x="323850" y="2708275"/>
            <a:ext cx="439261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>
            <a:spAutoFit/>
          </a:bodyPr>
          <a:lstStyle>
            <a:lvl1pPr marL="290513" indent="-2905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AutoNum type="arabicPeriod" startAt="2"/>
            </a:pPr>
            <a:r>
              <a:rPr lang="en-US" sz="2400">
                <a:cs typeface="Arial" charset="0"/>
                <a:sym typeface="Symbol" pitchFamily="18" charset="2"/>
              </a:rPr>
              <a:t>How fast to perform it?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sz="2400">
                <a:cs typeface="Arial" charset="0"/>
                <a:sym typeface="Symbol" pitchFamily="18" charset="2"/>
              </a:rPr>
              <a:t>slow  less costly (vigour cost)</a:t>
            </a:r>
          </a:p>
        </p:txBody>
      </p:sp>
      <p:sp>
        <p:nvSpPr>
          <p:cNvPr id="295945" name="Line 9"/>
          <p:cNvSpPr>
            <a:spLocks noChangeShapeType="1"/>
          </p:cNvSpPr>
          <p:nvPr/>
        </p:nvSpPr>
        <p:spPr bwMode="auto">
          <a:xfrm>
            <a:off x="4645025" y="3213100"/>
            <a:ext cx="0" cy="158432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0731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3600" smtClean="0"/>
              <a:t>Average Reward Cost/benefit Tradeoffs</a:t>
            </a:r>
            <a:endParaRPr lang="en-US" sz="3600" smtClean="0"/>
          </a:p>
        </p:txBody>
      </p:sp>
      <p:sp>
        <p:nvSpPr>
          <p:cNvPr id="295947" name="Text Box 11"/>
          <p:cNvSpPr txBox="1">
            <a:spLocks noChangeArrowheads="1"/>
          </p:cNvSpPr>
          <p:nvPr/>
        </p:nvSpPr>
        <p:spPr bwMode="auto">
          <a:xfrm>
            <a:off x="468313" y="5537200"/>
            <a:ext cx="834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/>
              <a:t>explains faster (irrelevant) actions under hunger, etc</a:t>
            </a:r>
            <a:endParaRPr lang="en-US" sz="2400"/>
          </a:p>
        </p:txBody>
      </p:sp>
      <p:sp>
        <p:nvSpPr>
          <p:cNvPr id="295948" name="Text Box 12"/>
          <p:cNvSpPr txBox="1">
            <a:spLocks noChangeArrowheads="1"/>
          </p:cNvSpPr>
          <p:nvPr/>
        </p:nvSpPr>
        <p:spPr bwMode="auto">
          <a:xfrm>
            <a:off x="3563938" y="6197600"/>
            <a:ext cx="21859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800">
                <a:solidFill>
                  <a:srgbClr val="FF0000"/>
                </a:solidFill>
              </a:rPr>
              <a:t>masochism</a:t>
            </a:r>
            <a:endParaRPr lang="en-US" sz="280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2" grpId="0" animBg="1"/>
      <p:bldP spid="295943" grpId="0" animBg="1"/>
      <p:bldP spid="295945" grpId="0" animBg="1"/>
      <p:bldP spid="295947" grpId="0"/>
      <p:bldP spid="29594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43B40B-6D8A-4D11-ABA9-B00C73DCC5D4}" type="slidenum">
              <a:rPr lang="en-GB" smtClean="0"/>
              <a:pPr eaLnBrk="1" hangingPunct="1"/>
              <a:t>45</a:t>
            </a:fld>
            <a:endParaRPr lang="en-GB" smtClean="0"/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1333500" y="1268413"/>
            <a:ext cx="6623050" cy="2592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pic>
        <p:nvPicPr>
          <p:cNvPr id="31748" name="Picture 3" descr="RatesHung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4"/>
          <a:stretch>
            <a:fillRect/>
          </a:stretch>
        </p:blipFill>
        <p:spPr bwMode="auto">
          <a:xfrm>
            <a:off x="1331913" y="1628775"/>
            <a:ext cx="6551612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0" y="350838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en-US" sz="4000">
                <a:solidFill>
                  <a:schemeClr val="tx2"/>
                </a:solidFill>
              </a:rPr>
              <a:t>Optimal response rates</a:t>
            </a:r>
          </a:p>
        </p:txBody>
      </p:sp>
      <p:sp>
        <p:nvSpPr>
          <p:cNvPr id="31750" name="Line 5"/>
          <p:cNvSpPr>
            <a:spLocks noChangeShapeType="1"/>
          </p:cNvSpPr>
          <p:nvPr/>
        </p:nvSpPr>
        <p:spPr bwMode="auto">
          <a:xfrm>
            <a:off x="34925" y="1125538"/>
            <a:ext cx="45370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 rot="-5400000">
            <a:off x="7111207" y="2329656"/>
            <a:ext cx="2230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tx2"/>
                </a:solidFill>
                <a:cs typeface="Arial" charset="0"/>
                <a:sym typeface="Symbol" pitchFamily="18" charset="2"/>
              </a:rPr>
              <a:t>Experimental data</a:t>
            </a:r>
          </a:p>
        </p:txBody>
      </p:sp>
      <p:sp>
        <p:nvSpPr>
          <p:cNvPr id="31752" name="Text Box 7"/>
          <p:cNvSpPr txBox="1">
            <a:spLocks noChangeArrowheads="1"/>
          </p:cNvSpPr>
          <p:nvPr/>
        </p:nvSpPr>
        <p:spPr bwMode="auto">
          <a:xfrm>
            <a:off x="5087938" y="1268413"/>
            <a:ext cx="2868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000000"/>
                </a:solidFill>
                <a:cs typeface="Arial" charset="0"/>
              </a:rPr>
              <a:t>Niv, Dayan, Joel, unpublished</a:t>
            </a:r>
          </a:p>
        </p:txBody>
      </p:sp>
      <p:sp>
        <p:nvSpPr>
          <p:cNvPr id="31753" name="Text Box 8"/>
          <p:cNvSpPr txBox="1">
            <a:spLocks noChangeArrowheads="1"/>
          </p:cNvSpPr>
          <p:nvPr/>
        </p:nvSpPr>
        <p:spPr bwMode="auto">
          <a:xfrm>
            <a:off x="2041525" y="1236663"/>
            <a:ext cx="1738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000000"/>
                </a:solidFill>
                <a:cs typeface="Arial" charset="0"/>
              </a:rPr>
              <a:t>1</a:t>
            </a:r>
            <a:r>
              <a:rPr lang="en-US" sz="2000" baseline="30000">
                <a:solidFill>
                  <a:srgbClr val="000000"/>
                </a:solidFill>
                <a:cs typeface="Arial" charset="0"/>
              </a:rPr>
              <a:t>st</a:t>
            </a:r>
            <a:r>
              <a:rPr lang="en-US" sz="2000">
                <a:solidFill>
                  <a:srgbClr val="000000"/>
                </a:solidFill>
                <a:cs typeface="Arial" charset="0"/>
              </a:rPr>
              <a:t> Nose poke</a:t>
            </a:r>
          </a:p>
        </p:txBody>
      </p:sp>
      <p:sp>
        <p:nvSpPr>
          <p:cNvPr id="31754" name="Text Box 9"/>
          <p:cNvSpPr txBox="1">
            <a:spLocks noChangeArrowheads="1"/>
          </p:cNvSpPr>
          <p:nvPr/>
        </p:nvSpPr>
        <p:spPr bwMode="auto">
          <a:xfrm>
            <a:off x="4427538" y="3463925"/>
            <a:ext cx="3414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000000"/>
                </a:solidFill>
                <a:cs typeface="Arial" charset="0"/>
              </a:rPr>
              <a:t>seconds since reinforcement</a:t>
            </a:r>
          </a:p>
        </p:txBody>
      </p:sp>
      <p:sp>
        <p:nvSpPr>
          <p:cNvPr id="297994" name="Text Box 10"/>
          <p:cNvSpPr txBox="1">
            <a:spLocks noChangeArrowheads="1"/>
          </p:cNvSpPr>
          <p:nvPr/>
        </p:nvSpPr>
        <p:spPr bwMode="auto">
          <a:xfrm rot="-5400000">
            <a:off x="7181057" y="5139531"/>
            <a:ext cx="2090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tx2"/>
                </a:solidFill>
                <a:cs typeface="Arial" charset="0"/>
                <a:sym typeface="Symbol" pitchFamily="18" charset="2"/>
              </a:rPr>
              <a:t>Model simulation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331913" y="4046538"/>
            <a:ext cx="6624637" cy="2622550"/>
            <a:chOff x="1066" y="2549"/>
            <a:chExt cx="4173" cy="1652"/>
          </a:xfrm>
        </p:grpSpPr>
        <p:sp>
          <p:nvSpPr>
            <p:cNvPr id="31759" name="Rectangle 12"/>
            <p:cNvSpPr>
              <a:spLocks noChangeArrowheads="1"/>
            </p:cNvSpPr>
            <p:nvPr/>
          </p:nvSpPr>
          <p:spPr bwMode="auto">
            <a:xfrm>
              <a:off x="1067" y="2569"/>
              <a:ext cx="4172" cy="16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1760" name="Text Box 13"/>
            <p:cNvSpPr txBox="1">
              <a:spLocks noChangeArrowheads="1"/>
            </p:cNvSpPr>
            <p:nvPr/>
          </p:nvSpPr>
          <p:spPr bwMode="auto">
            <a:xfrm>
              <a:off x="1513" y="2549"/>
              <a:ext cx="109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1</a:t>
              </a:r>
              <a:r>
                <a:rPr lang="en-US" sz="2000" baseline="30000">
                  <a:solidFill>
                    <a:srgbClr val="000000"/>
                  </a:solidFill>
                  <a:cs typeface="Arial" charset="0"/>
                </a:rPr>
                <a:t>st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 Nose poke</a:t>
              </a:r>
            </a:p>
          </p:txBody>
        </p:sp>
        <p:sp>
          <p:nvSpPr>
            <p:cNvPr id="31761" name="Text Box 14"/>
            <p:cNvSpPr txBox="1">
              <a:spLocks noChangeArrowheads="1"/>
            </p:cNvSpPr>
            <p:nvPr/>
          </p:nvSpPr>
          <p:spPr bwMode="auto">
            <a:xfrm>
              <a:off x="3016" y="3951"/>
              <a:ext cx="215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seconds since reinforcement</a:t>
              </a:r>
            </a:p>
          </p:txBody>
        </p:sp>
        <p:pic>
          <p:nvPicPr>
            <p:cNvPr id="31762" name="Picture 15" descr="ModelRate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47"/>
            <a:stretch>
              <a:fillRect/>
            </a:stretch>
          </p:blipFill>
          <p:spPr bwMode="auto">
            <a:xfrm>
              <a:off x="1066" y="2777"/>
              <a:ext cx="4082" cy="1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3" name="Text Box 16"/>
            <p:cNvSpPr txBox="1">
              <a:spLocks noChangeArrowheads="1"/>
            </p:cNvSpPr>
            <p:nvPr/>
          </p:nvSpPr>
          <p:spPr bwMode="auto">
            <a:xfrm>
              <a:off x="1746" y="3951"/>
              <a:ext cx="7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seconds</a:t>
              </a:r>
            </a:p>
          </p:txBody>
        </p:sp>
      </p:grpSp>
      <p:sp>
        <p:nvSpPr>
          <p:cNvPr id="31757" name="Text Box 17"/>
          <p:cNvSpPr txBox="1">
            <a:spLocks noChangeArrowheads="1"/>
          </p:cNvSpPr>
          <p:nvPr/>
        </p:nvSpPr>
        <p:spPr bwMode="auto">
          <a:xfrm>
            <a:off x="2411413" y="3463925"/>
            <a:ext cx="1130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000000"/>
                </a:solidFill>
                <a:cs typeface="Arial" charset="0"/>
              </a:rPr>
              <a:t>seconds</a:t>
            </a:r>
          </a:p>
        </p:txBody>
      </p:sp>
      <p:sp>
        <p:nvSpPr>
          <p:cNvPr id="298002" name="Rectangle 18"/>
          <p:cNvSpPr>
            <a:spLocks noChangeArrowheads="1"/>
          </p:cNvSpPr>
          <p:nvPr/>
        </p:nvSpPr>
        <p:spPr bwMode="auto">
          <a:xfrm>
            <a:off x="1258888" y="1196975"/>
            <a:ext cx="2592387" cy="2663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94" grpId="0"/>
      <p:bldP spid="29800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51DF80-305E-4FF0-BBE6-02C4181B7678}" type="slidenum">
              <a:rPr lang="en-GB" smtClean="0"/>
              <a:pPr eaLnBrk="1" hangingPunct="1"/>
              <a:t>46</a:t>
            </a:fld>
            <a:endParaRPr lang="en-GB" smtClean="0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0" y="350838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en-US" sz="4000">
                <a:solidFill>
                  <a:schemeClr val="tx2"/>
                </a:solidFill>
              </a:rPr>
              <a:t>Optimal response rates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930775" y="1412875"/>
            <a:ext cx="3744913" cy="3960813"/>
            <a:chOff x="3061" y="1071"/>
            <a:chExt cx="2359" cy="2495"/>
          </a:xfrm>
        </p:grpSpPr>
        <p:sp>
          <p:nvSpPr>
            <p:cNvPr id="32829" name="Text Box 4"/>
            <p:cNvSpPr txBox="1">
              <a:spLocks noChangeArrowheads="1"/>
            </p:cNvSpPr>
            <p:nvPr/>
          </p:nvSpPr>
          <p:spPr bwMode="auto">
            <a:xfrm>
              <a:off x="3604" y="1071"/>
              <a:ext cx="13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Model simulation</a:t>
              </a:r>
            </a:p>
          </p:txBody>
        </p:sp>
        <p:grpSp>
          <p:nvGrpSpPr>
            <p:cNvPr id="32830" name="Group 5"/>
            <p:cNvGrpSpPr>
              <a:grpSpLocks/>
            </p:cNvGrpSpPr>
            <p:nvPr/>
          </p:nvGrpSpPr>
          <p:grpSpPr bwMode="auto">
            <a:xfrm>
              <a:off x="3061" y="1434"/>
              <a:ext cx="2359" cy="2132"/>
              <a:chOff x="2744" y="1434"/>
              <a:chExt cx="2359" cy="2132"/>
            </a:xfrm>
          </p:grpSpPr>
          <p:sp>
            <p:nvSpPr>
              <p:cNvPr id="32831" name="Rectangle 6"/>
              <p:cNvSpPr>
                <a:spLocks noChangeArrowheads="1"/>
              </p:cNvSpPr>
              <p:nvPr/>
            </p:nvSpPr>
            <p:spPr bwMode="auto">
              <a:xfrm>
                <a:off x="2744" y="1434"/>
                <a:ext cx="2359" cy="21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832" name="Line 7"/>
              <p:cNvSpPr>
                <a:spLocks noChangeShapeType="1"/>
              </p:cNvSpPr>
              <p:nvPr/>
            </p:nvSpPr>
            <p:spPr bwMode="auto">
              <a:xfrm>
                <a:off x="3170" y="3183"/>
                <a:ext cx="1735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33" name="Line 8"/>
              <p:cNvSpPr>
                <a:spLocks noChangeShapeType="1"/>
              </p:cNvSpPr>
              <p:nvPr/>
            </p:nvSpPr>
            <p:spPr bwMode="auto">
              <a:xfrm flipV="1">
                <a:off x="3170" y="1596"/>
                <a:ext cx="1" cy="158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34" name="Line 9"/>
              <p:cNvSpPr>
                <a:spLocks noChangeShapeType="1"/>
              </p:cNvSpPr>
              <p:nvPr/>
            </p:nvSpPr>
            <p:spPr bwMode="auto">
              <a:xfrm flipV="1">
                <a:off x="3170" y="3161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35" name="Line 10"/>
              <p:cNvSpPr>
                <a:spLocks noChangeShapeType="1"/>
              </p:cNvSpPr>
              <p:nvPr/>
            </p:nvSpPr>
            <p:spPr bwMode="auto">
              <a:xfrm flipV="1">
                <a:off x="4905" y="3161"/>
                <a:ext cx="0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36" name="Line 11"/>
              <p:cNvSpPr>
                <a:spLocks noChangeShapeType="1"/>
              </p:cNvSpPr>
              <p:nvPr/>
            </p:nvSpPr>
            <p:spPr bwMode="auto">
              <a:xfrm>
                <a:off x="3170" y="3183"/>
                <a:ext cx="1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37" name="Line 12"/>
              <p:cNvSpPr>
                <a:spLocks noChangeShapeType="1"/>
              </p:cNvSpPr>
              <p:nvPr/>
            </p:nvSpPr>
            <p:spPr bwMode="auto">
              <a:xfrm>
                <a:off x="3170" y="1596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38" name="Rectangle 13"/>
              <p:cNvSpPr>
                <a:spLocks noChangeArrowheads="1"/>
              </p:cNvSpPr>
              <p:nvPr/>
            </p:nvSpPr>
            <p:spPr bwMode="auto">
              <a:xfrm>
                <a:off x="2972" y="1497"/>
                <a:ext cx="13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1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50</a:t>
                </a: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839" name="Line 14"/>
              <p:cNvSpPr>
                <a:spLocks noChangeShapeType="1"/>
              </p:cNvSpPr>
              <p:nvPr/>
            </p:nvSpPr>
            <p:spPr bwMode="auto">
              <a:xfrm flipV="1">
                <a:off x="3170" y="1596"/>
                <a:ext cx="1735" cy="1587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40" name="Line 15"/>
              <p:cNvSpPr>
                <a:spLocks noChangeShapeType="1"/>
              </p:cNvSpPr>
              <p:nvPr/>
            </p:nvSpPr>
            <p:spPr bwMode="auto">
              <a:xfrm>
                <a:off x="4859" y="1596"/>
                <a:ext cx="91" cy="1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41" name="Line 16"/>
              <p:cNvSpPr>
                <a:spLocks noChangeShapeType="1"/>
              </p:cNvSpPr>
              <p:nvPr/>
            </p:nvSpPr>
            <p:spPr bwMode="auto">
              <a:xfrm>
                <a:off x="4905" y="1552"/>
                <a:ext cx="0" cy="87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42" name="Line 17"/>
              <p:cNvSpPr>
                <a:spLocks noChangeShapeType="1"/>
              </p:cNvSpPr>
              <p:nvPr/>
            </p:nvSpPr>
            <p:spPr bwMode="auto">
              <a:xfrm>
                <a:off x="4758" y="1694"/>
                <a:ext cx="90" cy="0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43" name="Line 18"/>
              <p:cNvSpPr>
                <a:spLocks noChangeShapeType="1"/>
              </p:cNvSpPr>
              <p:nvPr/>
            </p:nvSpPr>
            <p:spPr bwMode="auto">
              <a:xfrm>
                <a:off x="4803" y="1650"/>
                <a:ext cx="0" cy="88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44" name="Line 19"/>
              <p:cNvSpPr>
                <a:spLocks noChangeShapeType="1"/>
              </p:cNvSpPr>
              <p:nvPr/>
            </p:nvSpPr>
            <p:spPr bwMode="auto">
              <a:xfrm>
                <a:off x="4656" y="1815"/>
                <a:ext cx="91" cy="1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45" name="Line 20"/>
              <p:cNvSpPr>
                <a:spLocks noChangeShapeType="1"/>
              </p:cNvSpPr>
              <p:nvPr/>
            </p:nvSpPr>
            <p:spPr bwMode="auto">
              <a:xfrm>
                <a:off x="4702" y="1771"/>
                <a:ext cx="0" cy="87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46" name="Line 21"/>
              <p:cNvSpPr>
                <a:spLocks noChangeShapeType="1"/>
              </p:cNvSpPr>
              <p:nvPr/>
            </p:nvSpPr>
            <p:spPr bwMode="auto">
              <a:xfrm>
                <a:off x="4546" y="1957"/>
                <a:ext cx="89" cy="1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47" name="Line 22"/>
              <p:cNvSpPr>
                <a:spLocks noChangeShapeType="1"/>
              </p:cNvSpPr>
              <p:nvPr/>
            </p:nvSpPr>
            <p:spPr bwMode="auto">
              <a:xfrm>
                <a:off x="4590" y="1913"/>
                <a:ext cx="1" cy="88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48" name="Line 23"/>
              <p:cNvSpPr>
                <a:spLocks noChangeShapeType="1"/>
              </p:cNvSpPr>
              <p:nvPr/>
            </p:nvSpPr>
            <p:spPr bwMode="auto">
              <a:xfrm>
                <a:off x="4422" y="2077"/>
                <a:ext cx="90" cy="2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49" name="Line 24"/>
              <p:cNvSpPr>
                <a:spLocks noChangeShapeType="1"/>
              </p:cNvSpPr>
              <p:nvPr/>
            </p:nvSpPr>
            <p:spPr bwMode="auto">
              <a:xfrm>
                <a:off x="4467" y="2034"/>
                <a:ext cx="1" cy="87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50" name="Line 25"/>
              <p:cNvSpPr>
                <a:spLocks noChangeShapeType="1"/>
              </p:cNvSpPr>
              <p:nvPr/>
            </p:nvSpPr>
            <p:spPr bwMode="auto">
              <a:xfrm>
                <a:off x="4277" y="2187"/>
                <a:ext cx="90" cy="1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51" name="Line 26"/>
              <p:cNvSpPr>
                <a:spLocks noChangeShapeType="1"/>
              </p:cNvSpPr>
              <p:nvPr/>
            </p:nvSpPr>
            <p:spPr bwMode="auto">
              <a:xfrm>
                <a:off x="4322" y="2143"/>
                <a:ext cx="1" cy="89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52" name="Line 27"/>
              <p:cNvSpPr>
                <a:spLocks noChangeShapeType="1"/>
              </p:cNvSpPr>
              <p:nvPr/>
            </p:nvSpPr>
            <p:spPr bwMode="auto">
              <a:xfrm>
                <a:off x="4109" y="2317"/>
                <a:ext cx="90" cy="1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53" name="Line 28"/>
              <p:cNvSpPr>
                <a:spLocks noChangeShapeType="1"/>
              </p:cNvSpPr>
              <p:nvPr/>
            </p:nvSpPr>
            <p:spPr bwMode="auto">
              <a:xfrm>
                <a:off x="4154" y="2274"/>
                <a:ext cx="1" cy="87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54" name="Line 29"/>
              <p:cNvSpPr>
                <a:spLocks noChangeShapeType="1"/>
              </p:cNvSpPr>
              <p:nvPr/>
            </p:nvSpPr>
            <p:spPr bwMode="auto">
              <a:xfrm>
                <a:off x="3919" y="2439"/>
                <a:ext cx="89" cy="1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55" name="Line 30"/>
              <p:cNvSpPr>
                <a:spLocks noChangeShapeType="1"/>
              </p:cNvSpPr>
              <p:nvPr/>
            </p:nvSpPr>
            <p:spPr bwMode="auto">
              <a:xfrm>
                <a:off x="3964" y="2395"/>
                <a:ext cx="0" cy="88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56" name="Line 31"/>
              <p:cNvSpPr>
                <a:spLocks noChangeShapeType="1"/>
              </p:cNvSpPr>
              <p:nvPr/>
            </p:nvSpPr>
            <p:spPr bwMode="auto">
              <a:xfrm>
                <a:off x="3696" y="2592"/>
                <a:ext cx="89" cy="1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57" name="Line 32"/>
              <p:cNvSpPr>
                <a:spLocks noChangeShapeType="1"/>
              </p:cNvSpPr>
              <p:nvPr/>
            </p:nvSpPr>
            <p:spPr bwMode="auto">
              <a:xfrm>
                <a:off x="3740" y="2548"/>
                <a:ext cx="0" cy="88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58" name="Line 33"/>
              <p:cNvSpPr>
                <a:spLocks noChangeShapeType="1"/>
              </p:cNvSpPr>
              <p:nvPr/>
            </p:nvSpPr>
            <p:spPr bwMode="auto">
              <a:xfrm>
                <a:off x="3438" y="2822"/>
                <a:ext cx="90" cy="0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59" name="Line 34"/>
              <p:cNvSpPr>
                <a:spLocks noChangeShapeType="1"/>
              </p:cNvSpPr>
              <p:nvPr/>
            </p:nvSpPr>
            <p:spPr bwMode="auto">
              <a:xfrm>
                <a:off x="3484" y="2778"/>
                <a:ext cx="0" cy="87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60" name="Line 35"/>
              <p:cNvSpPr>
                <a:spLocks noChangeShapeType="1"/>
              </p:cNvSpPr>
              <p:nvPr/>
            </p:nvSpPr>
            <p:spPr bwMode="auto">
              <a:xfrm>
                <a:off x="4881" y="1574"/>
                <a:ext cx="45" cy="42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61" name="Line 36"/>
              <p:cNvSpPr>
                <a:spLocks noChangeShapeType="1"/>
              </p:cNvSpPr>
              <p:nvPr/>
            </p:nvSpPr>
            <p:spPr bwMode="auto">
              <a:xfrm flipH="1">
                <a:off x="4881" y="1574"/>
                <a:ext cx="45" cy="42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62" name="Line 37"/>
              <p:cNvSpPr>
                <a:spLocks noChangeShapeType="1"/>
              </p:cNvSpPr>
              <p:nvPr/>
            </p:nvSpPr>
            <p:spPr bwMode="auto">
              <a:xfrm>
                <a:off x="4780" y="1672"/>
                <a:ext cx="45" cy="43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63" name="Line 38"/>
              <p:cNvSpPr>
                <a:spLocks noChangeShapeType="1"/>
              </p:cNvSpPr>
              <p:nvPr/>
            </p:nvSpPr>
            <p:spPr bwMode="auto">
              <a:xfrm flipH="1">
                <a:off x="4780" y="1672"/>
                <a:ext cx="45" cy="43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64" name="Line 39"/>
              <p:cNvSpPr>
                <a:spLocks noChangeShapeType="1"/>
              </p:cNvSpPr>
              <p:nvPr/>
            </p:nvSpPr>
            <p:spPr bwMode="auto">
              <a:xfrm>
                <a:off x="4680" y="1793"/>
                <a:ext cx="45" cy="43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65" name="Line 40"/>
              <p:cNvSpPr>
                <a:spLocks noChangeShapeType="1"/>
              </p:cNvSpPr>
              <p:nvPr/>
            </p:nvSpPr>
            <p:spPr bwMode="auto">
              <a:xfrm flipH="1">
                <a:off x="4680" y="1793"/>
                <a:ext cx="45" cy="43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66" name="Line 41"/>
              <p:cNvSpPr>
                <a:spLocks noChangeShapeType="1"/>
              </p:cNvSpPr>
              <p:nvPr/>
            </p:nvSpPr>
            <p:spPr bwMode="auto">
              <a:xfrm>
                <a:off x="4569" y="1935"/>
                <a:ext cx="44" cy="45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67" name="Line 42"/>
              <p:cNvSpPr>
                <a:spLocks noChangeShapeType="1"/>
              </p:cNvSpPr>
              <p:nvPr/>
            </p:nvSpPr>
            <p:spPr bwMode="auto">
              <a:xfrm flipH="1">
                <a:off x="4569" y="1935"/>
                <a:ext cx="44" cy="45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68" name="Line 43"/>
              <p:cNvSpPr>
                <a:spLocks noChangeShapeType="1"/>
              </p:cNvSpPr>
              <p:nvPr/>
            </p:nvSpPr>
            <p:spPr bwMode="auto">
              <a:xfrm>
                <a:off x="4445" y="2055"/>
                <a:ext cx="45" cy="44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69" name="Line 44"/>
              <p:cNvSpPr>
                <a:spLocks noChangeShapeType="1"/>
              </p:cNvSpPr>
              <p:nvPr/>
            </p:nvSpPr>
            <p:spPr bwMode="auto">
              <a:xfrm flipH="1">
                <a:off x="4445" y="2055"/>
                <a:ext cx="45" cy="44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70" name="Line 45"/>
              <p:cNvSpPr>
                <a:spLocks noChangeShapeType="1"/>
              </p:cNvSpPr>
              <p:nvPr/>
            </p:nvSpPr>
            <p:spPr bwMode="auto">
              <a:xfrm>
                <a:off x="4299" y="2165"/>
                <a:ext cx="46" cy="44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71" name="Line 46"/>
              <p:cNvSpPr>
                <a:spLocks noChangeShapeType="1"/>
              </p:cNvSpPr>
              <p:nvPr/>
            </p:nvSpPr>
            <p:spPr bwMode="auto">
              <a:xfrm flipH="1">
                <a:off x="4299" y="2165"/>
                <a:ext cx="46" cy="44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72" name="Line 47"/>
              <p:cNvSpPr>
                <a:spLocks noChangeShapeType="1"/>
              </p:cNvSpPr>
              <p:nvPr/>
            </p:nvSpPr>
            <p:spPr bwMode="auto">
              <a:xfrm>
                <a:off x="4132" y="2296"/>
                <a:ext cx="44" cy="44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73" name="Line 48"/>
              <p:cNvSpPr>
                <a:spLocks noChangeShapeType="1"/>
              </p:cNvSpPr>
              <p:nvPr/>
            </p:nvSpPr>
            <p:spPr bwMode="auto">
              <a:xfrm flipH="1">
                <a:off x="4132" y="2296"/>
                <a:ext cx="44" cy="44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74" name="Line 49"/>
              <p:cNvSpPr>
                <a:spLocks noChangeShapeType="1"/>
              </p:cNvSpPr>
              <p:nvPr/>
            </p:nvSpPr>
            <p:spPr bwMode="auto">
              <a:xfrm>
                <a:off x="3942" y="2417"/>
                <a:ext cx="45" cy="44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75" name="Line 50"/>
              <p:cNvSpPr>
                <a:spLocks noChangeShapeType="1"/>
              </p:cNvSpPr>
              <p:nvPr/>
            </p:nvSpPr>
            <p:spPr bwMode="auto">
              <a:xfrm flipH="1">
                <a:off x="3942" y="2417"/>
                <a:ext cx="45" cy="44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76" name="Line 51"/>
              <p:cNvSpPr>
                <a:spLocks noChangeShapeType="1"/>
              </p:cNvSpPr>
              <p:nvPr/>
            </p:nvSpPr>
            <p:spPr bwMode="auto">
              <a:xfrm>
                <a:off x="3718" y="2570"/>
                <a:ext cx="44" cy="43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77" name="Line 52"/>
              <p:cNvSpPr>
                <a:spLocks noChangeShapeType="1"/>
              </p:cNvSpPr>
              <p:nvPr/>
            </p:nvSpPr>
            <p:spPr bwMode="auto">
              <a:xfrm flipH="1">
                <a:off x="3718" y="2570"/>
                <a:ext cx="44" cy="43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78" name="Line 53"/>
              <p:cNvSpPr>
                <a:spLocks noChangeShapeType="1"/>
              </p:cNvSpPr>
              <p:nvPr/>
            </p:nvSpPr>
            <p:spPr bwMode="auto">
              <a:xfrm>
                <a:off x="3461" y="2800"/>
                <a:ext cx="45" cy="44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79" name="Rectangle 54"/>
              <p:cNvSpPr>
                <a:spLocks noChangeArrowheads="1"/>
              </p:cNvSpPr>
              <p:nvPr/>
            </p:nvSpPr>
            <p:spPr bwMode="auto">
              <a:xfrm>
                <a:off x="4831" y="3207"/>
                <a:ext cx="134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1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50</a:t>
                </a:r>
                <a:endParaRPr lang="en-US" sz="10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880" name="Rectangle 55"/>
              <p:cNvSpPr>
                <a:spLocks noChangeArrowheads="1"/>
              </p:cNvSpPr>
              <p:nvPr/>
            </p:nvSpPr>
            <p:spPr bwMode="auto">
              <a:xfrm>
                <a:off x="3048" y="3073"/>
                <a:ext cx="67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1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0</a:t>
                </a: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881" name="Rectangle 56"/>
              <p:cNvSpPr>
                <a:spLocks noChangeArrowheads="1"/>
              </p:cNvSpPr>
              <p:nvPr/>
            </p:nvSpPr>
            <p:spPr bwMode="auto">
              <a:xfrm>
                <a:off x="3170" y="3207"/>
                <a:ext cx="67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1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0</a:t>
                </a: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882" name="Line 57"/>
              <p:cNvSpPr>
                <a:spLocks noChangeShapeType="1"/>
              </p:cNvSpPr>
              <p:nvPr/>
            </p:nvSpPr>
            <p:spPr bwMode="auto">
              <a:xfrm flipH="1">
                <a:off x="3465" y="2803"/>
                <a:ext cx="44" cy="43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83" name="Rectangle 58"/>
              <p:cNvSpPr>
                <a:spLocks noChangeArrowheads="1"/>
              </p:cNvSpPr>
              <p:nvPr/>
            </p:nvSpPr>
            <p:spPr bwMode="auto">
              <a:xfrm>
                <a:off x="3095" y="3355"/>
                <a:ext cx="1885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700" b="1">
                    <a:solidFill>
                      <a:srgbClr val="000000"/>
                    </a:solidFill>
                    <a:cs typeface="Arial" charset="0"/>
                  </a:rPr>
                  <a:t>% Reinforcements on lever A</a:t>
                </a:r>
                <a:endParaRPr lang="en-US" sz="17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884" name="Rectangle 59"/>
              <p:cNvSpPr>
                <a:spLocks noChangeArrowheads="1"/>
              </p:cNvSpPr>
              <p:nvPr/>
            </p:nvSpPr>
            <p:spPr bwMode="auto">
              <a:xfrm rot="-5400000">
                <a:off x="1944" y="2393"/>
                <a:ext cx="188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 sz="1700" b="1">
                    <a:solidFill>
                      <a:srgbClr val="000000"/>
                    </a:solidFill>
                    <a:cs typeface="Arial" charset="0"/>
                  </a:rPr>
                  <a:t>% Responses on lever A</a:t>
                </a:r>
                <a:endParaRPr lang="en-US" sz="17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885" name="Rectangle 60"/>
              <p:cNvSpPr>
                <a:spLocks noChangeArrowheads="1"/>
              </p:cNvSpPr>
              <p:nvPr/>
            </p:nvSpPr>
            <p:spPr bwMode="auto">
              <a:xfrm>
                <a:off x="3405" y="1616"/>
                <a:ext cx="32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cs typeface="Arial" charset="0"/>
                  </a:rPr>
                  <a:t>Model</a:t>
                </a:r>
                <a:endParaRPr lang="en-US" sz="16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886" name="Rectangle 61"/>
              <p:cNvSpPr>
                <a:spLocks noChangeArrowheads="1"/>
              </p:cNvSpPr>
              <p:nvPr/>
            </p:nvSpPr>
            <p:spPr bwMode="auto">
              <a:xfrm>
                <a:off x="3405" y="1799"/>
                <a:ext cx="90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333399"/>
                    </a:solidFill>
                    <a:cs typeface="Arial" charset="0"/>
                  </a:rPr>
                  <a:t>Perfect matching</a:t>
                </a:r>
                <a:endParaRPr lang="en-US" sz="1600">
                  <a:solidFill>
                    <a:srgbClr val="333399"/>
                  </a:solidFill>
                  <a:cs typeface="Arial" charset="0"/>
                </a:endParaRPr>
              </a:p>
            </p:txBody>
          </p:sp>
          <p:sp>
            <p:nvSpPr>
              <p:cNvPr id="32887" name="Line 62"/>
              <p:cNvSpPr>
                <a:spLocks noChangeShapeType="1"/>
              </p:cNvSpPr>
              <p:nvPr/>
            </p:nvSpPr>
            <p:spPr bwMode="auto">
              <a:xfrm>
                <a:off x="3252" y="1864"/>
                <a:ext cx="99" cy="2"/>
              </a:xfrm>
              <a:prstGeom prst="line">
                <a:avLst/>
              </a:prstGeom>
              <a:noFill/>
              <a:ln w="3016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88" name="Rectangle 63"/>
              <p:cNvSpPr>
                <a:spLocks noChangeArrowheads="1"/>
              </p:cNvSpPr>
              <p:nvPr/>
            </p:nvSpPr>
            <p:spPr bwMode="auto">
              <a:xfrm>
                <a:off x="3219" y="1600"/>
                <a:ext cx="1158" cy="361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89" name="Line 64"/>
              <p:cNvSpPr>
                <a:spLocks noChangeShapeType="1"/>
              </p:cNvSpPr>
              <p:nvPr/>
            </p:nvSpPr>
            <p:spPr bwMode="auto">
              <a:xfrm>
                <a:off x="3260" y="1683"/>
                <a:ext cx="88" cy="1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90" name="Line 65"/>
              <p:cNvSpPr>
                <a:spLocks noChangeShapeType="1"/>
              </p:cNvSpPr>
              <p:nvPr/>
            </p:nvSpPr>
            <p:spPr bwMode="auto">
              <a:xfrm>
                <a:off x="3303" y="1639"/>
                <a:ext cx="1" cy="88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91" name="Line 66"/>
              <p:cNvSpPr>
                <a:spLocks noChangeShapeType="1"/>
              </p:cNvSpPr>
              <p:nvPr/>
            </p:nvSpPr>
            <p:spPr bwMode="auto">
              <a:xfrm>
                <a:off x="3283" y="1661"/>
                <a:ext cx="44" cy="44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92" name="Line 67"/>
              <p:cNvSpPr>
                <a:spLocks noChangeShapeType="1"/>
              </p:cNvSpPr>
              <p:nvPr/>
            </p:nvSpPr>
            <p:spPr bwMode="auto">
              <a:xfrm flipH="1">
                <a:off x="3283" y="1661"/>
                <a:ext cx="44" cy="44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32773" name="Line 68"/>
          <p:cNvSpPr>
            <a:spLocks noChangeShapeType="1"/>
          </p:cNvSpPr>
          <p:nvPr/>
        </p:nvSpPr>
        <p:spPr bwMode="auto">
          <a:xfrm>
            <a:off x="34925" y="1125538"/>
            <a:ext cx="45370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grpSp>
        <p:nvGrpSpPr>
          <p:cNvPr id="4" name="Group 69"/>
          <p:cNvGrpSpPr>
            <a:grpSpLocks/>
          </p:cNvGrpSpPr>
          <p:nvPr/>
        </p:nvGrpSpPr>
        <p:grpSpPr bwMode="auto">
          <a:xfrm>
            <a:off x="469900" y="1412875"/>
            <a:ext cx="3814763" cy="3959225"/>
            <a:chOff x="204" y="890"/>
            <a:chExt cx="2403" cy="2494"/>
          </a:xfrm>
        </p:grpSpPr>
        <p:grpSp>
          <p:nvGrpSpPr>
            <p:cNvPr id="32776" name="Group 70"/>
            <p:cNvGrpSpPr>
              <a:grpSpLocks/>
            </p:cNvGrpSpPr>
            <p:nvPr/>
          </p:nvGrpSpPr>
          <p:grpSpPr bwMode="auto">
            <a:xfrm>
              <a:off x="204" y="1253"/>
              <a:ext cx="2403" cy="2131"/>
              <a:chOff x="204" y="1253"/>
              <a:chExt cx="2403" cy="2131"/>
            </a:xfrm>
          </p:grpSpPr>
          <p:sp>
            <p:nvSpPr>
              <p:cNvPr id="32778" name="Rectangle 71"/>
              <p:cNvSpPr>
                <a:spLocks noChangeArrowheads="1"/>
              </p:cNvSpPr>
              <p:nvPr/>
            </p:nvSpPr>
            <p:spPr bwMode="auto">
              <a:xfrm>
                <a:off x="204" y="1253"/>
                <a:ext cx="2403" cy="21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32779" name="Group 72"/>
              <p:cNvGrpSpPr>
                <a:grpSpLocks/>
              </p:cNvGrpSpPr>
              <p:nvPr/>
            </p:nvGrpSpPr>
            <p:grpSpPr bwMode="auto">
              <a:xfrm>
                <a:off x="2361" y="1382"/>
                <a:ext cx="47" cy="49"/>
                <a:chOff x="2636" y="1085"/>
                <a:chExt cx="54" cy="58"/>
              </a:xfrm>
            </p:grpSpPr>
            <p:sp>
              <p:nvSpPr>
                <p:cNvPr id="32827" name="Oval 73"/>
                <p:cNvSpPr>
                  <a:spLocks noChangeArrowheads="1"/>
                </p:cNvSpPr>
                <p:nvPr/>
              </p:nvSpPr>
              <p:spPr bwMode="auto">
                <a:xfrm>
                  <a:off x="2636" y="1085"/>
                  <a:ext cx="54" cy="5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828" name="Oval 74"/>
                <p:cNvSpPr>
                  <a:spLocks noChangeArrowheads="1"/>
                </p:cNvSpPr>
                <p:nvPr/>
              </p:nvSpPr>
              <p:spPr bwMode="auto">
                <a:xfrm>
                  <a:off x="2636" y="1085"/>
                  <a:ext cx="54" cy="58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32780" name="Line 75"/>
              <p:cNvSpPr>
                <a:spLocks noChangeShapeType="1"/>
              </p:cNvSpPr>
              <p:nvPr/>
            </p:nvSpPr>
            <p:spPr bwMode="auto">
              <a:xfrm>
                <a:off x="682" y="2964"/>
                <a:ext cx="1705" cy="2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781" name="Line 76"/>
              <p:cNvSpPr>
                <a:spLocks noChangeShapeType="1"/>
              </p:cNvSpPr>
              <p:nvPr/>
            </p:nvSpPr>
            <p:spPr bwMode="auto">
              <a:xfrm flipV="1">
                <a:off x="682" y="1371"/>
                <a:ext cx="0" cy="1593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782" name="Rectangle 77"/>
              <p:cNvSpPr>
                <a:spLocks noChangeArrowheads="1"/>
              </p:cNvSpPr>
              <p:nvPr/>
            </p:nvSpPr>
            <p:spPr bwMode="auto">
              <a:xfrm>
                <a:off x="679" y="2990"/>
                <a:ext cx="6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cs typeface="Arial" charset="0"/>
                  </a:rPr>
                  <a:t>0</a:t>
                </a:r>
                <a:endParaRPr lang="en-US" sz="16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783" name="Rectangle 78"/>
              <p:cNvSpPr>
                <a:spLocks noChangeArrowheads="1"/>
              </p:cNvSpPr>
              <p:nvPr/>
            </p:nvSpPr>
            <p:spPr bwMode="auto">
              <a:xfrm>
                <a:off x="961" y="2990"/>
                <a:ext cx="12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cs typeface="Arial" charset="0"/>
                  </a:rPr>
                  <a:t>20</a:t>
                </a:r>
                <a:endParaRPr lang="en-US" sz="16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784" name="Rectangle 79"/>
              <p:cNvSpPr>
                <a:spLocks noChangeArrowheads="1"/>
              </p:cNvSpPr>
              <p:nvPr/>
            </p:nvSpPr>
            <p:spPr bwMode="auto">
              <a:xfrm>
                <a:off x="1301" y="2990"/>
                <a:ext cx="12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cs typeface="Arial" charset="0"/>
                  </a:rPr>
                  <a:t>40</a:t>
                </a:r>
                <a:endParaRPr lang="en-US" sz="16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785" name="Rectangle 80"/>
              <p:cNvSpPr>
                <a:spLocks noChangeArrowheads="1"/>
              </p:cNvSpPr>
              <p:nvPr/>
            </p:nvSpPr>
            <p:spPr bwMode="auto">
              <a:xfrm>
                <a:off x="1651" y="2990"/>
                <a:ext cx="12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cs typeface="Arial" charset="0"/>
                  </a:rPr>
                  <a:t>60</a:t>
                </a:r>
                <a:endParaRPr lang="en-US" sz="16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786" name="Rectangle 81"/>
              <p:cNvSpPr>
                <a:spLocks noChangeArrowheads="1"/>
              </p:cNvSpPr>
              <p:nvPr/>
            </p:nvSpPr>
            <p:spPr bwMode="auto">
              <a:xfrm>
                <a:off x="1988" y="2990"/>
                <a:ext cx="12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cs typeface="Arial" charset="0"/>
                  </a:rPr>
                  <a:t>80</a:t>
                </a:r>
                <a:endParaRPr lang="en-US" sz="16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787" name="Rectangle 82"/>
              <p:cNvSpPr>
                <a:spLocks noChangeArrowheads="1"/>
              </p:cNvSpPr>
              <p:nvPr/>
            </p:nvSpPr>
            <p:spPr bwMode="auto">
              <a:xfrm>
                <a:off x="2270" y="2990"/>
                <a:ext cx="18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cs typeface="Arial" charset="0"/>
                  </a:rPr>
                  <a:t>100</a:t>
                </a:r>
                <a:endParaRPr lang="en-US" sz="16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788" name="Rectangle 83"/>
              <p:cNvSpPr>
                <a:spLocks noChangeArrowheads="1"/>
              </p:cNvSpPr>
              <p:nvPr/>
            </p:nvSpPr>
            <p:spPr bwMode="auto">
              <a:xfrm>
                <a:off x="464" y="1347"/>
                <a:ext cx="18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cs typeface="Arial" charset="0"/>
                  </a:rPr>
                  <a:t>100</a:t>
                </a:r>
                <a:endParaRPr lang="en-US" sz="16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789" name="Rectangle 84"/>
              <p:cNvSpPr>
                <a:spLocks noChangeArrowheads="1"/>
              </p:cNvSpPr>
              <p:nvPr/>
            </p:nvSpPr>
            <p:spPr bwMode="auto">
              <a:xfrm>
                <a:off x="512" y="1654"/>
                <a:ext cx="12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cs typeface="Arial" charset="0"/>
                  </a:rPr>
                  <a:t>80</a:t>
                </a:r>
                <a:endParaRPr lang="en-US" sz="16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790" name="Rectangle 85"/>
              <p:cNvSpPr>
                <a:spLocks noChangeArrowheads="1"/>
              </p:cNvSpPr>
              <p:nvPr/>
            </p:nvSpPr>
            <p:spPr bwMode="auto">
              <a:xfrm>
                <a:off x="512" y="1974"/>
                <a:ext cx="12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cs typeface="Arial" charset="0"/>
                  </a:rPr>
                  <a:t>60</a:t>
                </a:r>
                <a:endParaRPr lang="en-US" sz="16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791" name="Rectangle 86"/>
              <p:cNvSpPr>
                <a:spLocks noChangeArrowheads="1"/>
              </p:cNvSpPr>
              <p:nvPr/>
            </p:nvSpPr>
            <p:spPr bwMode="auto">
              <a:xfrm>
                <a:off x="512" y="2293"/>
                <a:ext cx="12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cs typeface="Arial" charset="0"/>
                  </a:rPr>
                  <a:t>40</a:t>
                </a:r>
                <a:endParaRPr lang="en-US" sz="16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792" name="Rectangle 87"/>
              <p:cNvSpPr>
                <a:spLocks noChangeArrowheads="1"/>
              </p:cNvSpPr>
              <p:nvPr/>
            </p:nvSpPr>
            <p:spPr bwMode="auto">
              <a:xfrm>
                <a:off x="512" y="2613"/>
                <a:ext cx="124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cs typeface="Arial" charset="0"/>
                  </a:rPr>
                  <a:t>20</a:t>
                </a:r>
                <a:endParaRPr lang="en-US" sz="1600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32793" name="Group 88"/>
              <p:cNvGrpSpPr>
                <a:grpSpLocks/>
              </p:cNvGrpSpPr>
              <p:nvPr/>
            </p:nvGrpSpPr>
            <p:grpSpPr bwMode="auto">
              <a:xfrm>
                <a:off x="958" y="2622"/>
                <a:ext cx="46" cy="48"/>
                <a:chOff x="966" y="2546"/>
                <a:chExt cx="55" cy="56"/>
              </a:xfrm>
            </p:grpSpPr>
            <p:sp>
              <p:nvSpPr>
                <p:cNvPr id="32825" name="Oval 89"/>
                <p:cNvSpPr>
                  <a:spLocks noChangeArrowheads="1"/>
                </p:cNvSpPr>
                <p:nvPr/>
              </p:nvSpPr>
              <p:spPr bwMode="auto">
                <a:xfrm>
                  <a:off x="966" y="2546"/>
                  <a:ext cx="55" cy="56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826" name="Oval 90"/>
                <p:cNvSpPr>
                  <a:spLocks noChangeArrowheads="1"/>
                </p:cNvSpPr>
                <p:nvPr/>
              </p:nvSpPr>
              <p:spPr bwMode="auto">
                <a:xfrm>
                  <a:off x="966" y="2546"/>
                  <a:ext cx="55" cy="5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2794" name="Group 91"/>
              <p:cNvGrpSpPr>
                <a:grpSpLocks/>
              </p:cNvGrpSpPr>
              <p:nvPr/>
            </p:nvGrpSpPr>
            <p:grpSpPr bwMode="auto">
              <a:xfrm>
                <a:off x="1004" y="2548"/>
                <a:ext cx="46" cy="49"/>
                <a:chOff x="1021" y="2459"/>
                <a:chExt cx="55" cy="57"/>
              </a:xfrm>
            </p:grpSpPr>
            <p:sp>
              <p:nvSpPr>
                <p:cNvPr id="32823" name="Oval 92"/>
                <p:cNvSpPr>
                  <a:spLocks noChangeArrowheads="1"/>
                </p:cNvSpPr>
                <p:nvPr/>
              </p:nvSpPr>
              <p:spPr bwMode="auto">
                <a:xfrm>
                  <a:off x="1021" y="2459"/>
                  <a:ext cx="55" cy="57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824" name="Oval 93"/>
                <p:cNvSpPr>
                  <a:spLocks noChangeArrowheads="1"/>
                </p:cNvSpPr>
                <p:nvPr/>
              </p:nvSpPr>
              <p:spPr bwMode="auto">
                <a:xfrm>
                  <a:off x="1021" y="2459"/>
                  <a:ext cx="55" cy="57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2795" name="Group 94"/>
              <p:cNvGrpSpPr>
                <a:grpSpLocks/>
              </p:cNvGrpSpPr>
              <p:nvPr/>
            </p:nvGrpSpPr>
            <p:grpSpPr bwMode="auto">
              <a:xfrm>
                <a:off x="1489" y="2082"/>
                <a:ext cx="45" cy="48"/>
                <a:chOff x="1598" y="1911"/>
                <a:chExt cx="54" cy="56"/>
              </a:xfrm>
            </p:grpSpPr>
            <p:sp>
              <p:nvSpPr>
                <p:cNvPr id="32821" name="Oval 95"/>
                <p:cNvSpPr>
                  <a:spLocks noChangeArrowheads="1"/>
                </p:cNvSpPr>
                <p:nvPr/>
              </p:nvSpPr>
              <p:spPr bwMode="auto">
                <a:xfrm>
                  <a:off x="1598" y="1911"/>
                  <a:ext cx="54" cy="56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822" name="Oval 96"/>
                <p:cNvSpPr>
                  <a:spLocks noChangeArrowheads="1"/>
                </p:cNvSpPr>
                <p:nvPr/>
              </p:nvSpPr>
              <p:spPr bwMode="auto">
                <a:xfrm>
                  <a:off x="1598" y="1911"/>
                  <a:ext cx="54" cy="5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2796" name="Group 97"/>
              <p:cNvGrpSpPr>
                <a:grpSpLocks/>
              </p:cNvGrpSpPr>
              <p:nvPr/>
            </p:nvGrpSpPr>
            <p:grpSpPr bwMode="auto">
              <a:xfrm>
                <a:off x="1833" y="1910"/>
                <a:ext cx="48" cy="49"/>
                <a:chOff x="2009" y="1708"/>
                <a:chExt cx="55" cy="57"/>
              </a:xfrm>
            </p:grpSpPr>
            <p:sp>
              <p:nvSpPr>
                <p:cNvPr id="32819" name="Oval 98"/>
                <p:cNvSpPr>
                  <a:spLocks noChangeArrowheads="1"/>
                </p:cNvSpPr>
                <p:nvPr/>
              </p:nvSpPr>
              <p:spPr bwMode="auto">
                <a:xfrm>
                  <a:off x="2009" y="1708"/>
                  <a:ext cx="55" cy="57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820" name="Oval 99"/>
                <p:cNvSpPr>
                  <a:spLocks noChangeArrowheads="1"/>
                </p:cNvSpPr>
                <p:nvPr/>
              </p:nvSpPr>
              <p:spPr bwMode="auto">
                <a:xfrm>
                  <a:off x="2009" y="1708"/>
                  <a:ext cx="55" cy="57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2797" name="Group 100"/>
              <p:cNvGrpSpPr>
                <a:grpSpLocks/>
              </p:cNvGrpSpPr>
              <p:nvPr/>
            </p:nvGrpSpPr>
            <p:grpSpPr bwMode="auto">
              <a:xfrm>
                <a:off x="2162" y="1753"/>
                <a:ext cx="47" cy="50"/>
                <a:chOff x="2399" y="1523"/>
                <a:chExt cx="55" cy="58"/>
              </a:xfrm>
            </p:grpSpPr>
            <p:sp>
              <p:nvSpPr>
                <p:cNvPr id="32817" name="Oval 101"/>
                <p:cNvSpPr>
                  <a:spLocks noChangeArrowheads="1"/>
                </p:cNvSpPr>
                <p:nvPr/>
              </p:nvSpPr>
              <p:spPr bwMode="auto">
                <a:xfrm>
                  <a:off x="2399" y="1523"/>
                  <a:ext cx="55" cy="5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818" name="Oval 102"/>
                <p:cNvSpPr>
                  <a:spLocks noChangeArrowheads="1"/>
                </p:cNvSpPr>
                <p:nvPr/>
              </p:nvSpPr>
              <p:spPr bwMode="auto">
                <a:xfrm>
                  <a:off x="2399" y="1523"/>
                  <a:ext cx="55" cy="58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32798" name="Rectangle 103"/>
              <p:cNvSpPr>
                <a:spLocks noChangeArrowheads="1"/>
              </p:cNvSpPr>
              <p:nvPr/>
            </p:nvSpPr>
            <p:spPr bwMode="auto">
              <a:xfrm>
                <a:off x="958" y="2769"/>
                <a:ext cx="52" cy="54"/>
              </a:xfrm>
              <a:prstGeom prst="rect">
                <a:avLst/>
              </a:prstGeom>
              <a:noFill/>
              <a:ln w="301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799" name="Rectangle 104"/>
              <p:cNvSpPr>
                <a:spLocks noChangeArrowheads="1"/>
              </p:cNvSpPr>
              <p:nvPr/>
            </p:nvSpPr>
            <p:spPr bwMode="auto">
              <a:xfrm>
                <a:off x="1253" y="2401"/>
                <a:ext cx="52" cy="54"/>
              </a:xfrm>
              <a:prstGeom prst="rect">
                <a:avLst/>
              </a:prstGeom>
              <a:noFill/>
              <a:ln w="301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00" name="Rectangle 105"/>
              <p:cNvSpPr>
                <a:spLocks noChangeArrowheads="1"/>
              </p:cNvSpPr>
              <p:nvPr/>
            </p:nvSpPr>
            <p:spPr bwMode="auto">
              <a:xfrm>
                <a:off x="1531" y="2130"/>
                <a:ext cx="51" cy="54"/>
              </a:xfrm>
              <a:prstGeom prst="rect">
                <a:avLst/>
              </a:prstGeom>
              <a:noFill/>
              <a:ln w="301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01" name="Rectangle 106"/>
              <p:cNvSpPr>
                <a:spLocks noChangeArrowheads="1"/>
              </p:cNvSpPr>
              <p:nvPr/>
            </p:nvSpPr>
            <p:spPr bwMode="auto">
              <a:xfrm>
                <a:off x="2158" y="1494"/>
                <a:ext cx="51" cy="54"/>
              </a:xfrm>
              <a:prstGeom prst="rect">
                <a:avLst/>
              </a:prstGeom>
              <a:noFill/>
              <a:ln w="301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02" name="Rectangle 107"/>
              <p:cNvSpPr>
                <a:spLocks noChangeArrowheads="1"/>
              </p:cNvSpPr>
              <p:nvPr/>
            </p:nvSpPr>
            <p:spPr bwMode="auto">
              <a:xfrm>
                <a:off x="2360" y="1389"/>
                <a:ext cx="50" cy="56"/>
              </a:xfrm>
              <a:prstGeom prst="rect">
                <a:avLst/>
              </a:prstGeom>
              <a:noFill/>
              <a:ln w="301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03" name="Rectangle 108"/>
              <p:cNvSpPr>
                <a:spLocks noChangeArrowheads="1"/>
              </p:cNvSpPr>
              <p:nvPr/>
            </p:nvSpPr>
            <p:spPr bwMode="auto">
              <a:xfrm>
                <a:off x="790" y="1599"/>
                <a:ext cx="49" cy="54"/>
              </a:xfrm>
              <a:prstGeom prst="rect">
                <a:avLst/>
              </a:prstGeom>
              <a:noFill/>
              <a:ln w="301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2804" name="Group 109"/>
              <p:cNvGrpSpPr>
                <a:grpSpLocks/>
              </p:cNvGrpSpPr>
              <p:nvPr/>
            </p:nvGrpSpPr>
            <p:grpSpPr bwMode="auto">
              <a:xfrm>
                <a:off x="790" y="1456"/>
                <a:ext cx="46" cy="48"/>
                <a:chOff x="766" y="1173"/>
                <a:chExt cx="54" cy="57"/>
              </a:xfrm>
            </p:grpSpPr>
            <p:sp>
              <p:nvSpPr>
                <p:cNvPr id="32815" name="Oval 110"/>
                <p:cNvSpPr>
                  <a:spLocks noChangeArrowheads="1"/>
                </p:cNvSpPr>
                <p:nvPr/>
              </p:nvSpPr>
              <p:spPr bwMode="auto">
                <a:xfrm>
                  <a:off x="766" y="1173"/>
                  <a:ext cx="54" cy="57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816" name="Oval 111"/>
                <p:cNvSpPr>
                  <a:spLocks noChangeArrowheads="1"/>
                </p:cNvSpPr>
                <p:nvPr/>
              </p:nvSpPr>
              <p:spPr bwMode="auto">
                <a:xfrm>
                  <a:off x="766" y="1173"/>
                  <a:ext cx="54" cy="57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32805" name="Rectangle 112"/>
              <p:cNvSpPr>
                <a:spLocks noChangeArrowheads="1"/>
              </p:cNvSpPr>
              <p:nvPr/>
            </p:nvSpPr>
            <p:spPr bwMode="auto">
              <a:xfrm>
                <a:off x="917" y="1417"/>
                <a:ext cx="48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cs typeface="Arial" charset="0"/>
                  </a:rPr>
                  <a:t>Pigeon A</a:t>
                </a:r>
                <a:endParaRPr lang="en-US" sz="16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806" name="Rectangle 113"/>
              <p:cNvSpPr>
                <a:spLocks noChangeArrowheads="1"/>
              </p:cNvSpPr>
              <p:nvPr/>
            </p:nvSpPr>
            <p:spPr bwMode="auto">
              <a:xfrm>
                <a:off x="917" y="1563"/>
                <a:ext cx="48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cs typeface="Arial" charset="0"/>
                  </a:rPr>
                  <a:t>Pigeon B</a:t>
                </a:r>
                <a:endParaRPr lang="en-US" sz="16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807" name="Rectangle 114"/>
              <p:cNvSpPr>
                <a:spLocks noChangeArrowheads="1"/>
              </p:cNvSpPr>
              <p:nvPr/>
            </p:nvSpPr>
            <p:spPr bwMode="auto">
              <a:xfrm>
                <a:off x="917" y="1709"/>
                <a:ext cx="906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333399"/>
                    </a:solidFill>
                    <a:cs typeface="Arial" charset="0"/>
                  </a:rPr>
                  <a:t>Perfect matching</a:t>
                </a:r>
                <a:endParaRPr lang="en-US" sz="1600">
                  <a:solidFill>
                    <a:srgbClr val="333399"/>
                  </a:solidFill>
                  <a:cs typeface="Arial" charset="0"/>
                </a:endParaRPr>
              </a:p>
            </p:txBody>
          </p:sp>
          <p:sp>
            <p:nvSpPr>
              <p:cNvPr id="32808" name="Rectangle 115"/>
              <p:cNvSpPr>
                <a:spLocks noChangeArrowheads="1"/>
              </p:cNvSpPr>
              <p:nvPr/>
            </p:nvSpPr>
            <p:spPr bwMode="auto">
              <a:xfrm>
                <a:off x="930" y="2823"/>
                <a:ext cx="51" cy="54"/>
              </a:xfrm>
              <a:prstGeom prst="rect">
                <a:avLst/>
              </a:prstGeom>
              <a:noFill/>
              <a:ln w="301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09" name="Rectangle 116"/>
              <p:cNvSpPr>
                <a:spLocks noChangeArrowheads="1"/>
              </p:cNvSpPr>
              <p:nvPr/>
            </p:nvSpPr>
            <p:spPr bwMode="auto">
              <a:xfrm>
                <a:off x="743" y="1383"/>
                <a:ext cx="1139" cy="464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10" name="Line 117"/>
              <p:cNvSpPr>
                <a:spLocks noChangeShapeType="1"/>
              </p:cNvSpPr>
              <p:nvPr/>
            </p:nvSpPr>
            <p:spPr bwMode="auto">
              <a:xfrm>
                <a:off x="774" y="1755"/>
                <a:ext cx="91" cy="1"/>
              </a:xfrm>
              <a:prstGeom prst="line">
                <a:avLst/>
              </a:prstGeom>
              <a:noFill/>
              <a:ln w="3016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11" name="Rectangle 118"/>
              <p:cNvSpPr>
                <a:spLocks noChangeArrowheads="1"/>
              </p:cNvSpPr>
              <p:nvPr/>
            </p:nvSpPr>
            <p:spPr bwMode="auto">
              <a:xfrm>
                <a:off x="582" y="3203"/>
                <a:ext cx="1794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solidFill>
                      <a:srgbClr val="000000"/>
                    </a:solidFill>
                    <a:cs typeface="Arial" charset="0"/>
                  </a:rPr>
                  <a:t>% Reinforcements on key A</a:t>
                </a:r>
                <a:endParaRPr lang="en-US" sz="17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812" name="Rectangle 119"/>
              <p:cNvSpPr>
                <a:spLocks noChangeArrowheads="1"/>
              </p:cNvSpPr>
              <p:nvPr/>
            </p:nvSpPr>
            <p:spPr bwMode="auto">
              <a:xfrm rot="-5400000">
                <a:off x="-396" y="2280"/>
                <a:ext cx="149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solidFill>
                      <a:srgbClr val="000000"/>
                    </a:solidFill>
                    <a:cs typeface="Arial" charset="0"/>
                  </a:rPr>
                  <a:t>% Responses on key A</a:t>
                </a:r>
                <a:endParaRPr lang="en-US" sz="17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813" name="Line 120"/>
              <p:cNvSpPr>
                <a:spLocks noChangeShapeType="1"/>
              </p:cNvSpPr>
              <p:nvPr/>
            </p:nvSpPr>
            <p:spPr bwMode="auto">
              <a:xfrm flipV="1">
                <a:off x="682" y="1369"/>
                <a:ext cx="1739" cy="1589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14" name="Text Box 121"/>
              <p:cNvSpPr txBox="1">
                <a:spLocks noChangeArrowheads="1"/>
              </p:cNvSpPr>
              <p:nvPr/>
            </p:nvSpPr>
            <p:spPr bwMode="auto">
              <a:xfrm>
                <a:off x="1400" y="2749"/>
                <a:ext cx="10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600">
                    <a:solidFill>
                      <a:srgbClr val="000000"/>
                    </a:solidFill>
                    <a:cs typeface="Arial" charset="0"/>
                    <a:sym typeface="Symbol" pitchFamily="18" charset="2"/>
                  </a:rPr>
                  <a:t>Herrnstein 1961</a:t>
                </a:r>
              </a:p>
            </p:txBody>
          </p:sp>
        </p:grpSp>
        <p:sp>
          <p:nvSpPr>
            <p:cNvPr id="32777" name="Text Box 122"/>
            <p:cNvSpPr txBox="1">
              <a:spLocks noChangeArrowheads="1"/>
            </p:cNvSpPr>
            <p:nvPr/>
          </p:nvSpPr>
          <p:spPr bwMode="auto">
            <a:xfrm>
              <a:off x="748" y="890"/>
              <a:ext cx="14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Experimental data</a:t>
              </a:r>
            </a:p>
          </p:txBody>
        </p:sp>
      </p:grpSp>
      <p:sp>
        <p:nvSpPr>
          <p:cNvPr id="300155" name="Text Box 123"/>
          <p:cNvSpPr txBox="1">
            <a:spLocks noChangeArrowheads="1"/>
          </p:cNvSpPr>
          <p:nvPr/>
        </p:nvSpPr>
        <p:spPr bwMode="auto">
          <a:xfrm>
            <a:off x="6877050" y="4567238"/>
            <a:ext cx="2287588" cy="2317750"/>
          </a:xfrm>
          <a:prstGeom prst="rect">
            <a:avLst/>
          </a:prstGeom>
          <a:solidFill>
            <a:srgbClr val="FFFFFF"/>
          </a:solidFill>
          <a:ln w="28575" algn="ctr">
            <a:solidFill>
              <a:srgbClr val="000000"/>
            </a:solidFill>
            <a:miter lim="800000"/>
            <a:headEnd/>
            <a:tailEnd type="none" w="lg" len="lg"/>
          </a:ln>
        </p:spPr>
        <p:txBody>
          <a:bodyPr>
            <a:spAutoFit/>
          </a:bodyPr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u="sng">
                <a:solidFill>
                  <a:srgbClr val="000000"/>
                </a:solidFill>
                <a:cs typeface="Arial" charset="0"/>
              </a:rPr>
              <a:t>More</a:t>
            </a:r>
            <a:r>
              <a:rPr lang="en-US">
                <a:solidFill>
                  <a:srgbClr val="000000"/>
                </a:solidFill>
                <a:cs typeface="Arial" charset="0"/>
              </a:rPr>
              <a:t>: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0000"/>
                </a:solidFill>
                <a:cs typeface="Arial" charset="0"/>
              </a:rPr>
              <a:t># responses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0000"/>
                </a:solidFill>
                <a:cs typeface="Arial" charset="0"/>
              </a:rPr>
              <a:t>interval length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0000"/>
                </a:solidFill>
                <a:cs typeface="Arial" charset="0"/>
              </a:rPr>
              <a:t>amount of reward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0000"/>
                </a:solidFill>
                <a:cs typeface="Arial" charset="0"/>
              </a:rPr>
              <a:t>ratio vs. interval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0000"/>
                </a:solidFill>
                <a:cs typeface="Arial" charset="0"/>
              </a:rPr>
              <a:t>breaking point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0000"/>
                </a:solidFill>
                <a:cs typeface="Arial" charset="0"/>
              </a:rPr>
              <a:t>temporal structure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0000"/>
                </a:solidFill>
                <a:cs typeface="Arial" charset="0"/>
              </a:rPr>
              <a:t>etc.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15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D75941-0D6C-4E42-AE04-B14A31450A2F}" type="slidenum">
              <a:rPr lang="en-GB" smtClean="0"/>
              <a:pPr eaLnBrk="1" hangingPunct="1"/>
              <a:t>47</a:t>
            </a:fld>
            <a:endParaRPr lang="en-GB" smtClean="0"/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en-US" sz="4000">
                <a:solidFill>
                  <a:schemeClr val="tx2"/>
                </a:solidFill>
              </a:rPr>
              <a:t>Effects of motivation (in the model)</a:t>
            </a: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3016250" y="1268413"/>
            <a:ext cx="835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000000"/>
                </a:solidFill>
                <a:cs typeface="Arial" charset="0"/>
                <a:sym typeface="Symbol" pitchFamily="18" charset="2"/>
              </a:rPr>
              <a:t>RR25</a:t>
            </a: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34925" y="1125538"/>
            <a:ext cx="45370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292725" y="2781300"/>
            <a:ext cx="503238" cy="431800"/>
            <a:chOff x="3334" y="1797"/>
            <a:chExt cx="317" cy="272"/>
          </a:xfrm>
        </p:grpSpPr>
        <p:sp>
          <p:nvSpPr>
            <p:cNvPr id="33838" name="Line 11"/>
            <p:cNvSpPr>
              <a:spLocks noChangeShapeType="1"/>
            </p:cNvSpPr>
            <p:nvPr/>
          </p:nvSpPr>
          <p:spPr bwMode="auto">
            <a:xfrm>
              <a:off x="3334" y="1888"/>
              <a:ext cx="22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33839" name="Line 12"/>
            <p:cNvSpPr>
              <a:spLocks noChangeShapeType="1"/>
            </p:cNvSpPr>
            <p:nvPr/>
          </p:nvSpPr>
          <p:spPr bwMode="auto">
            <a:xfrm>
              <a:off x="3334" y="1979"/>
              <a:ext cx="22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33840" name="Line 13"/>
            <p:cNvSpPr>
              <a:spLocks noChangeShapeType="1"/>
            </p:cNvSpPr>
            <p:nvPr/>
          </p:nvSpPr>
          <p:spPr bwMode="auto">
            <a:xfrm>
              <a:off x="3560" y="1797"/>
              <a:ext cx="91" cy="1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33841" name="Line 14"/>
            <p:cNvSpPr>
              <a:spLocks noChangeShapeType="1"/>
            </p:cNvSpPr>
            <p:nvPr/>
          </p:nvSpPr>
          <p:spPr bwMode="auto">
            <a:xfrm flipH="1">
              <a:off x="3560" y="1933"/>
              <a:ext cx="91" cy="1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grpSp>
        <p:nvGrpSpPr>
          <p:cNvPr id="33806" name="Group 16"/>
          <p:cNvGrpSpPr>
            <a:grpSpLocks/>
          </p:cNvGrpSpPr>
          <p:nvPr/>
        </p:nvGrpSpPr>
        <p:grpSpPr bwMode="auto">
          <a:xfrm>
            <a:off x="5211763" y="4076700"/>
            <a:ext cx="3779837" cy="2773363"/>
            <a:chOff x="3152" y="2568"/>
            <a:chExt cx="2381" cy="1747"/>
          </a:xfrm>
        </p:grpSpPr>
        <p:sp>
          <p:nvSpPr>
            <p:cNvPr id="33809" name="Line 17"/>
            <p:cNvSpPr>
              <a:spLocks noChangeShapeType="1"/>
            </p:cNvSpPr>
            <p:nvPr/>
          </p:nvSpPr>
          <p:spPr bwMode="auto">
            <a:xfrm flipH="1">
              <a:off x="4876" y="3158"/>
              <a:ext cx="181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33810" name="Rectangle 18"/>
            <p:cNvSpPr>
              <a:spLocks noChangeArrowheads="1"/>
            </p:cNvSpPr>
            <p:nvPr/>
          </p:nvSpPr>
          <p:spPr bwMode="auto">
            <a:xfrm>
              <a:off x="3152" y="2568"/>
              <a:ext cx="2381" cy="169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11" name="Line 19"/>
            <p:cNvSpPr>
              <a:spLocks noChangeShapeType="1"/>
            </p:cNvSpPr>
            <p:nvPr/>
          </p:nvSpPr>
          <p:spPr bwMode="auto">
            <a:xfrm>
              <a:off x="3554" y="4078"/>
              <a:ext cx="1587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12" name="Line 20"/>
            <p:cNvSpPr>
              <a:spLocks noChangeShapeType="1"/>
            </p:cNvSpPr>
            <p:nvPr/>
          </p:nvSpPr>
          <p:spPr bwMode="auto">
            <a:xfrm flipV="1">
              <a:off x="3554" y="2696"/>
              <a:ext cx="1" cy="138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13" name="Line 21"/>
            <p:cNvSpPr>
              <a:spLocks noChangeShapeType="1"/>
            </p:cNvSpPr>
            <p:nvPr/>
          </p:nvSpPr>
          <p:spPr bwMode="auto">
            <a:xfrm flipV="1">
              <a:off x="3996" y="4061"/>
              <a:ext cx="1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14" name="Line 22"/>
            <p:cNvSpPr>
              <a:spLocks noChangeShapeType="1"/>
            </p:cNvSpPr>
            <p:nvPr/>
          </p:nvSpPr>
          <p:spPr bwMode="auto">
            <a:xfrm flipV="1">
              <a:off x="4874" y="4061"/>
              <a:ext cx="1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15" name="Line 23"/>
            <p:cNvSpPr>
              <a:spLocks noChangeShapeType="1"/>
            </p:cNvSpPr>
            <p:nvPr/>
          </p:nvSpPr>
          <p:spPr bwMode="auto">
            <a:xfrm>
              <a:off x="3554" y="4078"/>
              <a:ext cx="17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16" name="Freeform 24"/>
            <p:cNvSpPr>
              <a:spLocks noEditPoints="1"/>
            </p:cNvSpPr>
            <p:nvPr/>
          </p:nvSpPr>
          <p:spPr bwMode="auto">
            <a:xfrm>
              <a:off x="3455" y="4029"/>
              <a:ext cx="64" cy="101"/>
            </a:xfrm>
            <a:custGeom>
              <a:avLst/>
              <a:gdLst>
                <a:gd name="T0" fmla="*/ 0 w 52"/>
                <a:gd name="T1" fmla="*/ 275 h 82"/>
                <a:gd name="T2" fmla="*/ 0 w 52"/>
                <a:gd name="T3" fmla="*/ 208 h 82"/>
                <a:gd name="T4" fmla="*/ 2 w 52"/>
                <a:gd name="T5" fmla="*/ 169 h 82"/>
                <a:gd name="T6" fmla="*/ 2 w 52"/>
                <a:gd name="T7" fmla="*/ 118 h 82"/>
                <a:gd name="T8" fmla="*/ 39 w 52"/>
                <a:gd name="T9" fmla="*/ 63 h 82"/>
                <a:gd name="T10" fmla="*/ 76 w 52"/>
                <a:gd name="T11" fmla="*/ 39 h 82"/>
                <a:gd name="T12" fmla="*/ 116 w 52"/>
                <a:gd name="T13" fmla="*/ 2 h 82"/>
                <a:gd name="T14" fmla="*/ 169 w 52"/>
                <a:gd name="T15" fmla="*/ 0 h 82"/>
                <a:gd name="T16" fmla="*/ 208 w 52"/>
                <a:gd name="T17" fmla="*/ 2 h 82"/>
                <a:gd name="T18" fmla="*/ 245 w 52"/>
                <a:gd name="T19" fmla="*/ 26 h 82"/>
                <a:gd name="T20" fmla="*/ 273 w 52"/>
                <a:gd name="T21" fmla="*/ 39 h 82"/>
                <a:gd name="T22" fmla="*/ 298 w 52"/>
                <a:gd name="T23" fmla="*/ 63 h 82"/>
                <a:gd name="T24" fmla="*/ 315 w 52"/>
                <a:gd name="T25" fmla="*/ 107 h 82"/>
                <a:gd name="T26" fmla="*/ 329 w 52"/>
                <a:gd name="T27" fmla="*/ 145 h 82"/>
                <a:gd name="T28" fmla="*/ 336 w 52"/>
                <a:gd name="T29" fmla="*/ 208 h 82"/>
                <a:gd name="T30" fmla="*/ 336 w 52"/>
                <a:gd name="T31" fmla="*/ 275 h 82"/>
                <a:gd name="T32" fmla="*/ 336 w 52"/>
                <a:gd name="T33" fmla="*/ 329 h 82"/>
                <a:gd name="T34" fmla="*/ 336 w 52"/>
                <a:gd name="T35" fmla="*/ 376 h 82"/>
                <a:gd name="T36" fmla="*/ 329 w 52"/>
                <a:gd name="T37" fmla="*/ 418 h 82"/>
                <a:gd name="T38" fmla="*/ 298 w 52"/>
                <a:gd name="T39" fmla="*/ 469 h 82"/>
                <a:gd name="T40" fmla="*/ 257 w 52"/>
                <a:gd name="T41" fmla="*/ 506 h 82"/>
                <a:gd name="T42" fmla="*/ 222 w 52"/>
                <a:gd name="T43" fmla="*/ 535 h 82"/>
                <a:gd name="T44" fmla="*/ 169 w 52"/>
                <a:gd name="T45" fmla="*/ 535 h 82"/>
                <a:gd name="T46" fmla="*/ 132 w 52"/>
                <a:gd name="T47" fmla="*/ 535 h 82"/>
                <a:gd name="T48" fmla="*/ 76 w 52"/>
                <a:gd name="T49" fmla="*/ 525 h 82"/>
                <a:gd name="T50" fmla="*/ 50 w 52"/>
                <a:gd name="T51" fmla="*/ 480 h 82"/>
                <a:gd name="T52" fmla="*/ 2 w 52"/>
                <a:gd name="T53" fmla="*/ 405 h 82"/>
                <a:gd name="T54" fmla="*/ 0 w 52"/>
                <a:gd name="T55" fmla="*/ 275 h 82"/>
                <a:gd name="T56" fmla="*/ 62 w 52"/>
                <a:gd name="T57" fmla="*/ 275 h 82"/>
                <a:gd name="T58" fmla="*/ 62 w 52"/>
                <a:gd name="T59" fmla="*/ 329 h 82"/>
                <a:gd name="T60" fmla="*/ 76 w 52"/>
                <a:gd name="T61" fmla="*/ 376 h 82"/>
                <a:gd name="T62" fmla="*/ 90 w 52"/>
                <a:gd name="T63" fmla="*/ 418 h 82"/>
                <a:gd name="T64" fmla="*/ 107 w 52"/>
                <a:gd name="T65" fmla="*/ 441 h 82"/>
                <a:gd name="T66" fmla="*/ 116 w 52"/>
                <a:gd name="T67" fmla="*/ 457 h 82"/>
                <a:gd name="T68" fmla="*/ 143 w 52"/>
                <a:gd name="T69" fmla="*/ 469 h 82"/>
                <a:gd name="T70" fmla="*/ 169 w 52"/>
                <a:gd name="T71" fmla="*/ 480 h 82"/>
                <a:gd name="T72" fmla="*/ 197 w 52"/>
                <a:gd name="T73" fmla="*/ 469 h 82"/>
                <a:gd name="T74" fmla="*/ 222 w 52"/>
                <a:gd name="T75" fmla="*/ 457 h 82"/>
                <a:gd name="T76" fmla="*/ 245 w 52"/>
                <a:gd name="T77" fmla="*/ 441 h 82"/>
                <a:gd name="T78" fmla="*/ 257 w 52"/>
                <a:gd name="T79" fmla="*/ 418 h 82"/>
                <a:gd name="T80" fmla="*/ 257 w 52"/>
                <a:gd name="T81" fmla="*/ 376 h 82"/>
                <a:gd name="T82" fmla="*/ 273 w 52"/>
                <a:gd name="T83" fmla="*/ 329 h 82"/>
                <a:gd name="T84" fmla="*/ 273 w 52"/>
                <a:gd name="T85" fmla="*/ 275 h 82"/>
                <a:gd name="T86" fmla="*/ 273 w 52"/>
                <a:gd name="T87" fmla="*/ 198 h 82"/>
                <a:gd name="T88" fmla="*/ 257 w 52"/>
                <a:gd name="T89" fmla="*/ 145 h 82"/>
                <a:gd name="T90" fmla="*/ 245 w 52"/>
                <a:gd name="T91" fmla="*/ 107 h 82"/>
                <a:gd name="T92" fmla="*/ 222 w 52"/>
                <a:gd name="T93" fmla="*/ 78 h 82"/>
                <a:gd name="T94" fmla="*/ 197 w 52"/>
                <a:gd name="T95" fmla="*/ 63 h 82"/>
                <a:gd name="T96" fmla="*/ 169 w 52"/>
                <a:gd name="T97" fmla="*/ 63 h 82"/>
                <a:gd name="T98" fmla="*/ 132 w 52"/>
                <a:gd name="T99" fmla="*/ 78 h 82"/>
                <a:gd name="T100" fmla="*/ 107 w 52"/>
                <a:gd name="T101" fmla="*/ 107 h 82"/>
                <a:gd name="T102" fmla="*/ 76 w 52"/>
                <a:gd name="T103" fmla="*/ 145 h 82"/>
                <a:gd name="T104" fmla="*/ 76 w 52"/>
                <a:gd name="T105" fmla="*/ 198 h 82"/>
                <a:gd name="T106" fmla="*/ 62 w 52"/>
                <a:gd name="T107" fmla="*/ 275 h 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"/>
                <a:gd name="T163" fmla="*/ 0 h 82"/>
                <a:gd name="T164" fmla="*/ 52 w 52"/>
                <a:gd name="T165" fmla="*/ 82 h 8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" h="82">
                  <a:moveTo>
                    <a:pt x="0" y="42"/>
                  </a:moveTo>
                  <a:lnTo>
                    <a:pt x="0" y="32"/>
                  </a:lnTo>
                  <a:lnTo>
                    <a:pt x="2" y="26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12" y="6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2" y="6"/>
                  </a:lnTo>
                  <a:lnTo>
                    <a:pt x="46" y="10"/>
                  </a:lnTo>
                  <a:lnTo>
                    <a:pt x="48" y="16"/>
                  </a:lnTo>
                  <a:lnTo>
                    <a:pt x="50" y="22"/>
                  </a:lnTo>
                  <a:lnTo>
                    <a:pt x="52" y="32"/>
                  </a:lnTo>
                  <a:lnTo>
                    <a:pt x="52" y="42"/>
                  </a:lnTo>
                  <a:lnTo>
                    <a:pt x="52" y="50"/>
                  </a:lnTo>
                  <a:lnTo>
                    <a:pt x="52" y="58"/>
                  </a:lnTo>
                  <a:lnTo>
                    <a:pt x="50" y="64"/>
                  </a:lnTo>
                  <a:lnTo>
                    <a:pt x="46" y="72"/>
                  </a:lnTo>
                  <a:lnTo>
                    <a:pt x="40" y="78"/>
                  </a:lnTo>
                  <a:lnTo>
                    <a:pt x="34" y="82"/>
                  </a:lnTo>
                  <a:lnTo>
                    <a:pt x="26" y="82"/>
                  </a:lnTo>
                  <a:lnTo>
                    <a:pt x="20" y="82"/>
                  </a:lnTo>
                  <a:lnTo>
                    <a:pt x="12" y="80"/>
                  </a:lnTo>
                  <a:lnTo>
                    <a:pt x="8" y="74"/>
                  </a:lnTo>
                  <a:lnTo>
                    <a:pt x="2" y="62"/>
                  </a:lnTo>
                  <a:lnTo>
                    <a:pt x="0" y="42"/>
                  </a:lnTo>
                  <a:close/>
                  <a:moveTo>
                    <a:pt x="10" y="42"/>
                  </a:moveTo>
                  <a:lnTo>
                    <a:pt x="10" y="50"/>
                  </a:lnTo>
                  <a:lnTo>
                    <a:pt x="12" y="58"/>
                  </a:lnTo>
                  <a:lnTo>
                    <a:pt x="14" y="64"/>
                  </a:lnTo>
                  <a:lnTo>
                    <a:pt x="16" y="68"/>
                  </a:lnTo>
                  <a:lnTo>
                    <a:pt x="18" y="70"/>
                  </a:lnTo>
                  <a:lnTo>
                    <a:pt x="22" y="72"/>
                  </a:lnTo>
                  <a:lnTo>
                    <a:pt x="26" y="74"/>
                  </a:lnTo>
                  <a:lnTo>
                    <a:pt x="30" y="72"/>
                  </a:lnTo>
                  <a:lnTo>
                    <a:pt x="34" y="70"/>
                  </a:lnTo>
                  <a:lnTo>
                    <a:pt x="38" y="68"/>
                  </a:lnTo>
                  <a:lnTo>
                    <a:pt x="40" y="64"/>
                  </a:lnTo>
                  <a:lnTo>
                    <a:pt x="40" y="58"/>
                  </a:lnTo>
                  <a:lnTo>
                    <a:pt x="42" y="50"/>
                  </a:lnTo>
                  <a:lnTo>
                    <a:pt x="42" y="42"/>
                  </a:lnTo>
                  <a:lnTo>
                    <a:pt x="42" y="30"/>
                  </a:lnTo>
                  <a:lnTo>
                    <a:pt x="40" y="22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2"/>
                  </a:lnTo>
                  <a:lnTo>
                    <a:pt x="12" y="30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17" name="Line 25"/>
            <p:cNvSpPr>
              <a:spLocks noChangeShapeType="1"/>
            </p:cNvSpPr>
            <p:nvPr/>
          </p:nvSpPr>
          <p:spPr bwMode="auto">
            <a:xfrm>
              <a:off x="3554" y="3684"/>
              <a:ext cx="1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18" name="Freeform 26"/>
            <p:cNvSpPr>
              <a:spLocks/>
            </p:cNvSpPr>
            <p:nvPr/>
          </p:nvSpPr>
          <p:spPr bwMode="auto">
            <a:xfrm>
              <a:off x="3453" y="3634"/>
              <a:ext cx="66" cy="99"/>
            </a:xfrm>
            <a:custGeom>
              <a:avLst/>
              <a:gdLst>
                <a:gd name="T0" fmla="*/ 330 w 54"/>
                <a:gd name="T1" fmla="*/ 481 h 80"/>
                <a:gd name="T2" fmla="*/ 330 w 54"/>
                <a:gd name="T3" fmla="*/ 546 h 80"/>
                <a:gd name="T4" fmla="*/ 0 w 54"/>
                <a:gd name="T5" fmla="*/ 546 h 80"/>
                <a:gd name="T6" fmla="*/ 2 w 54"/>
                <a:gd name="T7" fmla="*/ 531 h 80"/>
                <a:gd name="T8" fmla="*/ 2 w 54"/>
                <a:gd name="T9" fmla="*/ 504 h 80"/>
                <a:gd name="T10" fmla="*/ 24 w 54"/>
                <a:gd name="T11" fmla="*/ 464 h 80"/>
                <a:gd name="T12" fmla="*/ 49 w 54"/>
                <a:gd name="T13" fmla="*/ 424 h 80"/>
                <a:gd name="T14" fmla="*/ 73 w 54"/>
                <a:gd name="T15" fmla="*/ 376 h 80"/>
                <a:gd name="T16" fmla="*/ 119 w 54"/>
                <a:gd name="T17" fmla="*/ 343 h 80"/>
                <a:gd name="T18" fmla="*/ 170 w 54"/>
                <a:gd name="T19" fmla="*/ 297 h 80"/>
                <a:gd name="T20" fmla="*/ 208 w 54"/>
                <a:gd name="T21" fmla="*/ 257 h 80"/>
                <a:gd name="T22" fmla="*/ 224 w 54"/>
                <a:gd name="T23" fmla="*/ 230 h 80"/>
                <a:gd name="T24" fmla="*/ 243 w 54"/>
                <a:gd name="T25" fmla="*/ 192 h 80"/>
                <a:gd name="T26" fmla="*/ 254 w 54"/>
                <a:gd name="T27" fmla="*/ 149 h 80"/>
                <a:gd name="T28" fmla="*/ 243 w 54"/>
                <a:gd name="T29" fmla="*/ 120 h 80"/>
                <a:gd name="T30" fmla="*/ 224 w 54"/>
                <a:gd name="T31" fmla="*/ 95 h 80"/>
                <a:gd name="T32" fmla="*/ 208 w 54"/>
                <a:gd name="T33" fmla="*/ 71 h 80"/>
                <a:gd name="T34" fmla="*/ 170 w 54"/>
                <a:gd name="T35" fmla="*/ 71 h 80"/>
                <a:gd name="T36" fmla="*/ 133 w 54"/>
                <a:gd name="T37" fmla="*/ 71 h 80"/>
                <a:gd name="T38" fmla="*/ 97 w 54"/>
                <a:gd name="T39" fmla="*/ 95 h 80"/>
                <a:gd name="T40" fmla="*/ 88 w 54"/>
                <a:gd name="T41" fmla="*/ 120 h 80"/>
                <a:gd name="T42" fmla="*/ 73 w 54"/>
                <a:gd name="T43" fmla="*/ 167 h 80"/>
                <a:gd name="T44" fmla="*/ 2 w 54"/>
                <a:gd name="T45" fmla="*/ 149 h 80"/>
                <a:gd name="T46" fmla="*/ 24 w 54"/>
                <a:gd name="T47" fmla="*/ 110 h 80"/>
                <a:gd name="T48" fmla="*/ 35 w 54"/>
                <a:gd name="T49" fmla="*/ 71 h 80"/>
                <a:gd name="T50" fmla="*/ 60 w 54"/>
                <a:gd name="T51" fmla="*/ 40 h 80"/>
                <a:gd name="T52" fmla="*/ 88 w 54"/>
                <a:gd name="T53" fmla="*/ 2 h 80"/>
                <a:gd name="T54" fmla="*/ 119 w 54"/>
                <a:gd name="T55" fmla="*/ 0 h 80"/>
                <a:gd name="T56" fmla="*/ 170 w 54"/>
                <a:gd name="T57" fmla="*/ 0 h 80"/>
                <a:gd name="T58" fmla="*/ 208 w 54"/>
                <a:gd name="T59" fmla="*/ 0 h 80"/>
                <a:gd name="T60" fmla="*/ 243 w 54"/>
                <a:gd name="T61" fmla="*/ 2 h 80"/>
                <a:gd name="T62" fmla="*/ 274 w 54"/>
                <a:gd name="T63" fmla="*/ 40 h 80"/>
                <a:gd name="T64" fmla="*/ 304 w 54"/>
                <a:gd name="T65" fmla="*/ 88 h 80"/>
                <a:gd name="T66" fmla="*/ 318 w 54"/>
                <a:gd name="T67" fmla="*/ 110 h 80"/>
                <a:gd name="T68" fmla="*/ 318 w 54"/>
                <a:gd name="T69" fmla="*/ 149 h 80"/>
                <a:gd name="T70" fmla="*/ 318 w 54"/>
                <a:gd name="T71" fmla="*/ 192 h 80"/>
                <a:gd name="T72" fmla="*/ 304 w 54"/>
                <a:gd name="T73" fmla="*/ 224 h 80"/>
                <a:gd name="T74" fmla="*/ 295 w 54"/>
                <a:gd name="T75" fmla="*/ 246 h 80"/>
                <a:gd name="T76" fmla="*/ 270 w 54"/>
                <a:gd name="T77" fmla="*/ 285 h 80"/>
                <a:gd name="T78" fmla="*/ 243 w 54"/>
                <a:gd name="T79" fmla="*/ 317 h 80"/>
                <a:gd name="T80" fmla="*/ 221 w 54"/>
                <a:gd name="T81" fmla="*/ 343 h 80"/>
                <a:gd name="T82" fmla="*/ 182 w 54"/>
                <a:gd name="T83" fmla="*/ 376 h 80"/>
                <a:gd name="T84" fmla="*/ 145 w 54"/>
                <a:gd name="T85" fmla="*/ 407 h 80"/>
                <a:gd name="T86" fmla="*/ 133 w 54"/>
                <a:gd name="T87" fmla="*/ 424 h 80"/>
                <a:gd name="T88" fmla="*/ 109 w 54"/>
                <a:gd name="T89" fmla="*/ 452 h 80"/>
                <a:gd name="T90" fmla="*/ 97 w 54"/>
                <a:gd name="T91" fmla="*/ 464 h 80"/>
                <a:gd name="T92" fmla="*/ 88 w 54"/>
                <a:gd name="T93" fmla="*/ 481 h 80"/>
                <a:gd name="T94" fmla="*/ 330 w 54"/>
                <a:gd name="T95" fmla="*/ 481 h 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4"/>
                <a:gd name="T145" fmla="*/ 0 h 80"/>
                <a:gd name="T146" fmla="*/ 54 w 54"/>
                <a:gd name="T147" fmla="*/ 80 h 8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4" h="80">
                  <a:moveTo>
                    <a:pt x="54" y="70"/>
                  </a:moveTo>
                  <a:lnTo>
                    <a:pt x="54" y="80"/>
                  </a:lnTo>
                  <a:lnTo>
                    <a:pt x="0" y="80"/>
                  </a:lnTo>
                  <a:lnTo>
                    <a:pt x="2" y="78"/>
                  </a:lnTo>
                  <a:lnTo>
                    <a:pt x="2" y="74"/>
                  </a:lnTo>
                  <a:lnTo>
                    <a:pt x="4" y="68"/>
                  </a:lnTo>
                  <a:lnTo>
                    <a:pt x="8" y="62"/>
                  </a:lnTo>
                  <a:lnTo>
                    <a:pt x="12" y="56"/>
                  </a:lnTo>
                  <a:lnTo>
                    <a:pt x="20" y="50"/>
                  </a:lnTo>
                  <a:lnTo>
                    <a:pt x="28" y="44"/>
                  </a:lnTo>
                  <a:lnTo>
                    <a:pt x="34" y="38"/>
                  </a:lnTo>
                  <a:lnTo>
                    <a:pt x="38" y="34"/>
                  </a:lnTo>
                  <a:lnTo>
                    <a:pt x="40" y="28"/>
                  </a:lnTo>
                  <a:lnTo>
                    <a:pt x="42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4" y="10"/>
                  </a:lnTo>
                  <a:lnTo>
                    <a:pt x="28" y="10"/>
                  </a:lnTo>
                  <a:lnTo>
                    <a:pt x="22" y="10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2" y="24"/>
                  </a:lnTo>
                  <a:lnTo>
                    <a:pt x="2" y="22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2" y="16"/>
                  </a:lnTo>
                  <a:lnTo>
                    <a:pt x="52" y="22"/>
                  </a:lnTo>
                  <a:lnTo>
                    <a:pt x="52" y="28"/>
                  </a:lnTo>
                  <a:lnTo>
                    <a:pt x="50" y="32"/>
                  </a:lnTo>
                  <a:lnTo>
                    <a:pt x="48" y="36"/>
                  </a:lnTo>
                  <a:lnTo>
                    <a:pt x="44" y="42"/>
                  </a:lnTo>
                  <a:lnTo>
                    <a:pt x="40" y="46"/>
                  </a:lnTo>
                  <a:lnTo>
                    <a:pt x="36" y="50"/>
                  </a:lnTo>
                  <a:lnTo>
                    <a:pt x="30" y="56"/>
                  </a:lnTo>
                  <a:lnTo>
                    <a:pt x="24" y="60"/>
                  </a:lnTo>
                  <a:lnTo>
                    <a:pt x="22" y="62"/>
                  </a:lnTo>
                  <a:lnTo>
                    <a:pt x="18" y="66"/>
                  </a:lnTo>
                  <a:lnTo>
                    <a:pt x="16" y="68"/>
                  </a:lnTo>
                  <a:lnTo>
                    <a:pt x="14" y="70"/>
                  </a:lnTo>
                  <a:lnTo>
                    <a:pt x="54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19" name="Line 27"/>
            <p:cNvSpPr>
              <a:spLocks noChangeShapeType="1"/>
            </p:cNvSpPr>
            <p:nvPr/>
          </p:nvSpPr>
          <p:spPr bwMode="auto">
            <a:xfrm>
              <a:off x="3554" y="3289"/>
              <a:ext cx="1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20" name="Freeform 28"/>
            <p:cNvSpPr>
              <a:spLocks noEditPoints="1"/>
            </p:cNvSpPr>
            <p:nvPr/>
          </p:nvSpPr>
          <p:spPr bwMode="auto">
            <a:xfrm>
              <a:off x="3450" y="3242"/>
              <a:ext cx="69" cy="96"/>
            </a:xfrm>
            <a:custGeom>
              <a:avLst/>
              <a:gdLst>
                <a:gd name="T0" fmla="*/ 235 w 56"/>
                <a:gd name="T1" fmla="*/ 503 h 78"/>
                <a:gd name="T2" fmla="*/ 235 w 56"/>
                <a:gd name="T3" fmla="*/ 389 h 78"/>
                <a:gd name="T4" fmla="*/ 0 w 56"/>
                <a:gd name="T5" fmla="*/ 389 h 78"/>
                <a:gd name="T6" fmla="*/ 0 w 56"/>
                <a:gd name="T7" fmla="*/ 329 h 78"/>
                <a:gd name="T8" fmla="*/ 258 w 56"/>
                <a:gd name="T9" fmla="*/ 0 h 78"/>
                <a:gd name="T10" fmla="*/ 315 w 56"/>
                <a:gd name="T11" fmla="*/ 0 h 78"/>
                <a:gd name="T12" fmla="*/ 315 w 56"/>
                <a:gd name="T13" fmla="*/ 329 h 78"/>
                <a:gd name="T14" fmla="*/ 367 w 56"/>
                <a:gd name="T15" fmla="*/ 329 h 78"/>
                <a:gd name="T16" fmla="*/ 367 w 56"/>
                <a:gd name="T17" fmla="*/ 389 h 78"/>
                <a:gd name="T18" fmla="*/ 315 w 56"/>
                <a:gd name="T19" fmla="*/ 389 h 78"/>
                <a:gd name="T20" fmla="*/ 315 w 56"/>
                <a:gd name="T21" fmla="*/ 503 h 78"/>
                <a:gd name="T22" fmla="*/ 235 w 56"/>
                <a:gd name="T23" fmla="*/ 503 h 78"/>
                <a:gd name="T24" fmla="*/ 235 w 56"/>
                <a:gd name="T25" fmla="*/ 329 h 78"/>
                <a:gd name="T26" fmla="*/ 235 w 56"/>
                <a:gd name="T27" fmla="*/ 132 h 78"/>
                <a:gd name="T28" fmla="*/ 90 w 56"/>
                <a:gd name="T29" fmla="*/ 329 h 78"/>
                <a:gd name="T30" fmla="*/ 235 w 56"/>
                <a:gd name="T31" fmla="*/ 329 h 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6"/>
                <a:gd name="T49" fmla="*/ 0 h 78"/>
                <a:gd name="T50" fmla="*/ 56 w 56"/>
                <a:gd name="T51" fmla="*/ 78 h 7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6" h="78">
                  <a:moveTo>
                    <a:pt x="36" y="78"/>
                  </a:moveTo>
                  <a:lnTo>
                    <a:pt x="36" y="60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48" y="50"/>
                  </a:lnTo>
                  <a:lnTo>
                    <a:pt x="56" y="50"/>
                  </a:lnTo>
                  <a:lnTo>
                    <a:pt x="56" y="60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36" y="78"/>
                  </a:lnTo>
                  <a:close/>
                  <a:moveTo>
                    <a:pt x="36" y="50"/>
                  </a:moveTo>
                  <a:lnTo>
                    <a:pt x="36" y="20"/>
                  </a:lnTo>
                  <a:lnTo>
                    <a:pt x="14" y="50"/>
                  </a:lnTo>
                  <a:lnTo>
                    <a:pt x="36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21" name="Line 29"/>
            <p:cNvSpPr>
              <a:spLocks noChangeShapeType="1"/>
            </p:cNvSpPr>
            <p:nvPr/>
          </p:nvSpPr>
          <p:spPr bwMode="auto">
            <a:xfrm>
              <a:off x="3554" y="2894"/>
              <a:ext cx="1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22" name="Freeform 30"/>
            <p:cNvSpPr>
              <a:spLocks noEditPoints="1"/>
            </p:cNvSpPr>
            <p:nvPr/>
          </p:nvSpPr>
          <p:spPr bwMode="auto">
            <a:xfrm>
              <a:off x="3453" y="2844"/>
              <a:ext cx="66" cy="102"/>
            </a:xfrm>
            <a:custGeom>
              <a:avLst/>
              <a:gdLst>
                <a:gd name="T0" fmla="*/ 254 w 54"/>
                <a:gd name="T1" fmla="*/ 157 h 82"/>
                <a:gd name="T2" fmla="*/ 243 w 54"/>
                <a:gd name="T3" fmla="*/ 96 h 82"/>
                <a:gd name="T4" fmla="*/ 182 w 54"/>
                <a:gd name="T5" fmla="*/ 71 h 82"/>
                <a:gd name="T6" fmla="*/ 119 w 54"/>
                <a:gd name="T7" fmla="*/ 88 h 82"/>
                <a:gd name="T8" fmla="*/ 88 w 54"/>
                <a:gd name="T9" fmla="*/ 147 h 82"/>
                <a:gd name="T10" fmla="*/ 73 w 54"/>
                <a:gd name="T11" fmla="*/ 229 h 82"/>
                <a:gd name="T12" fmla="*/ 97 w 54"/>
                <a:gd name="T13" fmla="*/ 243 h 82"/>
                <a:gd name="T14" fmla="*/ 161 w 54"/>
                <a:gd name="T15" fmla="*/ 204 h 82"/>
                <a:gd name="T16" fmla="*/ 224 w 54"/>
                <a:gd name="T17" fmla="*/ 204 h 82"/>
                <a:gd name="T18" fmla="*/ 295 w 54"/>
                <a:gd name="T19" fmla="*/ 259 h 82"/>
                <a:gd name="T20" fmla="*/ 330 w 54"/>
                <a:gd name="T21" fmla="*/ 345 h 82"/>
                <a:gd name="T22" fmla="*/ 330 w 54"/>
                <a:gd name="T23" fmla="*/ 442 h 82"/>
                <a:gd name="T24" fmla="*/ 295 w 54"/>
                <a:gd name="T25" fmla="*/ 527 h 82"/>
                <a:gd name="T26" fmla="*/ 221 w 54"/>
                <a:gd name="T27" fmla="*/ 571 h 82"/>
                <a:gd name="T28" fmla="*/ 133 w 54"/>
                <a:gd name="T29" fmla="*/ 571 h 82"/>
                <a:gd name="T30" fmla="*/ 49 w 54"/>
                <a:gd name="T31" fmla="*/ 514 h 82"/>
                <a:gd name="T32" fmla="*/ 2 w 54"/>
                <a:gd name="T33" fmla="*/ 429 h 82"/>
                <a:gd name="T34" fmla="*/ 0 w 54"/>
                <a:gd name="T35" fmla="*/ 316 h 82"/>
                <a:gd name="T36" fmla="*/ 60 w 54"/>
                <a:gd name="T37" fmla="*/ 71 h 82"/>
                <a:gd name="T38" fmla="*/ 133 w 54"/>
                <a:gd name="T39" fmla="*/ 2 h 82"/>
                <a:gd name="T40" fmla="*/ 221 w 54"/>
                <a:gd name="T41" fmla="*/ 0 h 82"/>
                <a:gd name="T42" fmla="*/ 274 w 54"/>
                <a:gd name="T43" fmla="*/ 40 h 82"/>
                <a:gd name="T44" fmla="*/ 318 w 54"/>
                <a:gd name="T45" fmla="*/ 118 h 82"/>
                <a:gd name="T46" fmla="*/ 73 w 54"/>
                <a:gd name="T47" fmla="*/ 381 h 82"/>
                <a:gd name="T48" fmla="*/ 88 w 54"/>
                <a:gd name="T49" fmla="*/ 459 h 82"/>
                <a:gd name="T50" fmla="*/ 119 w 54"/>
                <a:gd name="T51" fmla="*/ 499 h 82"/>
                <a:gd name="T52" fmla="*/ 170 w 54"/>
                <a:gd name="T53" fmla="*/ 514 h 82"/>
                <a:gd name="T54" fmla="*/ 243 w 54"/>
                <a:gd name="T55" fmla="*/ 489 h 82"/>
                <a:gd name="T56" fmla="*/ 270 w 54"/>
                <a:gd name="T57" fmla="*/ 381 h 82"/>
                <a:gd name="T58" fmla="*/ 243 w 54"/>
                <a:gd name="T59" fmla="*/ 302 h 82"/>
                <a:gd name="T60" fmla="*/ 170 w 54"/>
                <a:gd name="T61" fmla="*/ 267 h 82"/>
                <a:gd name="T62" fmla="*/ 97 w 54"/>
                <a:gd name="T63" fmla="*/ 302 h 82"/>
                <a:gd name="T64" fmla="*/ 73 w 54"/>
                <a:gd name="T65" fmla="*/ 381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4"/>
                <a:gd name="T100" fmla="*/ 0 h 82"/>
                <a:gd name="T101" fmla="*/ 54 w 5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4" h="82">
                  <a:moveTo>
                    <a:pt x="54" y="22"/>
                  </a:moveTo>
                  <a:lnTo>
                    <a:pt x="42" y="22"/>
                  </a:lnTo>
                  <a:lnTo>
                    <a:pt x="42" y="18"/>
                  </a:lnTo>
                  <a:lnTo>
                    <a:pt x="40" y="14"/>
                  </a:lnTo>
                  <a:lnTo>
                    <a:pt x="34" y="10"/>
                  </a:lnTo>
                  <a:lnTo>
                    <a:pt x="30" y="10"/>
                  </a:lnTo>
                  <a:lnTo>
                    <a:pt x="24" y="10"/>
                  </a:lnTo>
                  <a:lnTo>
                    <a:pt x="20" y="12"/>
                  </a:lnTo>
                  <a:lnTo>
                    <a:pt x="18" y="16"/>
                  </a:lnTo>
                  <a:lnTo>
                    <a:pt x="14" y="20"/>
                  </a:lnTo>
                  <a:lnTo>
                    <a:pt x="12" y="26"/>
                  </a:lnTo>
                  <a:lnTo>
                    <a:pt x="12" y="32"/>
                  </a:lnTo>
                  <a:lnTo>
                    <a:pt x="12" y="38"/>
                  </a:lnTo>
                  <a:lnTo>
                    <a:pt x="16" y="34"/>
                  </a:lnTo>
                  <a:lnTo>
                    <a:pt x="20" y="30"/>
                  </a:lnTo>
                  <a:lnTo>
                    <a:pt x="26" y="28"/>
                  </a:lnTo>
                  <a:lnTo>
                    <a:pt x="30" y="28"/>
                  </a:lnTo>
                  <a:lnTo>
                    <a:pt x="38" y="28"/>
                  </a:lnTo>
                  <a:lnTo>
                    <a:pt x="42" y="32"/>
                  </a:lnTo>
                  <a:lnTo>
                    <a:pt x="48" y="36"/>
                  </a:lnTo>
                  <a:lnTo>
                    <a:pt x="52" y="40"/>
                  </a:lnTo>
                  <a:lnTo>
                    <a:pt x="54" y="48"/>
                  </a:lnTo>
                  <a:lnTo>
                    <a:pt x="54" y="54"/>
                  </a:lnTo>
                  <a:lnTo>
                    <a:pt x="54" y="62"/>
                  </a:lnTo>
                  <a:lnTo>
                    <a:pt x="52" y="68"/>
                  </a:lnTo>
                  <a:lnTo>
                    <a:pt x="48" y="74"/>
                  </a:lnTo>
                  <a:lnTo>
                    <a:pt x="42" y="78"/>
                  </a:lnTo>
                  <a:lnTo>
                    <a:pt x="36" y="80"/>
                  </a:lnTo>
                  <a:lnTo>
                    <a:pt x="30" y="82"/>
                  </a:lnTo>
                  <a:lnTo>
                    <a:pt x="22" y="80"/>
                  </a:lnTo>
                  <a:lnTo>
                    <a:pt x="14" y="78"/>
                  </a:lnTo>
                  <a:lnTo>
                    <a:pt x="8" y="72"/>
                  </a:lnTo>
                  <a:lnTo>
                    <a:pt x="6" y="68"/>
                  </a:lnTo>
                  <a:lnTo>
                    <a:pt x="2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4" y="24"/>
                  </a:lnTo>
                  <a:lnTo>
                    <a:pt x="10" y="10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6" y="6"/>
                  </a:lnTo>
                  <a:lnTo>
                    <a:pt x="50" y="10"/>
                  </a:lnTo>
                  <a:lnTo>
                    <a:pt x="52" y="16"/>
                  </a:lnTo>
                  <a:lnTo>
                    <a:pt x="54" y="22"/>
                  </a:lnTo>
                  <a:close/>
                  <a:moveTo>
                    <a:pt x="12" y="54"/>
                  </a:moveTo>
                  <a:lnTo>
                    <a:pt x="12" y="58"/>
                  </a:lnTo>
                  <a:lnTo>
                    <a:pt x="14" y="64"/>
                  </a:lnTo>
                  <a:lnTo>
                    <a:pt x="16" y="68"/>
                  </a:lnTo>
                  <a:lnTo>
                    <a:pt x="20" y="70"/>
                  </a:lnTo>
                  <a:lnTo>
                    <a:pt x="24" y="72"/>
                  </a:lnTo>
                  <a:lnTo>
                    <a:pt x="28" y="72"/>
                  </a:lnTo>
                  <a:lnTo>
                    <a:pt x="34" y="72"/>
                  </a:lnTo>
                  <a:lnTo>
                    <a:pt x="40" y="68"/>
                  </a:lnTo>
                  <a:lnTo>
                    <a:pt x="42" y="62"/>
                  </a:lnTo>
                  <a:lnTo>
                    <a:pt x="44" y="54"/>
                  </a:lnTo>
                  <a:lnTo>
                    <a:pt x="42" y="48"/>
                  </a:lnTo>
                  <a:lnTo>
                    <a:pt x="40" y="42"/>
                  </a:lnTo>
                  <a:lnTo>
                    <a:pt x="34" y="38"/>
                  </a:lnTo>
                  <a:lnTo>
                    <a:pt x="28" y="38"/>
                  </a:lnTo>
                  <a:lnTo>
                    <a:pt x="22" y="38"/>
                  </a:lnTo>
                  <a:lnTo>
                    <a:pt x="16" y="42"/>
                  </a:lnTo>
                  <a:lnTo>
                    <a:pt x="12" y="48"/>
                  </a:lnTo>
                  <a:lnTo>
                    <a:pt x="12" y="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23" name="Rectangle 31"/>
            <p:cNvSpPr>
              <a:spLocks noChangeArrowheads="1"/>
            </p:cNvSpPr>
            <p:nvPr/>
          </p:nvSpPr>
          <p:spPr bwMode="auto">
            <a:xfrm>
              <a:off x="3702" y="2820"/>
              <a:ext cx="195" cy="1258"/>
            </a:xfrm>
            <a:prstGeom prst="rect">
              <a:avLst/>
            </a:prstGeom>
            <a:solidFill>
              <a:srgbClr val="07057B"/>
            </a:solidFill>
            <a:ln w="0">
              <a:solidFill>
                <a:srgbClr val="07057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24" name="Rectangle 32"/>
            <p:cNvSpPr>
              <a:spLocks noChangeArrowheads="1"/>
            </p:cNvSpPr>
            <p:nvPr/>
          </p:nvSpPr>
          <p:spPr bwMode="auto">
            <a:xfrm>
              <a:off x="3702" y="2820"/>
              <a:ext cx="195" cy="125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25" name="Rectangle 33"/>
            <p:cNvSpPr>
              <a:spLocks noChangeArrowheads="1"/>
            </p:cNvSpPr>
            <p:nvPr/>
          </p:nvSpPr>
          <p:spPr bwMode="auto">
            <a:xfrm>
              <a:off x="4580" y="3089"/>
              <a:ext cx="198" cy="989"/>
            </a:xfrm>
            <a:prstGeom prst="rect">
              <a:avLst/>
            </a:prstGeom>
            <a:solidFill>
              <a:srgbClr val="07057B"/>
            </a:solidFill>
            <a:ln w="0">
              <a:solidFill>
                <a:srgbClr val="07057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26" name="Rectangle 34"/>
            <p:cNvSpPr>
              <a:spLocks noChangeArrowheads="1"/>
            </p:cNvSpPr>
            <p:nvPr/>
          </p:nvSpPr>
          <p:spPr bwMode="auto">
            <a:xfrm>
              <a:off x="4580" y="3089"/>
              <a:ext cx="198" cy="989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27" name="Rectangle 35"/>
            <p:cNvSpPr>
              <a:spLocks noChangeArrowheads="1"/>
            </p:cNvSpPr>
            <p:nvPr/>
          </p:nvSpPr>
          <p:spPr bwMode="auto">
            <a:xfrm>
              <a:off x="3897" y="3141"/>
              <a:ext cx="195" cy="937"/>
            </a:xfrm>
            <a:prstGeom prst="rect">
              <a:avLst/>
            </a:prstGeom>
            <a:solidFill>
              <a:srgbClr val="FF8600"/>
            </a:solidFill>
            <a:ln w="0">
              <a:solidFill>
                <a:srgbClr val="FF8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28" name="Rectangle 36"/>
            <p:cNvSpPr>
              <a:spLocks noChangeArrowheads="1"/>
            </p:cNvSpPr>
            <p:nvPr/>
          </p:nvSpPr>
          <p:spPr bwMode="auto">
            <a:xfrm>
              <a:off x="3897" y="3141"/>
              <a:ext cx="195" cy="937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29" name="Rectangle 37"/>
            <p:cNvSpPr>
              <a:spLocks noChangeArrowheads="1"/>
            </p:cNvSpPr>
            <p:nvPr/>
          </p:nvSpPr>
          <p:spPr bwMode="auto">
            <a:xfrm>
              <a:off x="4778" y="3336"/>
              <a:ext cx="195" cy="742"/>
            </a:xfrm>
            <a:prstGeom prst="rect">
              <a:avLst/>
            </a:prstGeom>
            <a:solidFill>
              <a:srgbClr val="FF8600"/>
            </a:solidFill>
            <a:ln w="0">
              <a:solidFill>
                <a:srgbClr val="FF8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30" name="Rectangle 38"/>
            <p:cNvSpPr>
              <a:spLocks noChangeArrowheads="1"/>
            </p:cNvSpPr>
            <p:nvPr/>
          </p:nvSpPr>
          <p:spPr bwMode="auto">
            <a:xfrm>
              <a:off x="4778" y="3336"/>
              <a:ext cx="195" cy="74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31" name="Rectangle 39"/>
            <p:cNvSpPr>
              <a:spLocks noChangeArrowheads="1"/>
            </p:cNvSpPr>
            <p:nvPr/>
          </p:nvSpPr>
          <p:spPr bwMode="auto">
            <a:xfrm>
              <a:off x="4286" y="2645"/>
              <a:ext cx="182" cy="90"/>
            </a:xfrm>
            <a:prstGeom prst="rect">
              <a:avLst/>
            </a:prstGeom>
            <a:solidFill>
              <a:srgbClr val="000066"/>
            </a:solidFill>
            <a:ln w="28575" algn="ctr">
              <a:solidFill>
                <a:srgbClr val="000066"/>
              </a:solidFill>
              <a:miter lim="800000"/>
              <a:headEnd/>
              <a:tailEnd type="none" w="lg" len="med"/>
            </a:ln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3832" name="Text Box 40"/>
            <p:cNvSpPr txBox="1">
              <a:spLocks noChangeArrowheads="1"/>
            </p:cNvSpPr>
            <p:nvPr/>
          </p:nvSpPr>
          <p:spPr bwMode="auto">
            <a:xfrm>
              <a:off x="4468" y="2569"/>
              <a:ext cx="70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600" b="1">
                  <a:solidFill>
                    <a:srgbClr val="000000"/>
                  </a:solidFill>
                  <a:cs typeface="Arial" charset="0"/>
                  <a:sym typeface="Symbol" pitchFamily="18" charset="2"/>
                </a:rPr>
                <a:t>low utility</a:t>
              </a:r>
            </a:p>
          </p:txBody>
        </p:sp>
        <p:sp>
          <p:nvSpPr>
            <p:cNvPr id="33833" name="Rectangle 41"/>
            <p:cNvSpPr>
              <a:spLocks noChangeArrowheads="1"/>
            </p:cNvSpPr>
            <p:nvPr/>
          </p:nvSpPr>
          <p:spPr bwMode="auto">
            <a:xfrm>
              <a:off x="4286" y="2781"/>
              <a:ext cx="182" cy="90"/>
            </a:xfrm>
            <a:prstGeom prst="rect">
              <a:avLst/>
            </a:prstGeom>
            <a:solidFill>
              <a:srgbClr val="FF9900"/>
            </a:solidFill>
            <a:ln w="28575" algn="ctr">
              <a:solidFill>
                <a:srgbClr val="FF9900"/>
              </a:solidFill>
              <a:miter lim="800000"/>
              <a:headEnd/>
              <a:tailEnd type="none" w="lg" len="med"/>
            </a:ln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3834" name="Text Box 42"/>
            <p:cNvSpPr txBox="1">
              <a:spLocks noChangeArrowheads="1"/>
            </p:cNvSpPr>
            <p:nvPr/>
          </p:nvSpPr>
          <p:spPr bwMode="auto">
            <a:xfrm>
              <a:off x="4468" y="2719"/>
              <a:ext cx="7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000000"/>
                  </a:solidFill>
                  <a:cs typeface="Arial" charset="0"/>
                  <a:sym typeface="Symbol" pitchFamily="18" charset="2"/>
                </a:rPr>
                <a:t>high utility</a:t>
              </a:r>
            </a:p>
          </p:txBody>
        </p:sp>
        <p:sp>
          <p:nvSpPr>
            <p:cNvPr id="33835" name="Rectangle 43"/>
            <p:cNvSpPr>
              <a:spLocks noChangeArrowheads="1"/>
            </p:cNvSpPr>
            <p:nvPr/>
          </p:nvSpPr>
          <p:spPr bwMode="auto">
            <a:xfrm>
              <a:off x="4196" y="2599"/>
              <a:ext cx="1043" cy="332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3836" name="Text Box 44"/>
            <p:cNvSpPr txBox="1">
              <a:spLocks noChangeArrowheads="1"/>
            </p:cNvSpPr>
            <p:nvPr/>
          </p:nvSpPr>
          <p:spPr bwMode="auto">
            <a:xfrm rot="-5400000">
              <a:off x="2712" y="3280"/>
              <a:ext cx="11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000000"/>
                  </a:solidFill>
                  <a:cs typeface="Arial" charset="0"/>
                  <a:sym typeface="Symbol" pitchFamily="18" charset="2"/>
                </a:rPr>
                <a:t>mean latency</a:t>
              </a:r>
            </a:p>
          </p:txBody>
        </p:sp>
        <p:sp>
          <p:nvSpPr>
            <p:cNvPr id="33837" name="Text Box 45"/>
            <p:cNvSpPr txBox="1">
              <a:spLocks noChangeArrowheads="1"/>
            </p:cNvSpPr>
            <p:nvPr/>
          </p:nvSpPr>
          <p:spPr bwMode="auto">
            <a:xfrm>
              <a:off x="3747" y="4065"/>
              <a:ext cx="13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tabLst>
                  <a:tab pos="12493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12493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12493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12493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12493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493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493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493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493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000000"/>
                  </a:solidFill>
                  <a:cs typeface="Arial" charset="0"/>
                  <a:sym typeface="Symbol" pitchFamily="18" charset="2"/>
                </a:rPr>
                <a:t>LP	Other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924800" y="4594225"/>
            <a:ext cx="1301750" cy="635001"/>
            <a:chOff x="2667000" y="4594225"/>
            <a:chExt cx="1301750" cy="635001"/>
          </a:xfrm>
        </p:grpSpPr>
        <p:sp>
          <p:nvSpPr>
            <p:cNvPr id="33807" name="Rectangle 46"/>
            <p:cNvSpPr>
              <a:spLocks noChangeArrowheads="1"/>
            </p:cNvSpPr>
            <p:nvPr/>
          </p:nvSpPr>
          <p:spPr bwMode="auto">
            <a:xfrm>
              <a:off x="2667000" y="4594225"/>
              <a:ext cx="1301750" cy="58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tabLst>
                  <a:tab pos="984250" algn="l"/>
                </a:tabLst>
              </a:pPr>
              <a:r>
                <a:rPr lang="en-US" dirty="0">
                  <a:solidFill>
                    <a:srgbClr val="000000"/>
                  </a:solidFill>
                  <a:cs typeface="Arial" charset="0"/>
                  <a:sym typeface="Symbol" pitchFamily="18" charset="2"/>
                </a:rPr>
                <a:t>energizing </a:t>
              </a:r>
            </a:p>
            <a:p>
              <a:pPr algn="ctr">
                <a:lnSpc>
                  <a:spcPct val="90000"/>
                </a:lnSpc>
                <a:tabLst>
                  <a:tab pos="984250" algn="l"/>
                </a:tabLst>
              </a:pPr>
              <a:r>
                <a:rPr lang="en-US" dirty="0">
                  <a:solidFill>
                    <a:srgbClr val="000000"/>
                  </a:solidFill>
                  <a:cs typeface="Arial" charset="0"/>
                  <a:sym typeface="Symbol" pitchFamily="18" charset="2"/>
                </a:rPr>
                <a:t>effect</a:t>
              </a:r>
            </a:p>
          </p:txBody>
        </p:sp>
        <p:sp>
          <p:nvSpPr>
            <p:cNvPr id="33808" name="Line 47"/>
            <p:cNvSpPr>
              <a:spLocks noChangeShapeType="1"/>
            </p:cNvSpPr>
            <p:nvPr/>
          </p:nvSpPr>
          <p:spPr bwMode="auto">
            <a:xfrm flipH="1">
              <a:off x="2667000" y="4941888"/>
              <a:ext cx="215900" cy="28733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</p:grpSp>
      <p:graphicFrame>
        <p:nvGraphicFramePr>
          <p:cNvPr id="338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772179"/>
              </p:ext>
            </p:extLst>
          </p:nvPr>
        </p:nvGraphicFramePr>
        <p:xfrm>
          <a:off x="1143000" y="1500188"/>
          <a:ext cx="6221413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0" name="Equation" r:id="rId5" imgW="2489040" imgH="393480" progId="Equation.3">
                  <p:embed/>
                </p:oleObj>
              </mc:Choice>
              <mc:Fallback>
                <p:oleObj name="Equation" r:id="rId5" imgW="248904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00188"/>
                        <a:ext cx="6221413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3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1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775459"/>
              </p:ext>
            </p:extLst>
          </p:nvPr>
        </p:nvGraphicFramePr>
        <p:xfrm>
          <a:off x="1112838" y="2508250"/>
          <a:ext cx="377190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2" name="Equation" r:id="rId9" imgW="1511280" imgH="393480" progId="Equation.3">
                  <p:embed/>
                </p:oleObj>
              </mc:Choice>
              <mc:Fallback>
                <p:oleObj name="Equation" r:id="rId9" imgW="15112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838" y="2508250"/>
                        <a:ext cx="3771900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5" name="Object 5"/>
          <p:cNvGraphicFramePr>
            <a:graphicFrameLocks noChangeAspect="1"/>
          </p:cNvGraphicFramePr>
          <p:nvPr/>
        </p:nvGraphicFramePr>
        <p:xfrm>
          <a:off x="6102350" y="2420938"/>
          <a:ext cx="22860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3" name="Equation" r:id="rId11" imgW="914400" imgH="482600" progId="Equation.3">
                  <p:embed/>
                </p:oleObj>
              </mc:Choice>
              <mc:Fallback>
                <p:oleObj name="Equation" r:id="rId11" imgW="914400" imgH="482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0" y="2420938"/>
                        <a:ext cx="2286000" cy="12065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29A042-39E2-45F8-84EA-6A5116E2A65E}" type="slidenum">
              <a:rPr lang="en-GB" smtClean="0"/>
              <a:pPr eaLnBrk="1" hangingPunct="1"/>
              <a:t>48</a:t>
            </a:fld>
            <a:endParaRPr lang="en-GB" smtClean="0"/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en-US" sz="4000">
                <a:solidFill>
                  <a:schemeClr val="tx2"/>
                </a:solidFill>
              </a:rPr>
              <a:t>Effects of motivation (in the model)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51275" y="3789363"/>
            <a:ext cx="1204913" cy="431800"/>
            <a:chOff x="204" y="3113"/>
            <a:chExt cx="759" cy="272"/>
          </a:xfrm>
        </p:grpSpPr>
        <p:sp>
          <p:nvSpPr>
            <p:cNvPr id="35945" name="Text Box 4"/>
            <p:cNvSpPr txBox="1">
              <a:spLocks noChangeArrowheads="1"/>
            </p:cNvSpPr>
            <p:nvPr/>
          </p:nvSpPr>
          <p:spPr bwMode="auto">
            <a:xfrm>
              <a:off x="204" y="3135"/>
              <a:ext cx="75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66FF33"/>
                  </a:solidFill>
                  <a:cs typeface="Arial" charset="0"/>
                  <a:sym typeface="Symbol" pitchFamily="18" charset="2"/>
                </a:rPr>
                <a:t>U</a:t>
              </a:r>
              <a:r>
                <a:rPr lang="en-US" sz="2000" b="1" baseline="-25000">
                  <a:solidFill>
                    <a:srgbClr val="66FF33"/>
                  </a:solidFill>
                  <a:cs typeface="Arial" charset="0"/>
                  <a:sym typeface="Symbol" pitchFamily="18" charset="2"/>
                </a:rPr>
                <a:t>R</a:t>
              </a:r>
              <a:r>
                <a:rPr lang="en-US" sz="2000" b="1">
                  <a:solidFill>
                    <a:srgbClr val="66FF33"/>
                  </a:solidFill>
                  <a:cs typeface="Arial" charset="0"/>
                  <a:sym typeface="Symbol" pitchFamily="18" charset="2"/>
                </a:rPr>
                <a:t>   50%</a:t>
              </a:r>
            </a:p>
          </p:txBody>
        </p:sp>
        <p:sp>
          <p:nvSpPr>
            <p:cNvPr id="35946" name="Line 5"/>
            <p:cNvSpPr>
              <a:spLocks noChangeShapeType="1"/>
            </p:cNvSpPr>
            <p:nvPr/>
          </p:nvSpPr>
          <p:spPr bwMode="auto">
            <a:xfrm flipV="1">
              <a:off x="521" y="3113"/>
              <a:ext cx="0" cy="226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</p:grpSp>
      <p:grpSp>
        <p:nvGrpSpPr>
          <p:cNvPr id="34821" name="Group 6"/>
          <p:cNvGrpSpPr>
            <a:grpSpLocks/>
          </p:cNvGrpSpPr>
          <p:nvPr/>
        </p:nvGrpSpPr>
        <p:grpSpPr bwMode="auto">
          <a:xfrm>
            <a:off x="179388" y="2492375"/>
            <a:ext cx="3600450" cy="2876550"/>
            <a:chOff x="113" y="1663"/>
            <a:chExt cx="2268" cy="1812"/>
          </a:xfrm>
        </p:grpSpPr>
        <p:sp>
          <p:nvSpPr>
            <p:cNvPr id="35442" name="Freeform 7"/>
            <p:cNvSpPr>
              <a:spLocks/>
            </p:cNvSpPr>
            <p:nvPr/>
          </p:nvSpPr>
          <p:spPr bwMode="auto">
            <a:xfrm>
              <a:off x="113" y="1671"/>
              <a:ext cx="2268" cy="1804"/>
            </a:xfrm>
            <a:custGeom>
              <a:avLst/>
              <a:gdLst>
                <a:gd name="T0" fmla="*/ 0 w 1958"/>
                <a:gd name="T1" fmla="*/ 0 h 1376"/>
                <a:gd name="T2" fmla="*/ 7350 w 1958"/>
                <a:gd name="T3" fmla="*/ 0 h 1376"/>
                <a:gd name="T4" fmla="*/ 7350 w 1958"/>
                <a:gd name="T5" fmla="*/ 15750 h 1376"/>
                <a:gd name="T6" fmla="*/ 0 w 1958"/>
                <a:gd name="T7" fmla="*/ 15750 h 1376"/>
                <a:gd name="T8" fmla="*/ 0 w 1958"/>
                <a:gd name="T9" fmla="*/ 0 h 1376"/>
                <a:gd name="T10" fmla="*/ 0 w 1958"/>
                <a:gd name="T11" fmla="*/ 0 h 13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58"/>
                <a:gd name="T19" fmla="*/ 0 h 1376"/>
                <a:gd name="T20" fmla="*/ 1958 w 1958"/>
                <a:gd name="T21" fmla="*/ 1376 h 13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58" h="1376">
                  <a:moveTo>
                    <a:pt x="0" y="0"/>
                  </a:moveTo>
                  <a:lnTo>
                    <a:pt x="1958" y="0"/>
                  </a:lnTo>
                  <a:lnTo>
                    <a:pt x="1958" y="1376"/>
                  </a:lnTo>
                  <a:lnTo>
                    <a:pt x="0" y="1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443" name="Line 8"/>
            <p:cNvSpPr>
              <a:spLocks noChangeShapeType="1"/>
            </p:cNvSpPr>
            <p:nvPr/>
          </p:nvSpPr>
          <p:spPr bwMode="auto">
            <a:xfrm>
              <a:off x="501" y="3102"/>
              <a:ext cx="177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44" name="Line 9"/>
            <p:cNvSpPr>
              <a:spLocks noChangeShapeType="1"/>
            </p:cNvSpPr>
            <p:nvPr/>
          </p:nvSpPr>
          <p:spPr bwMode="auto">
            <a:xfrm flipV="1">
              <a:off x="501" y="1790"/>
              <a:ext cx="1" cy="13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45" name="Line 10"/>
            <p:cNvSpPr>
              <a:spLocks noChangeShapeType="1"/>
            </p:cNvSpPr>
            <p:nvPr/>
          </p:nvSpPr>
          <p:spPr bwMode="auto">
            <a:xfrm flipV="1">
              <a:off x="501" y="3086"/>
              <a:ext cx="1" cy="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46" name="Freeform 11"/>
            <p:cNvSpPr>
              <a:spLocks noEditPoints="1"/>
            </p:cNvSpPr>
            <p:nvPr/>
          </p:nvSpPr>
          <p:spPr bwMode="auto">
            <a:xfrm>
              <a:off x="471" y="3156"/>
              <a:ext cx="63" cy="96"/>
            </a:xfrm>
            <a:custGeom>
              <a:avLst/>
              <a:gdLst>
                <a:gd name="T0" fmla="*/ 0 w 54"/>
                <a:gd name="T1" fmla="*/ 171 h 82"/>
                <a:gd name="T2" fmla="*/ 0 w 54"/>
                <a:gd name="T3" fmla="*/ 130 h 82"/>
                <a:gd name="T4" fmla="*/ 2 w 54"/>
                <a:gd name="T5" fmla="*/ 105 h 82"/>
                <a:gd name="T6" fmla="*/ 18 w 54"/>
                <a:gd name="T7" fmla="*/ 75 h 82"/>
                <a:gd name="T8" fmla="*/ 32 w 54"/>
                <a:gd name="T9" fmla="*/ 41 h 82"/>
                <a:gd name="T10" fmla="*/ 48 w 54"/>
                <a:gd name="T11" fmla="*/ 25 h 82"/>
                <a:gd name="T12" fmla="*/ 75 w 54"/>
                <a:gd name="T13" fmla="*/ 2 h 82"/>
                <a:gd name="T14" fmla="*/ 104 w 54"/>
                <a:gd name="T15" fmla="*/ 0 h 82"/>
                <a:gd name="T16" fmla="*/ 140 w 54"/>
                <a:gd name="T17" fmla="*/ 2 h 82"/>
                <a:gd name="T18" fmla="*/ 153 w 54"/>
                <a:gd name="T19" fmla="*/ 18 h 82"/>
                <a:gd name="T20" fmla="*/ 179 w 54"/>
                <a:gd name="T21" fmla="*/ 25 h 82"/>
                <a:gd name="T22" fmla="*/ 184 w 54"/>
                <a:gd name="T23" fmla="*/ 41 h 82"/>
                <a:gd name="T24" fmla="*/ 198 w 54"/>
                <a:gd name="T25" fmla="*/ 66 h 82"/>
                <a:gd name="T26" fmla="*/ 210 w 54"/>
                <a:gd name="T27" fmla="*/ 90 h 82"/>
                <a:gd name="T28" fmla="*/ 210 w 54"/>
                <a:gd name="T29" fmla="*/ 130 h 82"/>
                <a:gd name="T30" fmla="*/ 215 w 54"/>
                <a:gd name="T31" fmla="*/ 171 h 82"/>
                <a:gd name="T32" fmla="*/ 210 w 54"/>
                <a:gd name="T33" fmla="*/ 208 h 82"/>
                <a:gd name="T34" fmla="*/ 210 w 54"/>
                <a:gd name="T35" fmla="*/ 242 h 82"/>
                <a:gd name="T36" fmla="*/ 198 w 54"/>
                <a:gd name="T37" fmla="*/ 266 h 82"/>
                <a:gd name="T38" fmla="*/ 184 w 54"/>
                <a:gd name="T39" fmla="*/ 297 h 82"/>
                <a:gd name="T40" fmla="*/ 167 w 54"/>
                <a:gd name="T41" fmla="*/ 321 h 82"/>
                <a:gd name="T42" fmla="*/ 140 w 54"/>
                <a:gd name="T43" fmla="*/ 337 h 82"/>
                <a:gd name="T44" fmla="*/ 104 w 54"/>
                <a:gd name="T45" fmla="*/ 337 h 82"/>
                <a:gd name="T46" fmla="*/ 79 w 54"/>
                <a:gd name="T47" fmla="*/ 337 h 82"/>
                <a:gd name="T48" fmla="*/ 56 w 54"/>
                <a:gd name="T49" fmla="*/ 331 h 82"/>
                <a:gd name="T50" fmla="*/ 32 w 54"/>
                <a:gd name="T51" fmla="*/ 307 h 82"/>
                <a:gd name="T52" fmla="*/ 2 w 54"/>
                <a:gd name="T53" fmla="*/ 256 h 82"/>
                <a:gd name="T54" fmla="*/ 0 w 54"/>
                <a:gd name="T55" fmla="*/ 171 h 82"/>
                <a:gd name="T56" fmla="*/ 48 w 54"/>
                <a:gd name="T57" fmla="*/ 171 h 82"/>
                <a:gd name="T58" fmla="*/ 48 w 54"/>
                <a:gd name="T59" fmla="*/ 208 h 82"/>
                <a:gd name="T60" fmla="*/ 48 w 54"/>
                <a:gd name="T61" fmla="*/ 242 h 82"/>
                <a:gd name="T62" fmla="*/ 56 w 54"/>
                <a:gd name="T63" fmla="*/ 266 h 82"/>
                <a:gd name="T64" fmla="*/ 65 w 54"/>
                <a:gd name="T65" fmla="*/ 283 h 82"/>
                <a:gd name="T66" fmla="*/ 75 w 54"/>
                <a:gd name="T67" fmla="*/ 288 h 82"/>
                <a:gd name="T68" fmla="*/ 89 w 54"/>
                <a:gd name="T69" fmla="*/ 297 h 82"/>
                <a:gd name="T70" fmla="*/ 104 w 54"/>
                <a:gd name="T71" fmla="*/ 307 h 82"/>
                <a:gd name="T72" fmla="*/ 125 w 54"/>
                <a:gd name="T73" fmla="*/ 297 h 82"/>
                <a:gd name="T74" fmla="*/ 140 w 54"/>
                <a:gd name="T75" fmla="*/ 288 h 82"/>
                <a:gd name="T76" fmla="*/ 153 w 54"/>
                <a:gd name="T77" fmla="*/ 283 h 82"/>
                <a:gd name="T78" fmla="*/ 163 w 54"/>
                <a:gd name="T79" fmla="*/ 266 h 82"/>
                <a:gd name="T80" fmla="*/ 167 w 54"/>
                <a:gd name="T81" fmla="*/ 242 h 82"/>
                <a:gd name="T82" fmla="*/ 167 w 54"/>
                <a:gd name="T83" fmla="*/ 208 h 82"/>
                <a:gd name="T84" fmla="*/ 167 w 54"/>
                <a:gd name="T85" fmla="*/ 171 h 82"/>
                <a:gd name="T86" fmla="*/ 167 w 54"/>
                <a:gd name="T87" fmla="*/ 123 h 82"/>
                <a:gd name="T88" fmla="*/ 163 w 54"/>
                <a:gd name="T89" fmla="*/ 90 h 82"/>
                <a:gd name="T90" fmla="*/ 153 w 54"/>
                <a:gd name="T91" fmla="*/ 66 h 82"/>
                <a:gd name="T92" fmla="*/ 144 w 54"/>
                <a:gd name="T93" fmla="*/ 48 h 82"/>
                <a:gd name="T94" fmla="*/ 125 w 54"/>
                <a:gd name="T95" fmla="*/ 41 h 82"/>
                <a:gd name="T96" fmla="*/ 104 w 54"/>
                <a:gd name="T97" fmla="*/ 41 h 82"/>
                <a:gd name="T98" fmla="*/ 79 w 54"/>
                <a:gd name="T99" fmla="*/ 48 h 82"/>
                <a:gd name="T100" fmla="*/ 65 w 54"/>
                <a:gd name="T101" fmla="*/ 66 h 82"/>
                <a:gd name="T102" fmla="*/ 56 w 54"/>
                <a:gd name="T103" fmla="*/ 90 h 82"/>
                <a:gd name="T104" fmla="*/ 48 w 54"/>
                <a:gd name="T105" fmla="*/ 123 h 82"/>
                <a:gd name="T106" fmla="*/ 48 w 54"/>
                <a:gd name="T107" fmla="*/ 171 h 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4"/>
                <a:gd name="T163" fmla="*/ 0 h 82"/>
                <a:gd name="T164" fmla="*/ 54 w 54"/>
                <a:gd name="T165" fmla="*/ 82 h 8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4" h="82">
                  <a:moveTo>
                    <a:pt x="0" y="42"/>
                  </a:moveTo>
                  <a:lnTo>
                    <a:pt x="0" y="32"/>
                  </a:lnTo>
                  <a:lnTo>
                    <a:pt x="2" y="26"/>
                  </a:lnTo>
                  <a:lnTo>
                    <a:pt x="4" y="18"/>
                  </a:lnTo>
                  <a:lnTo>
                    <a:pt x="8" y="10"/>
                  </a:lnTo>
                  <a:lnTo>
                    <a:pt x="12" y="6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4" y="6"/>
                  </a:lnTo>
                  <a:lnTo>
                    <a:pt x="46" y="10"/>
                  </a:lnTo>
                  <a:lnTo>
                    <a:pt x="50" y="16"/>
                  </a:lnTo>
                  <a:lnTo>
                    <a:pt x="52" y="22"/>
                  </a:lnTo>
                  <a:lnTo>
                    <a:pt x="52" y="32"/>
                  </a:lnTo>
                  <a:lnTo>
                    <a:pt x="54" y="42"/>
                  </a:lnTo>
                  <a:lnTo>
                    <a:pt x="52" y="50"/>
                  </a:lnTo>
                  <a:lnTo>
                    <a:pt x="52" y="58"/>
                  </a:lnTo>
                  <a:lnTo>
                    <a:pt x="50" y="64"/>
                  </a:lnTo>
                  <a:lnTo>
                    <a:pt x="46" y="72"/>
                  </a:lnTo>
                  <a:lnTo>
                    <a:pt x="42" y="78"/>
                  </a:lnTo>
                  <a:lnTo>
                    <a:pt x="34" y="82"/>
                  </a:lnTo>
                  <a:lnTo>
                    <a:pt x="26" y="82"/>
                  </a:lnTo>
                  <a:lnTo>
                    <a:pt x="20" y="82"/>
                  </a:lnTo>
                  <a:lnTo>
                    <a:pt x="14" y="80"/>
                  </a:lnTo>
                  <a:lnTo>
                    <a:pt x="8" y="74"/>
                  </a:lnTo>
                  <a:lnTo>
                    <a:pt x="2" y="62"/>
                  </a:lnTo>
                  <a:lnTo>
                    <a:pt x="0" y="42"/>
                  </a:lnTo>
                  <a:close/>
                  <a:moveTo>
                    <a:pt x="12" y="42"/>
                  </a:moveTo>
                  <a:lnTo>
                    <a:pt x="12" y="50"/>
                  </a:lnTo>
                  <a:lnTo>
                    <a:pt x="12" y="58"/>
                  </a:lnTo>
                  <a:lnTo>
                    <a:pt x="14" y="64"/>
                  </a:lnTo>
                  <a:lnTo>
                    <a:pt x="16" y="68"/>
                  </a:lnTo>
                  <a:lnTo>
                    <a:pt x="18" y="70"/>
                  </a:lnTo>
                  <a:lnTo>
                    <a:pt x="22" y="72"/>
                  </a:lnTo>
                  <a:lnTo>
                    <a:pt x="26" y="74"/>
                  </a:lnTo>
                  <a:lnTo>
                    <a:pt x="32" y="72"/>
                  </a:lnTo>
                  <a:lnTo>
                    <a:pt x="34" y="70"/>
                  </a:lnTo>
                  <a:lnTo>
                    <a:pt x="38" y="68"/>
                  </a:lnTo>
                  <a:lnTo>
                    <a:pt x="40" y="64"/>
                  </a:lnTo>
                  <a:lnTo>
                    <a:pt x="42" y="58"/>
                  </a:lnTo>
                  <a:lnTo>
                    <a:pt x="42" y="50"/>
                  </a:lnTo>
                  <a:lnTo>
                    <a:pt x="42" y="42"/>
                  </a:lnTo>
                  <a:lnTo>
                    <a:pt x="42" y="30"/>
                  </a:lnTo>
                  <a:lnTo>
                    <a:pt x="40" y="22"/>
                  </a:lnTo>
                  <a:lnTo>
                    <a:pt x="38" y="16"/>
                  </a:lnTo>
                  <a:lnTo>
                    <a:pt x="36" y="12"/>
                  </a:lnTo>
                  <a:lnTo>
                    <a:pt x="32" y="10"/>
                  </a:lnTo>
                  <a:lnTo>
                    <a:pt x="26" y="10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4" y="22"/>
                  </a:lnTo>
                  <a:lnTo>
                    <a:pt x="12" y="3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447" name="Line 12"/>
            <p:cNvSpPr>
              <a:spLocks noChangeShapeType="1"/>
            </p:cNvSpPr>
            <p:nvPr/>
          </p:nvSpPr>
          <p:spPr bwMode="auto">
            <a:xfrm flipV="1">
              <a:off x="946" y="3086"/>
              <a:ext cx="1" cy="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48" name="Freeform 13"/>
            <p:cNvSpPr>
              <a:spLocks/>
            </p:cNvSpPr>
            <p:nvPr/>
          </p:nvSpPr>
          <p:spPr bwMode="auto">
            <a:xfrm>
              <a:off x="887" y="3156"/>
              <a:ext cx="33" cy="96"/>
            </a:xfrm>
            <a:custGeom>
              <a:avLst/>
              <a:gdLst>
                <a:gd name="T0" fmla="*/ 123 w 28"/>
                <a:gd name="T1" fmla="*/ 337 h 82"/>
                <a:gd name="T2" fmla="*/ 77 w 28"/>
                <a:gd name="T3" fmla="*/ 337 h 82"/>
                <a:gd name="T4" fmla="*/ 77 w 28"/>
                <a:gd name="T5" fmla="*/ 75 h 82"/>
                <a:gd name="T6" fmla="*/ 64 w 28"/>
                <a:gd name="T7" fmla="*/ 90 h 82"/>
                <a:gd name="T8" fmla="*/ 46 w 28"/>
                <a:gd name="T9" fmla="*/ 105 h 82"/>
                <a:gd name="T10" fmla="*/ 18 w 28"/>
                <a:gd name="T11" fmla="*/ 119 h 82"/>
                <a:gd name="T12" fmla="*/ 0 w 28"/>
                <a:gd name="T13" fmla="*/ 123 h 82"/>
                <a:gd name="T14" fmla="*/ 0 w 28"/>
                <a:gd name="T15" fmla="*/ 81 h 82"/>
                <a:gd name="T16" fmla="*/ 34 w 28"/>
                <a:gd name="T17" fmla="*/ 66 h 82"/>
                <a:gd name="T18" fmla="*/ 64 w 28"/>
                <a:gd name="T19" fmla="*/ 48 h 82"/>
                <a:gd name="T20" fmla="*/ 77 w 28"/>
                <a:gd name="T21" fmla="*/ 25 h 82"/>
                <a:gd name="T22" fmla="*/ 100 w 28"/>
                <a:gd name="T23" fmla="*/ 0 h 82"/>
                <a:gd name="T24" fmla="*/ 123 w 28"/>
                <a:gd name="T25" fmla="*/ 0 h 82"/>
                <a:gd name="T26" fmla="*/ 123 w 28"/>
                <a:gd name="T27" fmla="*/ 337 h 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"/>
                <a:gd name="T43" fmla="*/ 0 h 82"/>
                <a:gd name="T44" fmla="*/ 28 w 28"/>
                <a:gd name="T45" fmla="*/ 82 h 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" h="82">
                  <a:moveTo>
                    <a:pt x="28" y="82"/>
                  </a:moveTo>
                  <a:lnTo>
                    <a:pt x="18" y="82"/>
                  </a:lnTo>
                  <a:lnTo>
                    <a:pt x="18" y="18"/>
                  </a:lnTo>
                  <a:lnTo>
                    <a:pt x="14" y="22"/>
                  </a:lnTo>
                  <a:lnTo>
                    <a:pt x="10" y="26"/>
                  </a:lnTo>
                  <a:lnTo>
                    <a:pt x="4" y="28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8" y="16"/>
                  </a:lnTo>
                  <a:lnTo>
                    <a:pt x="14" y="12"/>
                  </a:lnTo>
                  <a:lnTo>
                    <a:pt x="18" y="6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28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449" name="Freeform 14"/>
            <p:cNvSpPr>
              <a:spLocks noEditPoints="1"/>
            </p:cNvSpPr>
            <p:nvPr/>
          </p:nvSpPr>
          <p:spPr bwMode="auto">
            <a:xfrm>
              <a:off x="950" y="3156"/>
              <a:ext cx="63" cy="96"/>
            </a:xfrm>
            <a:custGeom>
              <a:avLst/>
              <a:gdLst>
                <a:gd name="T0" fmla="*/ 0 w 54"/>
                <a:gd name="T1" fmla="*/ 171 h 82"/>
                <a:gd name="T2" fmla="*/ 0 w 54"/>
                <a:gd name="T3" fmla="*/ 130 h 82"/>
                <a:gd name="T4" fmla="*/ 2 w 54"/>
                <a:gd name="T5" fmla="*/ 105 h 82"/>
                <a:gd name="T6" fmla="*/ 18 w 54"/>
                <a:gd name="T7" fmla="*/ 75 h 82"/>
                <a:gd name="T8" fmla="*/ 32 w 54"/>
                <a:gd name="T9" fmla="*/ 41 h 82"/>
                <a:gd name="T10" fmla="*/ 48 w 54"/>
                <a:gd name="T11" fmla="*/ 25 h 82"/>
                <a:gd name="T12" fmla="*/ 75 w 54"/>
                <a:gd name="T13" fmla="*/ 2 h 82"/>
                <a:gd name="T14" fmla="*/ 104 w 54"/>
                <a:gd name="T15" fmla="*/ 0 h 82"/>
                <a:gd name="T16" fmla="*/ 125 w 54"/>
                <a:gd name="T17" fmla="*/ 2 h 82"/>
                <a:gd name="T18" fmla="*/ 153 w 54"/>
                <a:gd name="T19" fmla="*/ 18 h 82"/>
                <a:gd name="T20" fmla="*/ 179 w 54"/>
                <a:gd name="T21" fmla="*/ 25 h 82"/>
                <a:gd name="T22" fmla="*/ 184 w 54"/>
                <a:gd name="T23" fmla="*/ 41 h 82"/>
                <a:gd name="T24" fmla="*/ 198 w 54"/>
                <a:gd name="T25" fmla="*/ 66 h 82"/>
                <a:gd name="T26" fmla="*/ 210 w 54"/>
                <a:gd name="T27" fmla="*/ 90 h 82"/>
                <a:gd name="T28" fmla="*/ 210 w 54"/>
                <a:gd name="T29" fmla="*/ 130 h 82"/>
                <a:gd name="T30" fmla="*/ 215 w 54"/>
                <a:gd name="T31" fmla="*/ 171 h 82"/>
                <a:gd name="T32" fmla="*/ 210 w 54"/>
                <a:gd name="T33" fmla="*/ 208 h 82"/>
                <a:gd name="T34" fmla="*/ 210 w 54"/>
                <a:gd name="T35" fmla="*/ 242 h 82"/>
                <a:gd name="T36" fmla="*/ 198 w 54"/>
                <a:gd name="T37" fmla="*/ 266 h 82"/>
                <a:gd name="T38" fmla="*/ 184 w 54"/>
                <a:gd name="T39" fmla="*/ 297 h 82"/>
                <a:gd name="T40" fmla="*/ 167 w 54"/>
                <a:gd name="T41" fmla="*/ 321 h 82"/>
                <a:gd name="T42" fmla="*/ 140 w 54"/>
                <a:gd name="T43" fmla="*/ 337 h 82"/>
                <a:gd name="T44" fmla="*/ 104 w 54"/>
                <a:gd name="T45" fmla="*/ 337 h 82"/>
                <a:gd name="T46" fmla="*/ 79 w 54"/>
                <a:gd name="T47" fmla="*/ 337 h 82"/>
                <a:gd name="T48" fmla="*/ 56 w 54"/>
                <a:gd name="T49" fmla="*/ 331 h 82"/>
                <a:gd name="T50" fmla="*/ 32 w 54"/>
                <a:gd name="T51" fmla="*/ 307 h 82"/>
                <a:gd name="T52" fmla="*/ 2 w 54"/>
                <a:gd name="T53" fmla="*/ 256 h 82"/>
                <a:gd name="T54" fmla="*/ 0 w 54"/>
                <a:gd name="T55" fmla="*/ 171 h 82"/>
                <a:gd name="T56" fmla="*/ 48 w 54"/>
                <a:gd name="T57" fmla="*/ 171 h 82"/>
                <a:gd name="T58" fmla="*/ 48 w 54"/>
                <a:gd name="T59" fmla="*/ 208 h 82"/>
                <a:gd name="T60" fmla="*/ 48 w 54"/>
                <a:gd name="T61" fmla="*/ 242 h 82"/>
                <a:gd name="T62" fmla="*/ 56 w 54"/>
                <a:gd name="T63" fmla="*/ 266 h 82"/>
                <a:gd name="T64" fmla="*/ 65 w 54"/>
                <a:gd name="T65" fmla="*/ 283 h 82"/>
                <a:gd name="T66" fmla="*/ 75 w 54"/>
                <a:gd name="T67" fmla="*/ 288 h 82"/>
                <a:gd name="T68" fmla="*/ 89 w 54"/>
                <a:gd name="T69" fmla="*/ 297 h 82"/>
                <a:gd name="T70" fmla="*/ 104 w 54"/>
                <a:gd name="T71" fmla="*/ 307 h 82"/>
                <a:gd name="T72" fmla="*/ 121 w 54"/>
                <a:gd name="T73" fmla="*/ 297 h 82"/>
                <a:gd name="T74" fmla="*/ 140 w 54"/>
                <a:gd name="T75" fmla="*/ 288 h 82"/>
                <a:gd name="T76" fmla="*/ 153 w 54"/>
                <a:gd name="T77" fmla="*/ 283 h 82"/>
                <a:gd name="T78" fmla="*/ 163 w 54"/>
                <a:gd name="T79" fmla="*/ 266 h 82"/>
                <a:gd name="T80" fmla="*/ 167 w 54"/>
                <a:gd name="T81" fmla="*/ 242 h 82"/>
                <a:gd name="T82" fmla="*/ 167 w 54"/>
                <a:gd name="T83" fmla="*/ 208 h 82"/>
                <a:gd name="T84" fmla="*/ 167 w 54"/>
                <a:gd name="T85" fmla="*/ 171 h 82"/>
                <a:gd name="T86" fmla="*/ 167 w 54"/>
                <a:gd name="T87" fmla="*/ 123 h 82"/>
                <a:gd name="T88" fmla="*/ 163 w 54"/>
                <a:gd name="T89" fmla="*/ 90 h 82"/>
                <a:gd name="T90" fmla="*/ 153 w 54"/>
                <a:gd name="T91" fmla="*/ 66 h 82"/>
                <a:gd name="T92" fmla="*/ 140 w 54"/>
                <a:gd name="T93" fmla="*/ 48 h 82"/>
                <a:gd name="T94" fmla="*/ 125 w 54"/>
                <a:gd name="T95" fmla="*/ 41 h 82"/>
                <a:gd name="T96" fmla="*/ 104 w 54"/>
                <a:gd name="T97" fmla="*/ 41 h 82"/>
                <a:gd name="T98" fmla="*/ 79 w 54"/>
                <a:gd name="T99" fmla="*/ 48 h 82"/>
                <a:gd name="T100" fmla="*/ 65 w 54"/>
                <a:gd name="T101" fmla="*/ 66 h 82"/>
                <a:gd name="T102" fmla="*/ 56 w 54"/>
                <a:gd name="T103" fmla="*/ 90 h 82"/>
                <a:gd name="T104" fmla="*/ 48 w 54"/>
                <a:gd name="T105" fmla="*/ 123 h 82"/>
                <a:gd name="T106" fmla="*/ 48 w 54"/>
                <a:gd name="T107" fmla="*/ 171 h 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4"/>
                <a:gd name="T163" fmla="*/ 0 h 82"/>
                <a:gd name="T164" fmla="*/ 54 w 54"/>
                <a:gd name="T165" fmla="*/ 82 h 8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4" h="82">
                  <a:moveTo>
                    <a:pt x="0" y="42"/>
                  </a:moveTo>
                  <a:lnTo>
                    <a:pt x="0" y="32"/>
                  </a:lnTo>
                  <a:lnTo>
                    <a:pt x="2" y="26"/>
                  </a:lnTo>
                  <a:lnTo>
                    <a:pt x="4" y="18"/>
                  </a:lnTo>
                  <a:lnTo>
                    <a:pt x="8" y="10"/>
                  </a:lnTo>
                  <a:lnTo>
                    <a:pt x="12" y="6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4" y="6"/>
                  </a:lnTo>
                  <a:lnTo>
                    <a:pt x="46" y="10"/>
                  </a:lnTo>
                  <a:lnTo>
                    <a:pt x="50" y="16"/>
                  </a:lnTo>
                  <a:lnTo>
                    <a:pt x="52" y="22"/>
                  </a:lnTo>
                  <a:lnTo>
                    <a:pt x="52" y="32"/>
                  </a:lnTo>
                  <a:lnTo>
                    <a:pt x="54" y="42"/>
                  </a:lnTo>
                  <a:lnTo>
                    <a:pt x="52" y="50"/>
                  </a:lnTo>
                  <a:lnTo>
                    <a:pt x="52" y="58"/>
                  </a:lnTo>
                  <a:lnTo>
                    <a:pt x="50" y="64"/>
                  </a:lnTo>
                  <a:lnTo>
                    <a:pt x="46" y="72"/>
                  </a:lnTo>
                  <a:lnTo>
                    <a:pt x="42" y="78"/>
                  </a:lnTo>
                  <a:lnTo>
                    <a:pt x="34" y="82"/>
                  </a:lnTo>
                  <a:lnTo>
                    <a:pt x="26" y="82"/>
                  </a:lnTo>
                  <a:lnTo>
                    <a:pt x="20" y="82"/>
                  </a:lnTo>
                  <a:lnTo>
                    <a:pt x="14" y="80"/>
                  </a:lnTo>
                  <a:lnTo>
                    <a:pt x="8" y="74"/>
                  </a:lnTo>
                  <a:lnTo>
                    <a:pt x="2" y="62"/>
                  </a:lnTo>
                  <a:lnTo>
                    <a:pt x="0" y="42"/>
                  </a:lnTo>
                  <a:close/>
                  <a:moveTo>
                    <a:pt x="12" y="42"/>
                  </a:moveTo>
                  <a:lnTo>
                    <a:pt x="12" y="50"/>
                  </a:lnTo>
                  <a:lnTo>
                    <a:pt x="12" y="58"/>
                  </a:lnTo>
                  <a:lnTo>
                    <a:pt x="14" y="64"/>
                  </a:lnTo>
                  <a:lnTo>
                    <a:pt x="16" y="68"/>
                  </a:lnTo>
                  <a:lnTo>
                    <a:pt x="18" y="70"/>
                  </a:lnTo>
                  <a:lnTo>
                    <a:pt x="22" y="72"/>
                  </a:lnTo>
                  <a:lnTo>
                    <a:pt x="26" y="74"/>
                  </a:lnTo>
                  <a:lnTo>
                    <a:pt x="30" y="72"/>
                  </a:lnTo>
                  <a:lnTo>
                    <a:pt x="34" y="70"/>
                  </a:lnTo>
                  <a:lnTo>
                    <a:pt x="38" y="68"/>
                  </a:lnTo>
                  <a:lnTo>
                    <a:pt x="40" y="64"/>
                  </a:lnTo>
                  <a:lnTo>
                    <a:pt x="42" y="58"/>
                  </a:lnTo>
                  <a:lnTo>
                    <a:pt x="42" y="50"/>
                  </a:lnTo>
                  <a:lnTo>
                    <a:pt x="42" y="42"/>
                  </a:lnTo>
                  <a:lnTo>
                    <a:pt x="42" y="30"/>
                  </a:lnTo>
                  <a:lnTo>
                    <a:pt x="40" y="22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26" y="10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4" y="22"/>
                  </a:lnTo>
                  <a:lnTo>
                    <a:pt x="12" y="3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450" name="Line 15"/>
            <p:cNvSpPr>
              <a:spLocks noChangeShapeType="1"/>
            </p:cNvSpPr>
            <p:nvPr/>
          </p:nvSpPr>
          <p:spPr bwMode="auto">
            <a:xfrm flipV="1">
              <a:off x="1390" y="3086"/>
              <a:ext cx="1" cy="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51" name="Freeform 16"/>
            <p:cNvSpPr>
              <a:spLocks/>
            </p:cNvSpPr>
            <p:nvPr/>
          </p:nvSpPr>
          <p:spPr bwMode="auto">
            <a:xfrm>
              <a:off x="1320" y="3156"/>
              <a:ext cx="63" cy="96"/>
            </a:xfrm>
            <a:custGeom>
              <a:avLst/>
              <a:gdLst>
                <a:gd name="T0" fmla="*/ 215 w 54"/>
                <a:gd name="T1" fmla="*/ 288 h 82"/>
                <a:gd name="T2" fmla="*/ 215 w 54"/>
                <a:gd name="T3" fmla="*/ 337 h 82"/>
                <a:gd name="T4" fmla="*/ 0 w 54"/>
                <a:gd name="T5" fmla="*/ 337 h 82"/>
                <a:gd name="T6" fmla="*/ 2 w 54"/>
                <a:gd name="T7" fmla="*/ 321 h 82"/>
                <a:gd name="T8" fmla="*/ 2 w 54"/>
                <a:gd name="T9" fmla="*/ 307 h 82"/>
                <a:gd name="T10" fmla="*/ 18 w 54"/>
                <a:gd name="T11" fmla="*/ 283 h 82"/>
                <a:gd name="T12" fmla="*/ 32 w 54"/>
                <a:gd name="T13" fmla="*/ 266 h 82"/>
                <a:gd name="T14" fmla="*/ 48 w 54"/>
                <a:gd name="T15" fmla="*/ 242 h 82"/>
                <a:gd name="T16" fmla="*/ 79 w 54"/>
                <a:gd name="T17" fmla="*/ 214 h 82"/>
                <a:gd name="T18" fmla="*/ 116 w 54"/>
                <a:gd name="T19" fmla="*/ 183 h 82"/>
                <a:gd name="T20" fmla="*/ 140 w 54"/>
                <a:gd name="T21" fmla="*/ 156 h 82"/>
                <a:gd name="T22" fmla="*/ 153 w 54"/>
                <a:gd name="T23" fmla="*/ 142 h 82"/>
                <a:gd name="T24" fmla="*/ 163 w 54"/>
                <a:gd name="T25" fmla="*/ 119 h 82"/>
                <a:gd name="T26" fmla="*/ 167 w 54"/>
                <a:gd name="T27" fmla="*/ 102 h 82"/>
                <a:gd name="T28" fmla="*/ 163 w 54"/>
                <a:gd name="T29" fmla="*/ 75 h 82"/>
                <a:gd name="T30" fmla="*/ 153 w 54"/>
                <a:gd name="T31" fmla="*/ 56 h 82"/>
                <a:gd name="T32" fmla="*/ 140 w 54"/>
                <a:gd name="T33" fmla="*/ 48 h 82"/>
                <a:gd name="T34" fmla="*/ 116 w 54"/>
                <a:gd name="T35" fmla="*/ 41 h 82"/>
                <a:gd name="T36" fmla="*/ 89 w 54"/>
                <a:gd name="T37" fmla="*/ 48 h 82"/>
                <a:gd name="T38" fmla="*/ 65 w 54"/>
                <a:gd name="T39" fmla="*/ 56 h 82"/>
                <a:gd name="T40" fmla="*/ 56 w 54"/>
                <a:gd name="T41" fmla="*/ 75 h 82"/>
                <a:gd name="T42" fmla="*/ 48 w 54"/>
                <a:gd name="T43" fmla="*/ 102 h 82"/>
                <a:gd name="T44" fmla="*/ 2 w 54"/>
                <a:gd name="T45" fmla="*/ 90 h 82"/>
                <a:gd name="T46" fmla="*/ 18 w 54"/>
                <a:gd name="T47" fmla="*/ 66 h 82"/>
                <a:gd name="T48" fmla="*/ 23 w 54"/>
                <a:gd name="T49" fmla="*/ 41 h 82"/>
                <a:gd name="T50" fmla="*/ 41 w 54"/>
                <a:gd name="T51" fmla="*/ 25 h 82"/>
                <a:gd name="T52" fmla="*/ 56 w 54"/>
                <a:gd name="T53" fmla="*/ 18 h 82"/>
                <a:gd name="T54" fmla="*/ 79 w 54"/>
                <a:gd name="T55" fmla="*/ 2 h 82"/>
                <a:gd name="T56" fmla="*/ 116 w 54"/>
                <a:gd name="T57" fmla="*/ 0 h 82"/>
                <a:gd name="T58" fmla="*/ 140 w 54"/>
                <a:gd name="T59" fmla="*/ 2 h 82"/>
                <a:gd name="T60" fmla="*/ 163 w 54"/>
                <a:gd name="T61" fmla="*/ 18 h 82"/>
                <a:gd name="T62" fmla="*/ 184 w 54"/>
                <a:gd name="T63" fmla="*/ 34 h 82"/>
                <a:gd name="T64" fmla="*/ 198 w 54"/>
                <a:gd name="T65" fmla="*/ 48 h 82"/>
                <a:gd name="T66" fmla="*/ 210 w 54"/>
                <a:gd name="T67" fmla="*/ 75 h 82"/>
                <a:gd name="T68" fmla="*/ 210 w 54"/>
                <a:gd name="T69" fmla="*/ 90 h 82"/>
                <a:gd name="T70" fmla="*/ 210 w 54"/>
                <a:gd name="T71" fmla="*/ 119 h 82"/>
                <a:gd name="T72" fmla="*/ 198 w 54"/>
                <a:gd name="T73" fmla="*/ 130 h 82"/>
                <a:gd name="T74" fmla="*/ 193 w 54"/>
                <a:gd name="T75" fmla="*/ 156 h 82"/>
                <a:gd name="T76" fmla="*/ 179 w 54"/>
                <a:gd name="T77" fmla="*/ 171 h 82"/>
                <a:gd name="T78" fmla="*/ 163 w 54"/>
                <a:gd name="T79" fmla="*/ 191 h 82"/>
                <a:gd name="T80" fmla="*/ 144 w 54"/>
                <a:gd name="T81" fmla="*/ 208 h 82"/>
                <a:gd name="T82" fmla="*/ 121 w 54"/>
                <a:gd name="T83" fmla="*/ 232 h 82"/>
                <a:gd name="T84" fmla="*/ 99 w 54"/>
                <a:gd name="T85" fmla="*/ 246 h 82"/>
                <a:gd name="T86" fmla="*/ 89 w 54"/>
                <a:gd name="T87" fmla="*/ 266 h 82"/>
                <a:gd name="T88" fmla="*/ 75 w 54"/>
                <a:gd name="T89" fmla="*/ 272 h 82"/>
                <a:gd name="T90" fmla="*/ 65 w 54"/>
                <a:gd name="T91" fmla="*/ 283 h 82"/>
                <a:gd name="T92" fmla="*/ 56 w 54"/>
                <a:gd name="T93" fmla="*/ 288 h 82"/>
                <a:gd name="T94" fmla="*/ 215 w 54"/>
                <a:gd name="T95" fmla="*/ 288 h 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4"/>
                <a:gd name="T145" fmla="*/ 0 h 82"/>
                <a:gd name="T146" fmla="*/ 54 w 54"/>
                <a:gd name="T147" fmla="*/ 82 h 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4" h="82">
                  <a:moveTo>
                    <a:pt x="54" y="70"/>
                  </a:moveTo>
                  <a:lnTo>
                    <a:pt x="54" y="82"/>
                  </a:lnTo>
                  <a:lnTo>
                    <a:pt x="0" y="82"/>
                  </a:lnTo>
                  <a:lnTo>
                    <a:pt x="2" y="78"/>
                  </a:lnTo>
                  <a:lnTo>
                    <a:pt x="2" y="74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12" y="58"/>
                  </a:lnTo>
                  <a:lnTo>
                    <a:pt x="20" y="52"/>
                  </a:lnTo>
                  <a:lnTo>
                    <a:pt x="28" y="44"/>
                  </a:lnTo>
                  <a:lnTo>
                    <a:pt x="34" y="38"/>
                  </a:lnTo>
                  <a:lnTo>
                    <a:pt x="38" y="34"/>
                  </a:lnTo>
                  <a:lnTo>
                    <a:pt x="40" y="28"/>
                  </a:lnTo>
                  <a:lnTo>
                    <a:pt x="42" y="24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4" y="12"/>
                  </a:lnTo>
                  <a:lnTo>
                    <a:pt x="28" y="10"/>
                  </a:lnTo>
                  <a:lnTo>
                    <a:pt x="22" y="12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2" y="24"/>
                  </a:lnTo>
                  <a:lnTo>
                    <a:pt x="2" y="22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20" y="2"/>
                  </a:lnTo>
                  <a:lnTo>
                    <a:pt x="28" y="0"/>
                  </a:lnTo>
                  <a:lnTo>
                    <a:pt x="34" y="2"/>
                  </a:lnTo>
                  <a:lnTo>
                    <a:pt x="40" y="4"/>
                  </a:lnTo>
                  <a:lnTo>
                    <a:pt x="46" y="8"/>
                  </a:lnTo>
                  <a:lnTo>
                    <a:pt x="50" y="12"/>
                  </a:lnTo>
                  <a:lnTo>
                    <a:pt x="52" y="18"/>
                  </a:lnTo>
                  <a:lnTo>
                    <a:pt x="52" y="22"/>
                  </a:lnTo>
                  <a:lnTo>
                    <a:pt x="52" y="28"/>
                  </a:lnTo>
                  <a:lnTo>
                    <a:pt x="50" y="32"/>
                  </a:lnTo>
                  <a:lnTo>
                    <a:pt x="48" y="38"/>
                  </a:lnTo>
                  <a:lnTo>
                    <a:pt x="44" y="42"/>
                  </a:lnTo>
                  <a:lnTo>
                    <a:pt x="40" y="46"/>
                  </a:lnTo>
                  <a:lnTo>
                    <a:pt x="36" y="50"/>
                  </a:lnTo>
                  <a:lnTo>
                    <a:pt x="30" y="56"/>
                  </a:lnTo>
                  <a:lnTo>
                    <a:pt x="24" y="60"/>
                  </a:lnTo>
                  <a:lnTo>
                    <a:pt x="22" y="64"/>
                  </a:lnTo>
                  <a:lnTo>
                    <a:pt x="18" y="66"/>
                  </a:lnTo>
                  <a:lnTo>
                    <a:pt x="16" y="68"/>
                  </a:lnTo>
                  <a:lnTo>
                    <a:pt x="14" y="70"/>
                  </a:lnTo>
                  <a:lnTo>
                    <a:pt x="54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452" name="Freeform 17"/>
            <p:cNvSpPr>
              <a:spLocks noEditPoints="1"/>
            </p:cNvSpPr>
            <p:nvPr/>
          </p:nvSpPr>
          <p:spPr bwMode="auto">
            <a:xfrm>
              <a:off x="1395" y="3156"/>
              <a:ext cx="60" cy="96"/>
            </a:xfrm>
            <a:custGeom>
              <a:avLst/>
              <a:gdLst>
                <a:gd name="T0" fmla="*/ 0 w 52"/>
                <a:gd name="T1" fmla="*/ 171 h 82"/>
                <a:gd name="T2" fmla="*/ 0 w 52"/>
                <a:gd name="T3" fmla="*/ 130 h 82"/>
                <a:gd name="T4" fmla="*/ 2 w 52"/>
                <a:gd name="T5" fmla="*/ 105 h 82"/>
                <a:gd name="T6" fmla="*/ 2 w 52"/>
                <a:gd name="T7" fmla="*/ 75 h 82"/>
                <a:gd name="T8" fmla="*/ 21 w 52"/>
                <a:gd name="T9" fmla="*/ 41 h 82"/>
                <a:gd name="T10" fmla="*/ 43 w 52"/>
                <a:gd name="T11" fmla="*/ 25 h 82"/>
                <a:gd name="T12" fmla="*/ 67 w 52"/>
                <a:gd name="T13" fmla="*/ 2 h 82"/>
                <a:gd name="T14" fmla="*/ 93 w 52"/>
                <a:gd name="T15" fmla="*/ 0 h 82"/>
                <a:gd name="T16" fmla="*/ 119 w 52"/>
                <a:gd name="T17" fmla="*/ 2 h 82"/>
                <a:gd name="T18" fmla="*/ 138 w 52"/>
                <a:gd name="T19" fmla="*/ 18 h 82"/>
                <a:gd name="T20" fmla="*/ 149 w 52"/>
                <a:gd name="T21" fmla="*/ 25 h 82"/>
                <a:gd name="T22" fmla="*/ 164 w 52"/>
                <a:gd name="T23" fmla="*/ 41 h 82"/>
                <a:gd name="T24" fmla="*/ 172 w 52"/>
                <a:gd name="T25" fmla="*/ 66 h 82"/>
                <a:gd name="T26" fmla="*/ 182 w 52"/>
                <a:gd name="T27" fmla="*/ 90 h 82"/>
                <a:gd name="T28" fmla="*/ 188 w 52"/>
                <a:gd name="T29" fmla="*/ 130 h 82"/>
                <a:gd name="T30" fmla="*/ 188 w 52"/>
                <a:gd name="T31" fmla="*/ 171 h 82"/>
                <a:gd name="T32" fmla="*/ 188 w 52"/>
                <a:gd name="T33" fmla="*/ 208 h 82"/>
                <a:gd name="T34" fmla="*/ 188 w 52"/>
                <a:gd name="T35" fmla="*/ 242 h 82"/>
                <a:gd name="T36" fmla="*/ 182 w 52"/>
                <a:gd name="T37" fmla="*/ 266 h 82"/>
                <a:gd name="T38" fmla="*/ 164 w 52"/>
                <a:gd name="T39" fmla="*/ 297 h 82"/>
                <a:gd name="T40" fmla="*/ 142 w 52"/>
                <a:gd name="T41" fmla="*/ 321 h 82"/>
                <a:gd name="T42" fmla="*/ 122 w 52"/>
                <a:gd name="T43" fmla="*/ 337 h 82"/>
                <a:gd name="T44" fmla="*/ 93 w 52"/>
                <a:gd name="T45" fmla="*/ 337 h 82"/>
                <a:gd name="T46" fmla="*/ 67 w 52"/>
                <a:gd name="T47" fmla="*/ 337 h 82"/>
                <a:gd name="T48" fmla="*/ 43 w 52"/>
                <a:gd name="T49" fmla="*/ 331 h 82"/>
                <a:gd name="T50" fmla="*/ 28 w 52"/>
                <a:gd name="T51" fmla="*/ 307 h 82"/>
                <a:gd name="T52" fmla="*/ 2 w 52"/>
                <a:gd name="T53" fmla="*/ 256 h 82"/>
                <a:gd name="T54" fmla="*/ 0 w 52"/>
                <a:gd name="T55" fmla="*/ 171 h 82"/>
                <a:gd name="T56" fmla="*/ 37 w 52"/>
                <a:gd name="T57" fmla="*/ 171 h 82"/>
                <a:gd name="T58" fmla="*/ 37 w 52"/>
                <a:gd name="T59" fmla="*/ 208 h 82"/>
                <a:gd name="T60" fmla="*/ 43 w 52"/>
                <a:gd name="T61" fmla="*/ 242 h 82"/>
                <a:gd name="T62" fmla="*/ 43 w 52"/>
                <a:gd name="T63" fmla="*/ 266 h 82"/>
                <a:gd name="T64" fmla="*/ 50 w 52"/>
                <a:gd name="T65" fmla="*/ 283 h 82"/>
                <a:gd name="T66" fmla="*/ 67 w 52"/>
                <a:gd name="T67" fmla="*/ 288 h 82"/>
                <a:gd name="T68" fmla="*/ 78 w 52"/>
                <a:gd name="T69" fmla="*/ 297 h 82"/>
                <a:gd name="T70" fmla="*/ 93 w 52"/>
                <a:gd name="T71" fmla="*/ 307 h 82"/>
                <a:gd name="T72" fmla="*/ 107 w 52"/>
                <a:gd name="T73" fmla="*/ 297 h 82"/>
                <a:gd name="T74" fmla="*/ 122 w 52"/>
                <a:gd name="T75" fmla="*/ 288 h 82"/>
                <a:gd name="T76" fmla="*/ 138 w 52"/>
                <a:gd name="T77" fmla="*/ 283 h 82"/>
                <a:gd name="T78" fmla="*/ 142 w 52"/>
                <a:gd name="T79" fmla="*/ 266 h 82"/>
                <a:gd name="T80" fmla="*/ 142 w 52"/>
                <a:gd name="T81" fmla="*/ 242 h 82"/>
                <a:gd name="T82" fmla="*/ 149 w 52"/>
                <a:gd name="T83" fmla="*/ 208 h 82"/>
                <a:gd name="T84" fmla="*/ 149 w 52"/>
                <a:gd name="T85" fmla="*/ 171 h 82"/>
                <a:gd name="T86" fmla="*/ 149 w 52"/>
                <a:gd name="T87" fmla="*/ 123 h 82"/>
                <a:gd name="T88" fmla="*/ 142 w 52"/>
                <a:gd name="T89" fmla="*/ 90 h 82"/>
                <a:gd name="T90" fmla="*/ 138 w 52"/>
                <a:gd name="T91" fmla="*/ 66 h 82"/>
                <a:gd name="T92" fmla="*/ 122 w 52"/>
                <a:gd name="T93" fmla="*/ 48 h 82"/>
                <a:gd name="T94" fmla="*/ 107 w 52"/>
                <a:gd name="T95" fmla="*/ 41 h 82"/>
                <a:gd name="T96" fmla="*/ 93 w 52"/>
                <a:gd name="T97" fmla="*/ 41 h 82"/>
                <a:gd name="T98" fmla="*/ 73 w 52"/>
                <a:gd name="T99" fmla="*/ 48 h 82"/>
                <a:gd name="T100" fmla="*/ 58 w 52"/>
                <a:gd name="T101" fmla="*/ 66 h 82"/>
                <a:gd name="T102" fmla="*/ 43 w 52"/>
                <a:gd name="T103" fmla="*/ 90 h 82"/>
                <a:gd name="T104" fmla="*/ 37 w 52"/>
                <a:gd name="T105" fmla="*/ 123 h 82"/>
                <a:gd name="T106" fmla="*/ 37 w 52"/>
                <a:gd name="T107" fmla="*/ 171 h 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"/>
                <a:gd name="T163" fmla="*/ 0 h 82"/>
                <a:gd name="T164" fmla="*/ 52 w 52"/>
                <a:gd name="T165" fmla="*/ 82 h 8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" h="82">
                  <a:moveTo>
                    <a:pt x="0" y="42"/>
                  </a:moveTo>
                  <a:lnTo>
                    <a:pt x="0" y="32"/>
                  </a:lnTo>
                  <a:lnTo>
                    <a:pt x="2" y="26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12" y="6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2" y="6"/>
                  </a:lnTo>
                  <a:lnTo>
                    <a:pt x="46" y="10"/>
                  </a:lnTo>
                  <a:lnTo>
                    <a:pt x="48" y="16"/>
                  </a:lnTo>
                  <a:lnTo>
                    <a:pt x="50" y="22"/>
                  </a:lnTo>
                  <a:lnTo>
                    <a:pt x="52" y="32"/>
                  </a:lnTo>
                  <a:lnTo>
                    <a:pt x="52" y="42"/>
                  </a:lnTo>
                  <a:lnTo>
                    <a:pt x="52" y="50"/>
                  </a:lnTo>
                  <a:lnTo>
                    <a:pt x="52" y="58"/>
                  </a:lnTo>
                  <a:lnTo>
                    <a:pt x="50" y="64"/>
                  </a:lnTo>
                  <a:lnTo>
                    <a:pt x="46" y="72"/>
                  </a:lnTo>
                  <a:lnTo>
                    <a:pt x="40" y="78"/>
                  </a:lnTo>
                  <a:lnTo>
                    <a:pt x="34" y="82"/>
                  </a:lnTo>
                  <a:lnTo>
                    <a:pt x="26" y="82"/>
                  </a:lnTo>
                  <a:lnTo>
                    <a:pt x="18" y="82"/>
                  </a:lnTo>
                  <a:lnTo>
                    <a:pt x="12" y="80"/>
                  </a:lnTo>
                  <a:lnTo>
                    <a:pt x="8" y="74"/>
                  </a:lnTo>
                  <a:lnTo>
                    <a:pt x="2" y="62"/>
                  </a:lnTo>
                  <a:lnTo>
                    <a:pt x="0" y="42"/>
                  </a:lnTo>
                  <a:close/>
                  <a:moveTo>
                    <a:pt x="10" y="42"/>
                  </a:moveTo>
                  <a:lnTo>
                    <a:pt x="10" y="50"/>
                  </a:lnTo>
                  <a:lnTo>
                    <a:pt x="12" y="58"/>
                  </a:lnTo>
                  <a:lnTo>
                    <a:pt x="12" y="64"/>
                  </a:lnTo>
                  <a:lnTo>
                    <a:pt x="14" y="68"/>
                  </a:lnTo>
                  <a:lnTo>
                    <a:pt x="18" y="70"/>
                  </a:lnTo>
                  <a:lnTo>
                    <a:pt x="22" y="72"/>
                  </a:lnTo>
                  <a:lnTo>
                    <a:pt x="26" y="74"/>
                  </a:lnTo>
                  <a:lnTo>
                    <a:pt x="30" y="72"/>
                  </a:lnTo>
                  <a:lnTo>
                    <a:pt x="34" y="70"/>
                  </a:lnTo>
                  <a:lnTo>
                    <a:pt x="38" y="68"/>
                  </a:lnTo>
                  <a:lnTo>
                    <a:pt x="40" y="64"/>
                  </a:lnTo>
                  <a:lnTo>
                    <a:pt x="40" y="58"/>
                  </a:lnTo>
                  <a:lnTo>
                    <a:pt x="42" y="50"/>
                  </a:lnTo>
                  <a:lnTo>
                    <a:pt x="42" y="42"/>
                  </a:lnTo>
                  <a:lnTo>
                    <a:pt x="42" y="30"/>
                  </a:lnTo>
                  <a:lnTo>
                    <a:pt x="40" y="22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2"/>
                  </a:lnTo>
                  <a:lnTo>
                    <a:pt x="10" y="30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453" name="Line 18"/>
            <p:cNvSpPr>
              <a:spLocks noChangeShapeType="1"/>
            </p:cNvSpPr>
            <p:nvPr/>
          </p:nvSpPr>
          <p:spPr bwMode="auto">
            <a:xfrm flipV="1">
              <a:off x="1832" y="3086"/>
              <a:ext cx="1" cy="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54" name="Freeform 19"/>
            <p:cNvSpPr>
              <a:spLocks/>
            </p:cNvSpPr>
            <p:nvPr/>
          </p:nvSpPr>
          <p:spPr bwMode="auto">
            <a:xfrm>
              <a:off x="1767" y="3156"/>
              <a:ext cx="60" cy="96"/>
            </a:xfrm>
            <a:custGeom>
              <a:avLst/>
              <a:gdLst>
                <a:gd name="T0" fmla="*/ 37 w 52"/>
                <a:gd name="T1" fmla="*/ 246 h 82"/>
                <a:gd name="T2" fmla="*/ 58 w 52"/>
                <a:gd name="T3" fmla="*/ 288 h 82"/>
                <a:gd name="T4" fmla="*/ 93 w 52"/>
                <a:gd name="T5" fmla="*/ 307 h 82"/>
                <a:gd name="T6" fmla="*/ 129 w 52"/>
                <a:gd name="T7" fmla="*/ 283 h 82"/>
                <a:gd name="T8" fmla="*/ 149 w 52"/>
                <a:gd name="T9" fmla="*/ 232 h 82"/>
                <a:gd name="T10" fmla="*/ 138 w 52"/>
                <a:gd name="T11" fmla="*/ 191 h 82"/>
                <a:gd name="T12" fmla="*/ 93 w 52"/>
                <a:gd name="T13" fmla="*/ 171 h 82"/>
                <a:gd name="T14" fmla="*/ 73 w 52"/>
                <a:gd name="T15" fmla="*/ 171 h 82"/>
                <a:gd name="T16" fmla="*/ 78 w 52"/>
                <a:gd name="T17" fmla="*/ 142 h 82"/>
                <a:gd name="T18" fmla="*/ 103 w 52"/>
                <a:gd name="T19" fmla="*/ 130 h 82"/>
                <a:gd name="T20" fmla="*/ 129 w 52"/>
                <a:gd name="T21" fmla="*/ 105 h 82"/>
                <a:gd name="T22" fmla="*/ 129 w 52"/>
                <a:gd name="T23" fmla="*/ 75 h 82"/>
                <a:gd name="T24" fmla="*/ 107 w 52"/>
                <a:gd name="T25" fmla="*/ 41 h 82"/>
                <a:gd name="T26" fmla="*/ 73 w 52"/>
                <a:gd name="T27" fmla="*/ 41 h 82"/>
                <a:gd name="T28" fmla="*/ 43 w 52"/>
                <a:gd name="T29" fmla="*/ 75 h 82"/>
                <a:gd name="T30" fmla="*/ 0 w 52"/>
                <a:gd name="T31" fmla="*/ 90 h 82"/>
                <a:gd name="T32" fmla="*/ 16 w 52"/>
                <a:gd name="T33" fmla="*/ 41 h 82"/>
                <a:gd name="T34" fmla="*/ 50 w 52"/>
                <a:gd name="T35" fmla="*/ 18 h 82"/>
                <a:gd name="T36" fmla="*/ 89 w 52"/>
                <a:gd name="T37" fmla="*/ 0 h 82"/>
                <a:gd name="T38" fmla="*/ 129 w 52"/>
                <a:gd name="T39" fmla="*/ 18 h 82"/>
                <a:gd name="T40" fmla="*/ 159 w 52"/>
                <a:gd name="T41" fmla="*/ 48 h 82"/>
                <a:gd name="T42" fmla="*/ 172 w 52"/>
                <a:gd name="T43" fmla="*/ 90 h 82"/>
                <a:gd name="T44" fmla="*/ 159 w 52"/>
                <a:gd name="T45" fmla="*/ 123 h 82"/>
                <a:gd name="T46" fmla="*/ 129 w 52"/>
                <a:gd name="T47" fmla="*/ 146 h 82"/>
                <a:gd name="T48" fmla="*/ 172 w 52"/>
                <a:gd name="T49" fmla="*/ 183 h 82"/>
                <a:gd name="T50" fmla="*/ 188 w 52"/>
                <a:gd name="T51" fmla="*/ 232 h 82"/>
                <a:gd name="T52" fmla="*/ 172 w 52"/>
                <a:gd name="T53" fmla="*/ 288 h 82"/>
                <a:gd name="T54" fmla="*/ 138 w 52"/>
                <a:gd name="T55" fmla="*/ 331 h 82"/>
                <a:gd name="T56" fmla="*/ 89 w 52"/>
                <a:gd name="T57" fmla="*/ 337 h 82"/>
                <a:gd name="T58" fmla="*/ 43 w 52"/>
                <a:gd name="T59" fmla="*/ 331 h 82"/>
                <a:gd name="T60" fmla="*/ 16 w 52"/>
                <a:gd name="T61" fmla="*/ 297 h 82"/>
                <a:gd name="T62" fmla="*/ 0 w 52"/>
                <a:gd name="T63" fmla="*/ 246 h 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2"/>
                <a:gd name="T97" fmla="*/ 0 h 82"/>
                <a:gd name="T98" fmla="*/ 52 w 52"/>
                <a:gd name="T99" fmla="*/ 82 h 8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2" h="82">
                  <a:moveTo>
                    <a:pt x="0" y="60"/>
                  </a:moveTo>
                  <a:lnTo>
                    <a:pt x="10" y="60"/>
                  </a:lnTo>
                  <a:lnTo>
                    <a:pt x="12" y="66"/>
                  </a:lnTo>
                  <a:lnTo>
                    <a:pt x="16" y="70"/>
                  </a:lnTo>
                  <a:lnTo>
                    <a:pt x="20" y="72"/>
                  </a:lnTo>
                  <a:lnTo>
                    <a:pt x="26" y="74"/>
                  </a:lnTo>
                  <a:lnTo>
                    <a:pt x="32" y="72"/>
                  </a:lnTo>
                  <a:lnTo>
                    <a:pt x="36" y="68"/>
                  </a:lnTo>
                  <a:lnTo>
                    <a:pt x="40" y="64"/>
                  </a:lnTo>
                  <a:lnTo>
                    <a:pt x="42" y="56"/>
                  </a:lnTo>
                  <a:lnTo>
                    <a:pt x="40" y="50"/>
                  </a:lnTo>
                  <a:lnTo>
                    <a:pt x="38" y="46"/>
                  </a:lnTo>
                  <a:lnTo>
                    <a:pt x="32" y="42"/>
                  </a:lnTo>
                  <a:lnTo>
                    <a:pt x="26" y="42"/>
                  </a:lnTo>
                  <a:lnTo>
                    <a:pt x="22" y="42"/>
                  </a:lnTo>
                  <a:lnTo>
                    <a:pt x="20" y="42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8" y="32"/>
                  </a:lnTo>
                  <a:lnTo>
                    <a:pt x="32" y="30"/>
                  </a:lnTo>
                  <a:lnTo>
                    <a:pt x="36" y="26"/>
                  </a:lnTo>
                  <a:lnTo>
                    <a:pt x="36" y="22"/>
                  </a:lnTo>
                  <a:lnTo>
                    <a:pt x="36" y="18"/>
                  </a:lnTo>
                  <a:lnTo>
                    <a:pt x="34" y="14"/>
                  </a:lnTo>
                  <a:lnTo>
                    <a:pt x="30" y="10"/>
                  </a:lnTo>
                  <a:lnTo>
                    <a:pt x="24" y="10"/>
                  </a:lnTo>
                  <a:lnTo>
                    <a:pt x="20" y="10"/>
                  </a:lnTo>
                  <a:lnTo>
                    <a:pt x="16" y="14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8" y="6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6" y="4"/>
                  </a:lnTo>
                  <a:lnTo>
                    <a:pt x="40" y="6"/>
                  </a:lnTo>
                  <a:lnTo>
                    <a:pt x="44" y="12"/>
                  </a:lnTo>
                  <a:lnTo>
                    <a:pt x="46" y="16"/>
                  </a:lnTo>
                  <a:lnTo>
                    <a:pt x="48" y="22"/>
                  </a:lnTo>
                  <a:lnTo>
                    <a:pt x="46" y="26"/>
                  </a:lnTo>
                  <a:lnTo>
                    <a:pt x="44" y="30"/>
                  </a:lnTo>
                  <a:lnTo>
                    <a:pt x="40" y="34"/>
                  </a:lnTo>
                  <a:lnTo>
                    <a:pt x="36" y="36"/>
                  </a:lnTo>
                  <a:lnTo>
                    <a:pt x="42" y="40"/>
                  </a:lnTo>
                  <a:lnTo>
                    <a:pt x="48" y="44"/>
                  </a:lnTo>
                  <a:lnTo>
                    <a:pt x="50" y="50"/>
                  </a:lnTo>
                  <a:lnTo>
                    <a:pt x="52" y="56"/>
                  </a:lnTo>
                  <a:lnTo>
                    <a:pt x="50" y="64"/>
                  </a:lnTo>
                  <a:lnTo>
                    <a:pt x="48" y="70"/>
                  </a:lnTo>
                  <a:lnTo>
                    <a:pt x="44" y="76"/>
                  </a:lnTo>
                  <a:lnTo>
                    <a:pt x="38" y="80"/>
                  </a:lnTo>
                  <a:lnTo>
                    <a:pt x="32" y="82"/>
                  </a:lnTo>
                  <a:lnTo>
                    <a:pt x="24" y="82"/>
                  </a:lnTo>
                  <a:lnTo>
                    <a:pt x="18" y="82"/>
                  </a:lnTo>
                  <a:lnTo>
                    <a:pt x="12" y="80"/>
                  </a:lnTo>
                  <a:lnTo>
                    <a:pt x="8" y="76"/>
                  </a:lnTo>
                  <a:lnTo>
                    <a:pt x="4" y="72"/>
                  </a:lnTo>
                  <a:lnTo>
                    <a:pt x="0" y="66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455" name="Freeform 20"/>
            <p:cNvSpPr>
              <a:spLocks noEditPoints="1"/>
            </p:cNvSpPr>
            <p:nvPr/>
          </p:nvSpPr>
          <p:spPr bwMode="auto">
            <a:xfrm>
              <a:off x="1839" y="3156"/>
              <a:ext cx="61" cy="96"/>
            </a:xfrm>
            <a:custGeom>
              <a:avLst/>
              <a:gdLst>
                <a:gd name="T0" fmla="*/ 0 w 52"/>
                <a:gd name="T1" fmla="*/ 171 h 82"/>
                <a:gd name="T2" fmla="*/ 0 w 52"/>
                <a:gd name="T3" fmla="*/ 130 h 82"/>
                <a:gd name="T4" fmla="*/ 0 w 52"/>
                <a:gd name="T5" fmla="*/ 105 h 82"/>
                <a:gd name="T6" fmla="*/ 2 w 52"/>
                <a:gd name="T7" fmla="*/ 75 h 82"/>
                <a:gd name="T8" fmla="*/ 25 w 52"/>
                <a:gd name="T9" fmla="*/ 41 h 82"/>
                <a:gd name="T10" fmla="*/ 42 w 52"/>
                <a:gd name="T11" fmla="*/ 25 h 82"/>
                <a:gd name="T12" fmla="*/ 76 w 52"/>
                <a:gd name="T13" fmla="*/ 2 h 82"/>
                <a:gd name="T14" fmla="*/ 109 w 52"/>
                <a:gd name="T15" fmla="*/ 0 h 82"/>
                <a:gd name="T16" fmla="*/ 138 w 52"/>
                <a:gd name="T17" fmla="*/ 2 h 82"/>
                <a:gd name="T18" fmla="*/ 162 w 52"/>
                <a:gd name="T19" fmla="*/ 18 h 82"/>
                <a:gd name="T20" fmla="*/ 176 w 52"/>
                <a:gd name="T21" fmla="*/ 25 h 82"/>
                <a:gd name="T22" fmla="*/ 194 w 52"/>
                <a:gd name="T23" fmla="*/ 41 h 82"/>
                <a:gd name="T24" fmla="*/ 199 w 52"/>
                <a:gd name="T25" fmla="*/ 66 h 82"/>
                <a:gd name="T26" fmla="*/ 210 w 52"/>
                <a:gd name="T27" fmla="*/ 90 h 82"/>
                <a:gd name="T28" fmla="*/ 221 w 52"/>
                <a:gd name="T29" fmla="*/ 130 h 82"/>
                <a:gd name="T30" fmla="*/ 221 w 52"/>
                <a:gd name="T31" fmla="*/ 171 h 82"/>
                <a:gd name="T32" fmla="*/ 221 w 52"/>
                <a:gd name="T33" fmla="*/ 208 h 82"/>
                <a:gd name="T34" fmla="*/ 210 w 52"/>
                <a:gd name="T35" fmla="*/ 242 h 82"/>
                <a:gd name="T36" fmla="*/ 199 w 52"/>
                <a:gd name="T37" fmla="*/ 266 h 82"/>
                <a:gd name="T38" fmla="*/ 194 w 52"/>
                <a:gd name="T39" fmla="*/ 297 h 82"/>
                <a:gd name="T40" fmla="*/ 168 w 52"/>
                <a:gd name="T41" fmla="*/ 321 h 82"/>
                <a:gd name="T42" fmla="*/ 143 w 52"/>
                <a:gd name="T43" fmla="*/ 337 h 82"/>
                <a:gd name="T44" fmla="*/ 109 w 52"/>
                <a:gd name="T45" fmla="*/ 337 h 82"/>
                <a:gd name="T46" fmla="*/ 76 w 52"/>
                <a:gd name="T47" fmla="*/ 337 h 82"/>
                <a:gd name="T48" fmla="*/ 49 w 52"/>
                <a:gd name="T49" fmla="*/ 331 h 82"/>
                <a:gd name="T50" fmla="*/ 34 w 52"/>
                <a:gd name="T51" fmla="*/ 307 h 82"/>
                <a:gd name="T52" fmla="*/ 2 w 52"/>
                <a:gd name="T53" fmla="*/ 256 h 82"/>
                <a:gd name="T54" fmla="*/ 0 w 52"/>
                <a:gd name="T55" fmla="*/ 171 h 82"/>
                <a:gd name="T56" fmla="*/ 42 w 52"/>
                <a:gd name="T57" fmla="*/ 171 h 82"/>
                <a:gd name="T58" fmla="*/ 42 w 52"/>
                <a:gd name="T59" fmla="*/ 208 h 82"/>
                <a:gd name="T60" fmla="*/ 42 w 52"/>
                <a:gd name="T61" fmla="*/ 242 h 82"/>
                <a:gd name="T62" fmla="*/ 49 w 52"/>
                <a:gd name="T63" fmla="*/ 266 h 82"/>
                <a:gd name="T64" fmla="*/ 57 w 52"/>
                <a:gd name="T65" fmla="*/ 283 h 82"/>
                <a:gd name="T66" fmla="*/ 76 w 52"/>
                <a:gd name="T67" fmla="*/ 288 h 82"/>
                <a:gd name="T68" fmla="*/ 93 w 52"/>
                <a:gd name="T69" fmla="*/ 297 h 82"/>
                <a:gd name="T70" fmla="*/ 109 w 52"/>
                <a:gd name="T71" fmla="*/ 307 h 82"/>
                <a:gd name="T72" fmla="*/ 124 w 52"/>
                <a:gd name="T73" fmla="*/ 297 h 82"/>
                <a:gd name="T74" fmla="*/ 143 w 52"/>
                <a:gd name="T75" fmla="*/ 288 h 82"/>
                <a:gd name="T76" fmla="*/ 150 w 52"/>
                <a:gd name="T77" fmla="*/ 283 h 82"/>
                <a:gd name="T78" fmla="*/ 162 w 52"/>
                <a:gd name="T79" fmla="*/ 266 h 82"/>
                <a:gd name="T80" fmla="*/ 168 w 52"/>
                <a:gd name="T81" fmla="*/ 242 h 82"/>
                <a:gd name="T82" fmla="*/ 168 w 52"/>
                <a:gd name="T83" fmla="*/ 208 h 82"/>
                <a:gd name="T84" fmla="*/ 176 w 52"/>
                <a:gd name="T85" fmla="*/ 171 h 82"/>
                <a:gd name="T86" fmla="*/ 168 w 52"/>
                <a:gd name="T87" fmla="*/ 123 h 82"/>
                <a:gd name="T88" fmla="*/ 168 w 52"/>
                <a:gd name="T89" fmla="*/ 90 h 82"/>
                <a:gd name="T90" fmla="*/ 150 w 52"/>
                <a:gd name="T91" fmla="*/ 66 h 82"/>
                <a:gd name="T92" fmla="*/ 143 w 52"/>
                <a:gd name="T93" fmla="*/ 48 h 82"/>
                <a:gd name="T94" fmla="*/ 124 w 52"/>
                <a:gd name="T95" fmla="*/ 41 h 82"/>
                <a:gd name="T96" fmla="*/ 109 w 52"/>
                <a:gd name="T97" fmla="*/ 41 h 82"/>
                <a:gd name="T98" fmla="*/ 86 w 52"/>
                <a:gd name="T99" fmla="*/ 48 h 82"/>
                <a:gd name="T100" fmla="*/ 57 w 52"/>
                <a:gd name="T101" fmla="*/ 66 h 82"/>
                <a:gd name="T102" fmla="*/ 49 w 52"/>
                <a:gd name="T103" fmla="*/ 90 h 82"/>
                <a:gd name="T104" fmla="*/ 42 w 52"/>
                <a:gd name="T105" fmla="*/ 123 h 82"/>
                <a:gd name="T106" fmla="*/ 42 w 52"/>
                <a:gd name="T107" fmla="*/ 171 h 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"/>
                <a:gd name="T163" fmla="*/ 0 h 82"/>
                <a:gd name="T164" fmla="*/ 52 w 52"/>
                <a:gd name="T165" fmla="*/ 82 h 8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" h="82">
                  <a:moveTo>
                    <a:pt x="0" y="42"/>
                  </a:moveTo>
                  <a:lnTo>
                    <a:pt x="0" y="32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2" y="6"/>
                  </a:lnTo>
                  <a:lnTo>
                    <a:pt x="46" y="10"/>
                  </a:lnTo>
                  <a:lnTo>
                    <a:pt x="48" y="16"/>
                  </a:lnTo>
                  <a:lnTo>
                    <a:pt x="50" y="22"/>
                  </a:lnTo>
                  <a:lnTo>
                    <a:pt x="52" y="32"/>
                  </a:lnTo>
                  <a:lnTo>
                    <a:pt x="52" y="42"/>
                  </a:lnTo>
                  <a:lnTo>
                    <a:pt x="52" y="50"/>
                  </a:lnTo>
                  <a:lnTo>
                    <a:pt x="50" y="58"/>
                  </a:lnTo>
                  <a:lnTo>
                    <a:pt x="48" y="64"/>
                  </a:lnTo>
                  <a:lnTo>
                    <a:pt x="46" y="72"/>
                  </a:lnTo>
                  <a:lnTo>
                    <a:pt x="40" y="78"/>
                  </a:lnTo>
                  <a:lnTo>
                    <a:pt x="34" y="82"/>
                  </a:lnTo>
                  <a:lnTo>
                    <a:pt x="26" y="82"/>
                  </a:lnTo>
                  <a:lnTo>
                    <a:pt x="18" y="82"/>
                  </a:lnTo>
                  <a:lnTo>
                    <a:pt x="12" y="80"/>
                  </a:lnTo>
                  <a:lnTo>
                    <a:pt x="8" y="74"/>
                  </a:lnTo>
                  <a:lnTo>
                    <a:pt x="2" y="62"/>
                  </a:lnTo>
                  <a:lnTo>
                    <a:pt x="0" y="42"/>
                  </a:lnTo>
                  <a:close/>
                  <a:moveTo>
                    <a:pt x="10" y="42"/>
                  </a:moveTo>
                  <a:lnTo>
                    <a:pt x="10" y="50"/>
                  </a:lnTo>
                  <a:lnTo>
                    <a:pt x="10" y="58"/>
                  </a:lnTo>
                  <a:lnTo>
                    <a:pt x="12" y="64"/>
                  </a:lnTo>
                  <a:lnTo>
                    <a:pt x="14" y="68"/>
                  </a:lnTo>
                  <a:lnTo>
                    <a:pt x="18" y="70"/>
                  </a:lnTo>
                  <a:lnTo>
                    <a:pt x="22" y="72"/>
                  </a:lnTo>
                  <a:lnTo>
                    <a:pt x="26" y="74"/>
                  </a:lnTo>
                  <a:lnTo>
                    <a:pt x="30" y="72"/>
                  </a:lnTo>
                  <a:lnTo>
                    <a:pt x="34" y="70"/>
                  </a:lnTo>
                  <a:lnTo>
                    <a:pt x="36" y="68"/>
                  </a:lnTo>
                  <a:lnTo>
                    <a:pt x="38" y="64"/>
                  </a:lnTo>
                  <a:lnTo>
                    <a:pt x="40" y="58"/>
                  </a:lnTo>
                  <a:lnTo>
                    <a:pt x="40" y="50"/>
                  </a:lnTo>
                  <a:lnTo>
                    <a:pt x="42" y="42"/>
                  </a:lnTo>
                  <a:lnTo>
                    <a:pt x="40" y="30"/>
                  </a:lnTo>
                  <a:lnTo>
                    <a:pt x="40" y="22"/>
                  </a:lnTo>
                  <a:lnTo>
                    <a:pt x="36" y="16"/>
                  </a:lnTo>
                  <a:lnTo>
                    <a:pt x="34" y="12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0" y="12"/>
                  </a:lnTo>
                  <a:lnTo>
                    <a:pt x="14" y="16"/>
                  </a:lnTo>
                  <a:lnTo>
                    <a:pt x="12" y="22"/>
                  </a:lnTo>
                  <a:lnTo>
                    <a:pt x="10" y="30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456" name="Line 21"/>
            <p:cNvSpPr>
              <a:spLocks noChangeShapeType="1"/>
            </p:cNvSpPr>
            <p:nvPr/>
          </p:nvSpPr>
          <p:spPr bwMode="auto">
            <a:xfrm flipV="1">
              <a:off x="2276" y="3086"/>
              <a:ext cx="2" cy="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57" name="Freeform 22"/>
            <p:cNvSpPr>
              <a:spLocks noEditPoints="1"/>
            </p:cNvSpPr>
            <p:nvPr/>
          </p:nvSpPr>
          <p:spPr bwMode="auto">
            <a:xfrm>
              <a:off x="2206" y="3158"/>
              <a:ext cx="66" cy="94"/>
            </a:xfrm>
            <a:custGeom>
              <a:avLst/>
              <a:gdLst>
                <a:gd name="T0" fmla="*/ 161 w 56"/>
                <a:gd name="T1" fmla="*/ 341 h 80"/>
                <a:gd name="T2" fmla="*/ 161 w 56"/>
                <a:gd name="T3" fmla="*/ 253 h 80"/>
                <a:gd name="T4" fmla="*/ 0 w 56"/>
                <a:gd name="T5" fmla="*/ 253 h 80"/>
                <a:gd name="T6" fmla="*/ 0 w 56"/>
                <a:gd name="T7" fmla="*/ 214 h 80"/>
                <a:gd name="T8" fmla="*/ 165 w 56"/>
                <a:gd name="T9" fmla="*/ 0 h 80"/>
                <a:gd name="T10" fmla="*/ 202 w 56"/>
                <a:gd name="T11" fmla="*/ 0 h 80"/>
                <a:gd name="T12" fmla="*/ 202 w 56"/>
                <a:gd name="T13" fmla="*/ 214 h 80"/>
                <a:gd name="T14" fmla="*/ 246 w 56"/>
                <a:gd name="T15" fmla="*/ 214 h 80"/>
                <a:gd name="T16" fmla="*/ 246 w 56"/>
                <a:gd name="T17" fmla="*/ 253 h 80"/>
                <a:gd name="T18" fmla="*/ 202 w 56"/>
                <a:gd name="T19" fmla="*/ 253 h 80"/>
                <a:gd name="T20" fmla="*/ 202 w 56"/>
                <a:gd name="T21" fmla="*/ 341 h 80"/>
                <a:gd name="T22" fmla="*/ 161 w 56"/>
                <a:gd name="T23" fmla="*/ 341 h 80"/>
                <a:gd name="T24" fmla="*/ 161 w 56"/>
                <a:gd name="T25" fmla="*/ 214 h 80"/>
                <a:gd name="T26" fmla="*/ 161 w 56"/>
                <a:gd name="T27" fmla="*/ 87 h 80"/>
                <a:gd name="T28" fmla="*/ 54 w 56"/>
                <a:gd name="T29" fmla="*/ 214 h 80"/>
                <a:gd name="T30" fmla="*/ 161 w 56"/>
                <a:gd name="T31" fmla="*/ 214 h 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6"/>
                <a:gd name="T49" fmla="*/ 0 h 80"/>
                <a:gd name="T50" fmla="*/ 56 w 56"/>
                <a:gd name="T51" fmla="*/ 80 h 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6" h="80">
                  <a:moveTo>
                    <a:pt x="36" y="80"/>
                  </a:moveTo>
                  <a:lnTo>
                    <a:pt x="36" y="60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50"/>
                  </a:lnTo>
                  <a:lnTo>
                    <a:pt x="56" y="50"/>
                  </a:lnTo>
                  <a:lnTo>
                    <a:pt x="56" y="60"/>
                  </a:lnTo>
                  <a:lnTo>
                    <a:pt x="46" y="60"/>
                  </a:lnTo>
                  <a:lnTo>
                    <a:pt x="46" y="80"/>
                  </a:lnTo>
                  <a:lnTo>
                    <a:pt x="36" y="80"/>
                  </a:lnTo>
                  <a:close/>
                  <a:moveTo>
                    <a:pt x="36" y="50"/>
                  </a:moveTo>
                  <a:lnTo>
                    <a:pt x="36" y="20"/>
                  </a:lnTo>
                  <a:lnTo>
                    <a:pt x="12" y="50"/>
                  </a:lnTo>
                  <a:lnTo>
                    <a:pt x="36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458" name="Freeform 23"/>
            <p:cNvSpPr>
              <a:spLocks noEditPoints="1"/>
            </p:cNvSpPr>
            <p:nvPr/>
          </p:nvSpPr>
          <p:spPr bwMode="auto">
            <a:xfrm>
              <a:off x="2283" y="3156"/>
              <a:ext cx="61" cy="96"/>
            </a:xfrm>
            <a:custGeom>
              <a:avLst/>
              <a:gdLst>
                <a:gd name="T0" fmla="*/ 0 w 52"/>
                <a:gd name="T1" fmla="*/ 171 h 82"/>
                <a:gd name="T2" fmla="*/ 0 w 52"/>
                <a:gd name="T3" fmla="*/ 130 h 82"/>
                <a:gd name="T4" fmla="*/ 0 w 52"/>
                <a:gd name="T5" fmla="*/ 105 h 82"/>
                <a:gd name="T6" fmla="*/ 2 w 52"/>
                <a:gd name="T7" fmla="*/ 75 h 82"/>
                <a:gd name="T8" fmla="*/ 25 w 52"/>
                <a:gd name="T9" fmla="*/ 41 h 82"/>
                <a:gd name="T10" fmla="*/ 42 w 52"/>
                <a:gd name="T11" fmla="*/ 25 h 82"/>
                <a:gd name="T12" fmla="*/ 76 w 52"/>
                <a:gd name="T13" fmla="*/ 2 h 82"/>
                <a:gd name="T14" fmla="*/ 109 w 52"/>
                <a:gd name="T15" fmla="*/ 0 h 82"/>
                <a:gd name="T16" fmla="*/ 138 w 52"/>
                <a:gd name="T17" fmla="*/ 2 h 82"/>
                <a:gd name="T18" fmla="*/ 162 w 52"/>
                <a:gd name="T19" fmla="*/ 18 h 82"/>
                <a:gd name="T20" fmla="*/ 176 w 52"/>
                <a:gd name="T21" fmla="*/ 25 h 82"/>
                <a:gd name="T22" fmla="*/ 194 w 52"/>
                <a:gd name="T23" fmla="*/ 41 h 82"/>
                <a:gd name="T24" fmla="*/ 199 w 52"/>
                <a:gd name="T25" fmla="*/ 66 h 82"/>
                <a:gd name="T26" fmla="*/ 210 w 52"/>
                <a:gd name="T27" fmla="*/ 90 h 82"/>
                <a:gd name="T28" fmla="*/ 221 w 52"/>
                <a:gd name="T29" fmla="*/ 130 h 82"/>
                <a:gd name="T30" fmla="*/ 221 w 52"/>
                <a:gd name="T31" fmla="*/ 171 h 82"/>
                <a:gd name="T32" fmla="*/ 221 w 52"/>
                <a:gd name="T33" fmla="*/ 208 h 82"/>
                <a:gd name="T34" fmla="*/ 210 w 52"/>
                <a:gd name="T35" fmla="*/ 242 h 82"/>
                <a:gd name="T36" fmla="*/ 199 w 52"/>
                <a:gd name="T37" fmla="*/ 266 h 82"/>
                <a:gd name="T38" fmla="*/ 194 w 52"/>
                <a:gd name="T39" fmla="*/ 297 h 82"/>
                <a:gd name="T40" fmla="*/ 168 w 52"/>
                <a:gd name="T41" fmla="*/ 321 h 82"/>
                <a:gd name="T42" fmla="*/ 143 w 52"/>
                <a:gd name="T43" fmla="*/ 337 h 82"/>
                <a:gd name="T44" fmla="*/ 109 w 52"/>
                <a:gd name="T45" fmla="*/ 337 h 82"/>
                <a:gd name="T46" fmla="*/ 76 w 52"/>
                <a:gd name="T47" fmla="*/ 337 h 82"/>
                <a:gd name="T48" fmla="*/ 49 w 52"/>
                <a:gd name="T49" fmla="*/ 331 h 82"/>
                <a:gd name="T50" fmla="*/ 34 w 52"/>
                <a:gd name="T51" fmla="*/ 307 h 82"/>
                <a:gd name="T52" fmla="*/ 2 w 52"/>
                <a:gd name="T53" fmla="*/ 256 h 82"/>
                <a:gd name="T54" fmla="*/ 0 w 52"/>
                <a:gd name="T55" fmla="*/ 171 h 82"/>
                <a:gd name="T56" fmla="*/ 42 w 52"/>
                <a:gd name="T57" fmla="*/ 171 h 82"/>
                <a:gd name="T58" fmla="*/ 42 w 52"/>
                <a:gd name="T59" fmla="*/ 208 h 82"/>
                <a:gd name="T60" fmla="*/ 42 w 52"/>
                <a:gd name="T61" fmla="*/ 242 h 82"/>
                <a:gd name="T62" fmla="*/ 49 w 52"/>
                <a:gd name="T63" fmla="*/ 266 h 82"/>
                <a:gd name="T64" fmla="*/ 57 w 52"/>
                <a:gd name="T65" fmla="*/ 283 h 82"/>
                <a:gd name="T66" fmla="*/ 76 w 52"/>
                <a:gd name="T67" fmla="*/ 288 h 82"/>
                <a:gd name="T68" fmla="*/ 93 w 52"/>
                <a:gd name="T69" fmla="*/ 297 h 82"/>
                <a:gd name="T70" fmla="*/ 109 w 52"/>
                <a:gd name="T71" fmla="*/ 307 h 82"/>
                <a:gd name="T72" fmla="*/ 124 w 52"/>
                <a:gd name="T73" fmla="*/ 297 h 82"/>
                <a:gd name="T74" fmla="*/ 143 w 52"/>
                <a:gd name="T75" fmla="*/ 288 h 82"/>
                <a:gd name="T76" fmla="*/ 150 w 52"/>
                <a:gd name="T77" fmla="*/ 283 h 82"/>
                <a:gd name="T78" fmla="*/ 162 w 52"/>
                <a:gd name="T79" fmla="*/ 266 h 82"/>
                <a:gd name="T80" fmla="*/ 168 w 52"/>
                <a:gd name="T81" fmla="*/ 242 h 82"/>
                <a:gd name="T82" fmla="*/ 168 w 52"/>
                <a:gd name="T83" fmla="*/ 208 h 82"/>
                <a:gd name="T84" fmla="*/ 176 w 52"/>
                <a:gd name="T85" fmla="*/ 171 h 82"/>
                <a:gd name="T86" fmla="*/ 168 w 52"/>
                <a:gd name="T87" fmla="*/ 123 h 82"/>
                <a:gd name="T88" fmla="*/ 168 w 52"/>
                <a:gd name="T89" fmla="*/ 90 h 82"/>
                <a:gd name="T90" fmla="*/ 150 w 52"/>
                <a:gd name="T91" fmla="*/ 66 h 82"/>
                <a:gd name="T92" fmla="*/ 143 w 52"/>
                <a:gd name="T93" fmla="*/ 48 h 82"/>
                <a:gd name="T94" fmla="*/ 124 w 52"/>
                <a:gd name="T95" fmla="*/ 41 h 82"/>
                <a:gd name="T96" fmla="*/ 109 w 52"/>
                <a:gd name="T97" fmla="*/ 41 h 82"/>
                <a:gd name="T98" fmla="*/ 86 w 52"/>
                <a:gd name="T99" fmla="*/ 48 h 82"/>
                <a:gd name="T100" fmla="*/ 57 w 52"/>
                <a:gd name="T101" fmla="*/ 66 h 82"/>
                <a:gd name="T102" fmla="*/ 49 w 52"/>
                <a:gd name="T103" fmla="*/ 90 h 82"/>
                <a:gd name="T104" fmla="*/ 42 w 52"/>
                <a:gd name="T105" fmla="*/ 123 h 82"/>
                <a:gd name="T106" fmla="*/ 42 w 52"/>
                <a:gd name="T107" fmla="*/ 171 h 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"/>
                <a:gd name="T163" fmla="*/ 0 h 82"/>
                <a:gd name="T164" fmla="*/ 52 w 52"/>
                <a:gd name="T165" fmla="*/ 82 h 8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" h="82">
                  <a:moveTo>
                    <a:pt x="0" y="42"/>
                  </a:moveTo>
                  <a:lnTo>
                    <a:pt x="0" y="32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2" y="6"/>
                  </a:lnTo>
                  <a:lnTo>
                    <a:pt x="46" y="10"/>
                  </a:lnTo>
                  <a:lnTo>
                    <a:pt x="48" y="16"/>
                  </a:lnTo>
                  <a:lnTo>
                    <a:pt x="50" y="22"/>
                  </a:lnTo>
                  <a:lnTo>
                    <a:pt x="52" y="32"/>
                  </a:lnTo>
                  <a:lnTo>
                    <a:pt x="52" y="42"/>
                  </a:lnTo>
                  <a:lnTo>
                    <a:pt x="52" y="50"/>
                  </a:lnTo>
                  <a:lnTo>
                    <a:pt x="50" y="58"/>
                  </a:lnTo>
                  <a:lnTo>
                    <a:pt x="48" y="64"/>
                  </a:lnTo>
                  <a:lnTo>
                    <a:pt x="46" y="72"/>
                  </a:lnTo>
                  <a:lnTo>
                    <a:pt x="40" y="78"/>
                  </a:lnTo>
                  <a:lnTo>
                    <a:pt x="34" y="82"/>
                  </a:lnTo>
                  <a:lnTo>
                    <a:pt x="26" y="82"/>
                  </a:lnTo>
                  <a:lnTo>
                    <a:pt x="18" y="82"/>
                  </a:lnTo>
                  <a:lnTo>
                    <a:pt x="12" y="80"/>
                  </a:lnTo>
                  <a:lnTo>
                    <a:pt x="8" y="74"/>
                  </a:lnTo>
                  <a:lnTo>
                    <a:pt x="2" y="62"/>
                  </a:lnTo>
                  <a:lnTo>
                    <a:pt x="0" y="42"/>
                  </a:lnTo>
                  <a:close/>
                  <a:moveTo>
                    <a:pt x="10" y="42"/>
                  </a:moveTo>
                  <a:lnTo>
                    <a:pt x="10" y="50"/>
                  </a:lnTo>
                  <a:lnTo>
                    <a:pt x="10" y="58"/>
                  </a:lnTo>
                  <a:lnTo>
                    <a:pt x="12" y="64"/>
                  </a:lnTo>
                  <a:lnTo>
                    <a:pt x="14" y="68"/>
                  </a:lnTo>
                  <a:lnTo>
                    <a:pt x="18" y="70"/>
                  </a:lnTo>
                  <a:lnTo>
                    <a:pt x="22" y="72"/>
                  </a:lnTo>
                  <a:lnTo>
                    <a:pt x="26" y="74"/>
                  </a:lnTo>
                  <a:lnTo>
                    <a:pt x="30" y="72"/>
                  </a:lnTo>
                  <a:lnTo>
                    <a:pt x="34" y="70"/>
                  </a:lnTo>
                  <a:lnTo>
                    <a:pt x="36" y="68"/>
                  </a:lnTo>
                  <a:lnTo>
                    <a:pt x="38" y="64"/>
                  </a:lnTo>
                  <a:lnTo>
                    <a:pt x="40" y="58"/>
                  </a:lnTo>
                  <a:lnTo>
                    <a:pt x="40" y="50"/>
                  </a:lnTo>
                  <a:lnTo>
                    <a:pt x="42" y="42"/>
                  </a:lnTo>
                  <a:lnTo>
                    <a:pt x="40" y="30"/>
                  </a:lnTo>
                  <a:lnTo>
                    <a:pt x="40" y="22"/>
                  </a:lnTo>
                  <a:lnTo>
                    <a:pt x="36" y="16"/>
                  </a:lnTo>
                  <a:lnTo>
                    <a:pt x="34" y="12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0" y="12"/>
                  </a:lnTo>
                  <a:lnTo>
                    <a:pt x="14" y="16"/>
                  </a:lnTo>
                  <a:lnTo>
                    <a:pt x="12" y="22"/>
                  </a:lnTo>
                  <a:lnTo>
                    <a:pt x="10" y="30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459" name="Line 24"/>
            <p:cNvSpPr>
              <a:spLocks noChangeShapeType="1"/>
            </p:cNvSpPr>
            <p:nvPr/>
          </p:nvSpPr>
          <p:spPr bwMode="auto">
            <a:xfrm>
              <a:off x="501" y="3102"/>
              <a:ext cx="1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60" name="Freeform 25"/>
            <p:cNvSpPr>
              <a:spLocks noEditPoints="1"/>
            </p:cNvSpPr>
            <p:nvPr/>
          </p:nvSpPr>
          <p:spPr bwMode="auto">
            <a:xfrm>
              <a:off x="408" y="3058"/>
              <a:ext cx="60" cy="96"/>
            </a:xfrm>
            <a:custGeom>
              <a:avLst/>
              <a:gdLst>
                <a:gd name="T0" fmla="*/ 0 w 52"/>
                <a:gd name="T1" fmla="*/ 166 h 82"/>
                <a:gd name="T2" fmla="*/ 0 w 52"/>
                <a:gd name="T3" fmla="*/ 130 h 82"/>
                <a:gd name="T4" fmla="*/ 2 w 52"/>
                <a:gd name="T5" fmla="*/ 102 h 82"/>
                <a:gd name="T6" fmla="*/ 2 w 52"/>
                <a:gd name="T7" fmla="*/ 75 h 82"/>
                <a:gd name="T8" fmla="*/ 21 w 52"/>
                <a:gd name="T9" fmla="*/ 41 h 82"/>
                <a:gd name="T10" fmla="*/ 43 w 52"/>
                <a:gd name="T11" fmla="*/ 18 h 82"/>
                <a:gd name="T12" fmla="*/ 67 w 52"/>
                <a:gd name="T13" fmla="*/ 0 h 82"/>
                <a:gd name="T14" fmla="*/ 93 w 52"/>
                <a:gd name="T15" fmla="*/ 0 h 82"/>
                <a:gd name="T16" fmla="*/ 119 w 52"/>
                <a:gd name="T17" fmla="*/ 0 h 82"/>
                <a:gd name="T18" fmla="*/ 138 w 52"/>
                <a:gd name="T19" fmla="*/ 2 h 82"/>
                <a:gd name="T20" fmla="*/ 149 w 52"/>
                <a:gd name="T21" fmla="*/ 25 h 82"/>
                <a:gd name="T22" fmla="*/ 164 w 52"/>
                <a:gd name="T23" fmla="*/ 41 h 82"/>
                <a:gd name="T24" fmla="*/ 172 w 52"/>
                <a:gd name="T25" fmla="*/ 56 h 82"/>
                <a:gd name="T26" fmla="*/ 182 w 52"/>
                <a:gd name="T27" fmla="*/ 90 h 82"/>
                <a:gd name="T28" fmla="*/ 188 w 52"/>
                <a:gd name="T29" fmla="*/ 123 h 82"/>
                <a:gd name="T30" fmla="*/ 188 w 52"/>
                <a:gd name="T31" fmla="*/ 166 h 82"/>
                <a:gd name="T32" fmla="*/ 188 w 52"/>
                <a:gd name="T33" fmla="*/ 208 h 82"/>
                <a:gd name="T34" fmla="*/ 188 w 52"/>
                <a:gd name="T35" fmla="*/ 232 h 82"/>
                <a:gd name="T36" fmla="*/ 182 w 52"/>
                <a:gd name="T37" fmla="*/ 266 h 82"/>
                <a:gd name="T38" fmla="*/ 164 w 52"/>
                <a:gd name="T39" fmla="*/ 297 h 82"/>
                <a:gd name="T40" fmla="*/ 142 w 52"/>
                <a:gd name="T41" fmla="*/ 314 h 82"/>
                <a:gd name="T42" fmla="*/ 122 w 52"/>
                <a:gd name="T43" fmla="*/ 331 h 82"/>
                <a:gd name="T44" fmla="*/ 93 w 52"/>
                <a:gd name="T45" fmla="*/ 337 h 82"/>
                <a:gd name="T46" fmla="*/ 73 w 52"/>
                <a:gd name="T47" fmla="*/ 331 h 82"/>
                <a:gd name="T48" fmla="*/ 43 w 52"/>
                <a:gd name="T49" fmla="*/ 321 h 82"/>
                <a:gd name="T50" fmla="*/ 28 w 52"/>
                <a:gd name="T51" fmla="*/ 307 h 82"/>
                <a:gd name="T52" fmla="*/ 2 w 52"/>
                <a:gd name="T53" fmla="*/ 246 h 82"/>
                <a:gd name="T54" fmla="*/ 0 w 52"/>
                <a:gd name="T55" fmla="*/ 166 h 82"/>
                <a:gd name="T56" fmla="*/ 37 w 52"/>
                <a:gd name="T57" fmla="*/ 166 h 82"/>
                <a:gd name="T58" fmla="*/ 37 w 52"/>
                <a:gd name="T59" fmla="*/ 208 h 82"/>
                <a:gd name="T60" fmla="*/ 43 w 52"/>
                <a:gd name="T61" fmla="*/ 232 h 82"/>
                <a:gd name="T62" fmla="*/ 50 w 52"/>
                <a:gd name="T63" fmla="*/ 256 h 82"/>
                <a:gd name="T64" fmla="*/ 58 w 52"/>
                <a:gd name="T65" fmla="*/ 272 h 82"/>
                <a:gd name="T66" fmla="*/ 67 w 52"/>
                <a:gd name="T67" fmla="*/ 288 h 82"/>
                <a:gd name="T68" fmla="*/ 78 w 52"/>
                <a:gd name="T69" fmla="*/ 297 h 82"/>
                <a:gd name="T70" fmla="*/ 93 w 52"/>
                <a:gd name="T71" fmla="*/ 297 h 82"/>
                <a:gd name="T72" fmla="*/ 107 w 52"/>
                <a:gd name="T73" fmla="*/ 297 h 82"/>
                <a:gd name="T74" fmla="*/ 122 w 52"/>
                <a:gd name="T75" fmla="*/ 288 h 82"/>
                <a:gd name="T76" fmla="*/ 138 w 52"/>
                <a:gd name="T77" fmla="*/ 272 h 82"/>
                <a:gd name="T78" fmla="*/ 142 w 52"/>
                <a:gd name="T79" fmla="*/ 256 h 82"/>
                <a:gd name="T80" fmla="*/ 142 w 52"/>
                <a:gd name="T81" fmla="*/ 232 h 82"/>
                <a:gd name="T82" fmla="*/ 149 w 52"/>
                <a:gd name="T83" fmla="*/ 208 h 82"/>
                <a:gd name="T84" fmla="*/ 149 w 52"/>
                <a:gd name="T85" fmla="*/ 166 h 82"/>
                <a:gd name="T86" fmla="*/ 149 w 52"/>
                <a:gd name="T87" fmla="*/ 123 h 82"/>
                <a:gd name="T88" fmla="*/ 142 w 52"/>
                <a:gd name="T89" fmla="*/ 81 h 82"/>
                <a:gd name="T90" fmla="*/ 138 w 52"/>
                <a:gd name="T91" fmla="*/ 66 h 82"/>
                <a:gd name="T92" fmla="*/ 122 w 52"/>
                <a:gd name="T93" fmla="*/ 48 h 82"/>
                <a:gd name="T94" fmla="*/ 107 w 52"/>
                <a:gd name="T95" fmla="*/ 41 h 82"/>
                <a:gd name="T96" fmla="*/ 93 w 52"/>
                <a:gd name="T97" fmla="*/ 34 h 82"/>
                <a:gd name="T98" fmla="*/ 73 w 52"/>
                <a:gd name="T99" fmla="*/ 41 h 82"/>
                <a:gd name="T100" fmla="*/ 58 w 52"/>
                <a:gd name="T101" fmla="*/ 56 h 82"/>
                <a:gd name="T102" fmla="*/ 43 w 52"/>
                <a:gd name="T103" fmla="*/ 81 h 82"/>
                <a:gd name="T104" fmla="*/ 43 w 52"/>
                <a:gd name="T105" fmla="*/ 123 h 82"/>
                <a:gd name="T106" fmla="*/ 37 w 52"/>
                <a:gd name="T107" fmla="*/ 166 h 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"/>
                <a:gd name="T163" fmla="*/ 0 h 82"/>
                <a:gd name="T164" fmla="*/ 52 w 52"/>
                <a:gd name="T165" fmla="*/ 82 h 8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" h="82">
                  <a:moveTo>
                    <a:pt x="0" y="40"/>
                  </a:moveTo>
                  <a:lnTo>
                    <a:pt x="0" y="32"/>
                  </a:lnTo>
                  <a:lnTo>
                    <a:pt x="2" y="24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2" y="6"/>
                  </a:lnTo>
                  <a:lnTo>
                    <a:pt x="46" y="10"/>
                  </a:lnTo>
                  <a:lnTo>
                    <a:pt x="48" y="14"/>
                  </a:lnTo>
                  <a:lnTo>
                    <a:pt x="50" y="22"/>
                  </a:lnTo>
                  <a:lnTo>
                    <a:pt x="52" y="30"/>
                  </a:lnTo>
                  <a:lnTo>
                    <a:pt x="52" y="40"/>
                  </a:lnTo>
                  <a:lnTo>
                    <a:pt x="52" y="50"/>
                  </a:lnTo>
                  <a:lnTo>
                    <a:pt x="52" y="56"/>
                  </a:lnTo>
                  <a:lnTo>
                    <a:pt x="50" y="64"/>
                  </a:lnTo>
                  <a:lnTo>
                    <a:pt x="46" y="72"/>
                  </a:lnTo>
                  <a:lnTo>
                    <a:pt x="40" y="76"/>
                  </a:lnTo>
                  <a:lnTo>
                    <a:pt x="34" y="80"/>
                  </a:lnTo>
                  <a:lnTo>
                    <a:pt x="26" y="82"/>
                  </a:lnTo>
                  <a:lnTo>
                    <a:pt x="20" y="80"/>
                  </a:lnTo>
                  <a:lnTo>
                    <a:pt x="12" y="78"/>
                  </a:lnTo>
                  <a:lnTo>
                    <a:pt x="8" y="74"/>
                  </a:lnTo>
                  <a:lnTo>
                    <a:pt x="2" y="60"/>
                  </a:lnTo>
                  <a:lnTo>
                    <a:pt x="0" y="40"/>
                  </a:lnTo>
                  <a:close/>
                  <a:moveTo>
                    <a:pt x="10" y="40"/>
                  </a:moveTo>
                  <a:lnTo>
                    <a:pt x="10" y="50"/>
                  </a:lnTo>
                  <a:lnTo>
                    <a:pt x="12" y="56"/>
                  </a:lnTo>
                  <a:lnTo>
                    <a:pt x="14" y="62"/>
                  </a:lnTo>
                  <a:lnTo>
                    <a:pt x="16" y="66"/>
                  </a:lnTo>
                  <a:lnTo>
                    <a:pt x="18" y="70"/>
                  </a:lnTo>
                  <a:lnTo>
                    <a:pt x="22" y="72"/>
                  </a:lnTo>
                  <a:lnTo>
                    <a:pt x="26" y="72"/>
                  </a:lnTo>
                  <a:lnTo>
                    <a:pt x="30" y="72"/>
                  </a:lnTo>
                  <a:lnTo>
                    <a:pt x="34" y="70"/>
                  </a:lnTo>
                  <a:lnTo>
                    <a:pt x="38" y="66"/>
                  </a:lnTo>
                  <a:lnTo>
                    <a:pt x="40" y="62"/>
                  </a:lnTo>
                  <a:lnTo>
                    <a:pt x="40" y="56"/>
                  </a:lnTo>
                  <a:lnTo>
                    <a:pt x="42" y="50"/>
                  </a:lnTo>
                  <a:lnTo>
                    <a:pt x="42" y="40"/>
                  </a:lnTo>
                  <a:lnTo>
                    <a:pt x="42" y="30"/>
                  </a:lnTo>
                  <a:lnTo>
                    <a:pt x="40" y="20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0" y="10"/>
                  </a:lnTo>
                  <a:lnTo>
                    <a:pt x="26" y="8"/>
                  </a:lnTo>
                  <a:lnTo>
                    <a:pt x="20" y="10"/>
                  </a:lnTo>
                  <a:lnTo>
                    <a:pt x="16" y="14"/>
                  </a:lnTo>
                  <a:lnTo>
                    <a:pt x="12" y="20"/>
                  </a:lnTo>
                  <a:lnTo>
                    <a:pt x="12" y="30"/>
                  </a:lnTo>
                  <a:lnTo>
                    <a:pt x="10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461" name="Line 26"/>
            <p:cNvSpPr>
              <a:spLocks noChangeShapeType="1"/>
            </p:cNvSpPr>
            <p:nvPr/>
          </p:nvSpPr>
          <p:spPr bwMode="auto">
            <a:xfrm>
              <a:off x="501" y="2775"/>
              <a:ext cx="1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62" name="Freeform 27"/>
            <p:cNvSpPr>
              <a:spLocks/>
            </p:cNvSpPr>
            <p:nvPr/>
          </p:nvSpPr>
          <p:spPr bwMode="auto">
            <a:xfrm>
              <a:off x="408" y="2730"/>
              <a:ext cx="60" cy="94"/>
            </a:xfrm>
            <a:custGeom>
              <a:avLst/>
              <a:gdLst>
                <a:gd name="T0" fmla="*/ 0 w 52"/>
                <a:gd name="T1" fmla="*/ 247 h 80"/>
                <a:gd name="T2" fmla="*/ 37 w 52"/>
                <a:gd name="T3" fmla="*/ 247 h 80"/>
                <a:gd name="T4" fmla="*/ 43 w 52"/>
                <a:gd name="T5" fmla="*/ 270 h 80"/>
                <a:gd name="T6" fmla="*/ 58 w 52"/>
                <a:gd name="T7" fmla="*/ 290 h 80"/>
                <a:gd name="T8" fmla="*/ 73 w 52"/>
                <a:gd name="T9" fmla="*/ 297 h 80"/>
                <a:gd name="T10" fmla="*/ 93 w 52"/>
                <a:gd name="T11" fmla="*/ 307 h 80"/>
                <a:gd name="T12" fmla="*/ 107 w 52"/>
                <a:gd name="T13" fmla="*/ 297 h 80"/>
                <a:gd name="T14" fmla="*/ 122 w 52"/>
                <a:gd name="T15" fmla="*/ 290 h 80"/>
                <a:gd name="T16" fmla="*/ 138 w 52"/>
                <a:gd name="T17" fmla="*/ 284 h 80"/>
                <a:gd name="T18" fmla="*/ 142 w 52"/>
                <a:gd name="T19" fmla="*/ 253 h 80"/>
                <a:gd name="T20" fmla="*/ 149 w 52"/>
                <a:gd name="T21" fmla="*/ 222 h 80"/>
                <a:gd name="T22" fmla="*/ 142 w 52"/>
                <a:gd name="T23" fmla="*/ 195 h 80"/>
                <a:gd name="T24" fmla="*/ 138 w 52"/>
                <a:gd name="T25" fmla="*/ 170 h 80"/>
                <a:gd name="T26" fmla="*/ 122 w 52"/>
                <a:gd name="T27" fmla="*/ 165 h 80"/>
                <a:gd name="T28" fmla="*/ 107 w 52"/>
                <a:gd name="T29" fmla="*/ 152 h 80"/>
                <a:gd name="T30" fmla="*/ 93 w 52"/>
                <a:gd name="T31" fmla="*/ 145 h 80"/>
                <a:gd name="T32" fmla="*/ 73 w 52"/>
                <a:gd name="T33" fmla="*/ 152 h 80"/>
                <a:gd name="T34" fmla="*/ 67 w 52"/>
                <a:gd name="T35" fmla="*/ 152 h 80"/>
                <a:gd name="T36" fmla="*/ 50 w 52"/>
                <a:gd name="T37" fmla="*/ 170 h 80"/>
                <a:gd name="T38" fmla="*/ 43 w 52"/>
                <a:gd name="T39" fmla="*/ 179 h 80"/>
                <a:gd name="T40" fmla="*/ 2 w 52"/>
                <a:gd name="T41" fmla="*/ 170 h 80"/>
                <a:gd name="T42" fmla="*/ 37 w 52"/>
                <a:gd name="T43" fmla="*/ 0 h 80"/>
                <a:gd name="T44" fmla="*/ 172 w 52"/>
                <a:gd name="T45" fmla="*/ 0 h 80"/>
                <a:gd name="T46" fmla="*/ 172 w 52"/>
                <a:gd name="T47" fmla="*/ 42 h 80"/>
                <a:gd name="T48" fmla="*/ 67 w 52"/>
                <a:gd name="T49" fmla="*/ 42 h 80"/>
                <a:gd name="T50" fmla="*/ 50 w 52"/>
                <a:gd name="T51" fmla="*/ 140 h 80"/>
                <a:gd name="T52" fmla="*/ 78 w 52"/>
                <a:gd name="T53" fmla="*/ 120 h 80"/>
                <a:gd name="T54" fmla="*/ 103 w 52"/>
                <a:gd name="T55" fmla="*/ 110 h 80"/>
                <a:gd name="T56" fmla="*/ 122 w 52"/>
                <a:gd name="T57" fmla="*/ 110 h 80"/>
                <a:gd name="T58" fmla="*/ 142 w 52"/>
                <a:gd name="T59" fmla="*/ 120 h 80"/>
                <a:gd name="T60" fmla="*/ 164 w 52"/>
                <a:gd name="T61" fmla="*/ 140 h 80"/>
                <a:gd name="T62" fmla="*/ 182 w 52"/>
                <a:gd name="T63" fmla="*/ 165 h 80"/>
                <a:gd name="T64" fmla="*/ 188 w 52"/>
                <a:gd name="T65" fmla="*/ 189 h 80"/>
                <a:gd name="T66" fmla="*/ 188 w 52"/>
                <a:gd name="T67" fmla="*/ 222 h 80"/>
                <a:gd name="T68" fmla="*/ 188 w 52"/>
                <a:gd name="T69" fmla="*/ 247 h 80"/>
                <a:gd name="T70" fmla="*/ 182 w 52"/>
                <a:gd name="T71" fmla="*/ 284 h 80"/>
                <a:gd name="T72" fmla="*/ 164 w 52"/>
                <a:gd name="T73" fmla="*/ 297 h 80"/>
                <a:gd name="T74" fmla="*/ 142 w 52"/>
                <a:gd name="T75" fmla="*/ 324 h 80"/>
                <a:gd name="T76" fmla="*/ 122 w 52"/>
                <a:gd name="T77" fmla="*/ 341 h 80"/>
                <a:gd name="T78" fmla="*/ 93 w 52"/>
                <a:gd name="T79" fmla="*/ 341 h 80"/>
                <a:gd name="T80" fmla="*/ 67 w 52"/>
                <a:gd name="T81" fmla="*/ 341 h 80"/>
                <a:gd name="T82" fmla="*/ 43 w 52"/>
                <a:gd name="T83" fmla="*/ 334 h 80"/>
                <a:gd name="T84" fmla="*/ 28 w 52"/>
                <a:gd name="T85" fmla="*/ 316 h 80"/>
                <a:gd name="T86" fmla="*/ 16 w 52"/>
                <a:gd name="T87" fmla="*/ 297 h 80"/>
                <a:gd name="T88" fmla="*/ 2 w 52"/>
                <a:gd name="T89" fmla="*/ 270 h 80"/>
                <a:gd name="T90" fmla="*/ 0 w 52"/>
                <a:gd name="T91" fmla="*/ 247 h 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2"/>
                <a:gd name="T139" fmla="*/ 0 h 80"/>
                <a:gd name="T140" fmla="*/ 52 w 52"/>
                <a:gd name="T141" fmla="*/ 80 h 8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2" h="80">
                  <a:moveTo>
                    <a:pt x="0" y="58"/>
                  </a:moveTo>
                  <a:lnTo>
                    <a:pt x="10" y="58"/>
                  </a:lnTo>
                  <a:lnTo>
                    <a:pt x="12" y="64"/>
                  </a:lnTo>
                  <a:lnTo>
                    <a:pt x="16" y="68"/>
                  </a:lnTo>
                  <a:lnTo>
                    <a:pt x="20" y="70"/>
                  </a:lnTo>
                  <a:lnTo>
                    <a:pt x="26" y="72"/>
                  </a:lnTo>
                  <a:lnTo>
                    <a:pt x="30" y="70"/>
                  </a:lnTo>
                  <a:lnTo>
                    <a:pt x="34" y="68"/>
                  </a:lnTo>
                  <a:lnTo>
                    <a:pt x="38" y="66"/>
                  </a:lnTo>
                  <a:lnTo>
                    <a:pt x="40" y="60"/>
                  </a:lnTo>
                  <a:lnTo>
                    <a:pt x="42" y="52"/>
                  </a:lnTo>
                  <a:lnTo>
                    <a:pt x="40" y="46"/>
                  </a:lnTo>
                  <a:lnTo>
                    <a:pt x="38" y="40"/>
                  </a:lnTo>
                  <a:lnTo>
                    <a:pt x="34" y="38"/>
                  </a:lnTo>
                  <a:lnTo>
                    <a:pt x="30" y="36"/>
                  </a:lnTo>
                  <a:lnTo>
                    <a:pt x="26" y="34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2" y="40"/>
                  </a:lnTo>
                  <a:lnTo>
                    <a:pt x="10" y="0"/>
                  </a:lnTo>
                  <a:lnTo>
                    <a:pt x="48" y="0"/>
                  </a:lnTo>
                  <a:lnTo>
                    <a:pt x="48" y="10"/>
                  </a:lnTo>
                  <a:lnTo>
                    <a:pt x="18" y="10"/>
                  </a:lnTo>
                  <a:lnTo>
                    <a:pt x="14" y="32"/>
                  </a:lnTo>
                  <a:lnTo>
                    <a:pt x="22" y="28"/>
                  </a:lnTo>
                  <a:lnTo>
                    <a:pt x="28" y="26"/>
                  </a:lnTo>
                  <a:lnTo>
                    <a:pt x="34" y="26"/>
                  </a:lnTo>
                  <a:lnTo>
                    <a:pt x="40" y="28"/>
                  </a:lnTo>
                  <a:lnTo>
                    <a:pt x="46" y="32"/>
                  </a:lnTo>
                  <a:lnTo>
                    <a:pt x="50" y="38"/>
                  </a:lnTo>
                  <a:lnTo>
                    <a:pt x="52" y="44"/>
                  </a:lnTo>
                  <a:lnTo>
                    <a:pt x="52" y="52"/>
                  </a:lnTo>
                  <a:lnTo>
                    <a:pt x="52" y="58"/>
                  </a:lnTo>
                  <a:lnTo>
                    <a:pt x="50" y="66"/>
                  </a:lnTo>
                  <a:lnTo>
                    <a:pt x="46" y="70"/>
                  </a:lnTo>
                  <a:lnTo>
                    <a:pt x="40" y="76"/>
                  </a:lnTo>
                  <a:lnTo>
                    <a:pt x="34" y="80"/>
                  </a:lnTo>
                  <a:lnTo>
                    <a:pt x="26" y="80"/>
                  </a:lnTo>
                  <a:lnTo>
                    <a:pt x="18" y="80"/>
                  </a:lnTo>
                  <a:lnTo>
                    <a:pt x="12" y="78"/>
                  </a:lnTo>
                  <a:lnTo>
                    <a:pt x="8" y="74"/>
                  </a:lnTo>
                  <a:lnTo>
                    <a:pt x="4" y="70"/>
                  </a:lnTo>
                  <a:lnTo>
                    <a:pt x="2" y="64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463" name="Line 28"/>
            <p:cNvSpPr>
              <a:spLocks noChangeShapeType="1"/>
            </p:cNvSpPr>
            <p:nvPr/>
          </p:nvSpPr>
          <p:spPr bwMode="auto">
            <a:xfrm>
              <a:off x="501" y="2447"/>
              <a:ext cx="19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64" name="Freeform 29"/>
            <p:cNvSpPr>
              <a:spLocks/>
            </p:cNvSpPr>
            <p:nvPr/>
          </p:nvSpPr>
          <p:spPr bwMode="auto">
            <a:xfrm>
              <a:off x="344" y="2401"/>
              <a:ext cx="33" cy="96"/>
            </a:xfrm>
            <a:custGeom>
              <a:avLst/>
              <a:gdLst>
                <a:gd name="T0" fmla="*/ 123 w 28"/>
                <a:gd name="T1" fmla="*/ 337 h 82"/>
                <a:gd name="T2" fmla="*/ 77 w 28"/>
                <a:gd name="T3" fmla="*/ 337 h 82"/>
                <a:gd name="T4" fmla="*/ 77 w 28"/>
                <a:gd name="T5" fmla="*/ 75 h 82"/>
                <a:gd name="T6" fmla="*/ 64 w 28"/>
                <a:gd name="T7" fmla="*/ 90 h 82"/>
                <a:gd name="T8" fmla="*/ 34 w 28"/>
                <a:gd name="T9" fmla="*/ 105 h 82"/>
                <a:gd name="T10" fmla="*/ 18 w 28"/>
                <a:gd name="T11" fmla="*/ 119 h 82"/>
                <a:gd name="T12" fmla="*/ 0 w 28"/>
                <a:gd name="T13" fmla="*/ 123 h 82"/>
                <a:gd name="T14" fmla="*/ 0 w 28"/>
                <a:gd name="T15" fmla="*/ 81 h 82"/>
                <a:gd name="T16" fmla="*/ 25 w 28"/>
                <a:gd name="T17" fmla="*/ 66 h 82"/>
                <a:gd name="T18" fmla="*/ 54 w 28"/>
                <a:gd name="T19" fmla="*/ 48 h 82"/>
                <a:gd name="T20" fmla="*/ 77 w 28"/>
                <a:gd name="T21" fmla="*/ 25 h 82"/>
                <a:gd name="T22" fmla="*/ 100 w 28"/>
                <a:gd name="T23" fmla="*/ 0 h 82"/>
                <a:gd name="T24" fmla="*/ 123 w 28"/>
                <a:gd name="T25" fmla="*/ 0 h 82"/>
                <a:gd name="T26" fmla="*/ 123 w 28"/>
                <a:gd name="T27" fmla="*/ 337 h 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"/>
                <a:gd name="T43" fmla="*/ 0 h 82"/>
                <a:gd name="T44" fmla="*/ 28 w 28"/>
                <a:gd name="T45" fmla="*/ 82 h 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" h="82">
                  <a:moveTo>
                    <a:pt x="28" y="82"/>
                  </a:moveTo>
                  <a:lnTo>
                    <a:pt x="18" y="82"/>
                  </a:lnTo>
                  <a:lnTo>
                    <a:pt x="18" y="18"/>
                  </a:lnTo>
                  <a:lnTo>
                    <a:pt x="14" y="22"/>
                  </a:lnTo>
                  <a:lnTo>
                    <a:pt x="8" y="26"/>
                  </a:lnTo>
                  <a:lnTo>
                    <a:pt x="4" y="28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28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465" name="Freeform 30"/>
            <p:cNvSpPr>
              <a:spLocks noEditPoints="1"/>
            </p:cNvSpPr>
            <p:nvPr/>
          </p:nvSpPr>
          <p:spPr bwMode="auto">
            <a:xfrm>
              <a:off x="408" y="2401"/>
              <a:ext cx="60" cy="96"/>
            </a:xfrm>
            <a:custGeom>
              <a:avLst/>
              <a:gdLst>
                <a:gd name="T0" fmla="*/ 0 w 52"/>
                <a:gd name="T1" fmla="*/ 171 h 82"/>
                <a:gd name="T2" fmla="*/ 0 w 52"/>
                <a:gd name="T3" fmla="*/ 130 h 82"/>
                <a:gd name="T4" fmla="*/ 2 w 52"/>
                <a:gd name="T5" fmla="*/ 105 h 82"/>
                <a:gd name="T6" fmla="*/ 2 w 52"/>
                <a:gd name="T7" fmla="*/ 75 h 82"/>
                <a:gd name="T8" fmla="*/ 21 w 52"/>
                <a:gd name="T9" fmla="*/ 41 h 82"/>
                <a:gd name="T10" fmla="*/ 43 w 52"/>
                <a:gd name="T11" fmla="*/ 25 h 82"/>
                <a:gd name="T12" fmla="*/ 67 w 52"/>
                <a:gd name="T13" fmla="*/ 2 h 82"/>
                <a:gd name="T14" fmla="*/ 93 w 52"/>
                <a:gd name="T15" fmla="*/ 0 h 82"/>
                <a:gd name="T16" fmla="*/ 119 w 52"/>
                <a:gd name="T17" fmla="*/ 2 h 82"/>
                <a:gd name="T18" fmla="*/ 138 w 52"/>
                <a:gd name="T19" fmla="*/ 18 h 82"/>
                <a:gd name="T20" fmla="*/ 149 w 52"/>
                <a:gd name="T21" fmla="*/ 25 h 82"/>
                <a:gd name="T22" fmla="*/ 164 w 52"/>
                <a:gd name="T23" fmla="*/ 41 h 82"/>
                <a:gd name="T24" fmla="*/ 172 w 52"/>
                <a:gd name="T25" fmla="*/ 66 h 82"/>
                <a:gd name="T26" fmla="*/ 182 w 52"/>
                <a:gd name="T27" fmla="*/ 90 h 82"/>
                <a:gd name="T28" fmla="*/ 188 w 52"/>
                <a:gd name="T29" fmla="*/ 130 h 82"/>
                <a:gd name="T30" fmla="*/ 188 w 52"/>
                <a:gd name="T31" fmla="*/ 171 h 82"/>
                <a:gd name="T32" fmla="*/ 188 w 52"/>
                <a:gd name="T33" fmla="*/ 208 h 82"/>
                <a:gd name="T34" fmla="*/ 188 w 52"/>
                <a:gd name="T35" fmla="*/ 242 h 82"/>
                <a:gd name="T36" fmla="*/ 182 w 52"/>
                <a:gd name="T37" fmla="*/ 266 h 82"/>
                <a:gd name="T38" fmla="*/ 164 w 52"/>
                <a:gd name="T39" fmla="*/ 297 h 82"/>
                <a:gd name="T40" fmla="*/ 142 w 52"/>
                <a:gd name="T41" fmla="*/ 321 h 82"/>
                <a:gd name="T42" fmla="*/ 122 w 52"/>
                <a:gd name="T43" fmla="*/ 337 h 82"/>
                <a:gd name="T44" fmla="*/ 93 w 52"/>
                <a:gd name="T45" fmla="*/ 337 h 82"/>
                <a:gd name="T46" fmla="*/ 67 w 52"/>
                <a:gd name="T47" fmla="*/ 337 h 82"/>
                <a:gd name="T48" fmla="*/ 43 w 52"/>
                <a:gd name="T49" fmla="*/ 331 h 82"/>
                <a:gd name="T50" fmla="*/ 28 w 52"/>
                <a:gd name="T51" fmla="*/ 307 h 82"/>
                <a:gd name="T52" fmla="*/ 2 w 52"/>
                <a:gd name="T53" fmla="*/ 256 h 82"/>
                <a:gd name="T54" fmla="*/ 0 w 52"/>
                <a:gd name="T55" fmla="*/ 171 h 82"/>
                <a:gd name="T56" fmla="*/ 37 w 52"/>
                <a:gd name="T57" fmla="*/ 171 h 82"/>
                <a:gd name="T58" fmla="*/ 37 w 52"/>
                <a:gd name="T59" fmla="*/ 208 h 82"/>
                <a:gd name="T60" fmla="*/ 43 w 52"/>
                <a:gd name="T61" fmla="*/ 242 h 82"/>
                <a:gd name="T62" fmla="*/ 43 w 52"/>
                <a:gd name="T63" fmla="*/ 266 h 82"/>
                <a:gd name="T64" fmla="*/ 50 w 52"/>
                <a:gd name="T65" fmla="*/ 283 h 82"/>
                <a:gd name="T66" fmla="*/ 67 w 52"/>
                <a:gd name="T67" fmla="*/ 288 h 82"/>
                <a:gd name="T68" fmla="*/ 78 w 52"/>
                <a:gd name="T69" fmla="*/ 297 h 82"/>
                <a:gd name="T70" fmla="*/ 93 w 52"/>
                <a:gd name="T71" fmla="*/ 307 h 82"/>
                <a:gd name="T72" fmla="*/ 107 w 52"/>
                <a:gd name="T73" fmla="*/ 297 h 82"/>
                <a:gd name="T74" fmla="*/ 122 w 52"/>
                <a:gd name="T75" fmla="*/ 288 h 82"/>
                <a:gd name="T76" fmla="*/ 138 w 52"/>
                <a:gd name="T77" fmla="*/ 283 h 82"/>
                <a:gd name="T78" fmla="*/ 142 w 52"/>
                <a:gd name="T79" fmla="*/ 266 h 82"/>
                <a:gd name="T80" fmla="*/ 142 w 52"/>
                <a:gd name="T81" fmla="*/ 242 h 82"/>
                <a:gd name="T82" fmla="*/ 149 w 52"/>
                <a:gd name="T83" fmla="*/ 208 h 82"/>
                <a:gd name="T84" fmla="*/ 149 w 52"/>
                <a:gd name="T85" fmla="*/ 171 h 82"/>
                <a:gd name="T86" fmla="*/ 149 w 52"/>
                <a:gd name="T87" fmla="*/ 123 h 82"/>
                <a:gd name="T88" fmla="*/ 142 w 52"/>
                <a:gd name="T89" fmla="*/ 90 h 82"/>
                <a:gd name="T90" fmla="*/ 138 w 52"/>
                <a:gd name="T91" fmla="*/ 66 h 82"/>
                <a:gd name="T92" fmla="*/ 122 w 52"/>
                <a:gd name="T93" fmla="*/ 48 h 82"/>
                <a:gd name="T94" fmla="*/ 107 w 52"/>
                <a:gd name="T95" fmla="*/ 41 h 82"/>
                <a:gd name="T96" fmla="*/ 93 w 52"/>
                <a:gd name="T97" fmla="*/ 41 h 82"/>
                <a:gd name="T98" fmla="*/ 73 w 52"/>
                <a:gd name="T99" fmla="*/ 48 h 82"/>
                <a:gd name="T100" fmla="*/ 58 w 52"/>
                <a:gd name="T101" fmla="*/ 66 h 82"/>
                <a:gd name="T102" fmla="*/ 43 w 52"/>
                <a:gd name="T103" fmla="*/ 90 h 82"/>
                <a:gd name="T104" fmla="*/ 37 w 52"/>
                <a:gd name="T105" fmla="*/ 123 h 82"/>
                <a:gd name="T106" fmla="*/ 37 w 52"/>
                <a:gd name="T107" fmla="*/ 171 h 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"/>
                <a:gd name="T163" fmla="*/ 0 h 82"/>
                <a:gd name="T164" fmla="*/ 52 w 52"/>
                <a:gd name="T165" fmla="*/ 82 h 8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" h="82">
                  <a:moveTo>
                    <a:pt x="0" y="42"/>
                  </a:moveTo>
                  <a:lnTo>
                    <a:pt x="0" y="32"/>
                  </a:lnTo>
                  <a:lnTo>
                    <a:pt x="2" y="26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12" y="6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2" y="6"/>
                  </a:lnTo>
                  <a:lnTo>
                    <a:pt x="46" y="10"/>
                  </a:lnTo>
                  <a:lnTo>
                    <a:pt x="48" y="16"/>
                  </a:lnTo>
                  <a:lnTo>
                    <a:pt x="50" y="22"/>
                  </a:lnTo>
                  <a:lnTo>
                    <a:pt x="52" y="32"/>
                  </a:lnTo>
                  <a:lnTo>
                    <a:pt x="52" y="42"/>
                  </a:lnTo>
                  <a:lnTo>
                    <a:pt x="52" y="50"/>
                  </a:lnTo>
                  <a:lnTo>
                    <a:pt x="52" y="58"/>
                  </a:lnTo>
                  <a:lnTo>
                    <a:pt x="50" y="64"/>
                  </a:lnTo>
                  <a:lnTo>
                    <a:pt x="46" y="72"/>
                  </a:lnTo>
                  <a:lnTo>
                    <a:pt x="40" y="78"/>
                  </a:lnTo>
                  <a:lnTo>
                    <a:pt x="34" y="82"/>
                  </a:lnTo>
                  <a:lnTo>
                    <a:pt x="26" y="82"/>
                  </a:lnTo>
                  <a:lnTo>
                    <a:pt x="18" y="82"/>
                  </a:lnTo>
                  <a:lnTo>
                    <a:pt x="12" y="80"/>
                  </a:lnTo>
                  <a:lnTo>
                    <a:pt x="8" y="74"/>
                  </a:lnTo>
                  <a:lnTo>
                    <a:pt x="2" y="62"/>
                  </a:lnTo>
                  <a:lnTo>
                    <a:pt x="0" y="42"/>
                  </a:lnTo>
                  <a:close/>
                  <a:moveTo>
                    <a:pt x="10" y="42"/>
                  </a:moveTo>
                  <a:lnTo>
                    <a:pt x="10" y="50"/>
                  </a:lnTo>
                  <a:lnTo>
                    <a:pt x="12" y="58"/>
                  </a:lnTo>
                  <a:lnTo>
                    <a:pt x="12" y="64"/>
                  </a:lnTo>
                  <a:lnTo>
                    <a:pt x="14" y="68"/>
                  </a:lnTo>
                  <a:lnTo>
                    <a:pt x="18" y="70"/>
                  </a:lnTo>
                  <a:lnTo>
                    <a:pt x="22" y="72"/>
                  </a:lnTo>
                  <a:lnTo>
                    <a:pt x="26" y="74"/>
                  </a:lnTo>
                  <a:lnTo>
                    <a:pt x="30" y="72"/>
                  </a:lnTo>
                  <a:lnTo>
                    <a:pt x="34" y="70"/>
                  </a:lnTo>
                  <a:lnTo>
                    <a:pt x="38" y="68"/>
                  </a:lnTo>
                  <a:lnTo>
                    <a:pt x="40" y="64"/>
                  </a:lnTo>
                  <a:lnTo>
                    <a:pt x="40" y="58"/>
                  </a:lnTo>
                  <a:lnTo>
                    <a:pt x="42" y="50"/>
                  </a:lnTo>
                  <a:lnTo>
                    <a:pt x="42" y="42"/>
                  </a:lnTo>
                  <a:lnTo>
                    <a:pt x="42" y="30"/>
                  </a:lnTo>
                  <a:lnTo>
                    <a:pt x="40" y="22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2"/>
                  </a:lnTo>
                  <a:lnTo>
                    <a:pt x="10" y="30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466" name="Line 31"/>
            <p:cNvSpPr>
              <a:spLocks noChangeShapeType="1"/>
            </p:cNvSpPr>
            <p:nvPr/>
          </p:nvSpPr>
          <p:spPr bwMode="auto">
            <a:xfrm>
              <a:off x="501" y="2120"/>
              <a:ext cx="1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67" name="Freeform 32"/>
            <p:cNvSpPr>
              <a:spLocks/>
            </p:cNvSpPr>
            <p:nvPr/>
          </p:nvSpPr>
          <p:spPr bwMode="auto">
            <a:xfrm>
              <a:off x="344" y="2073"/>
              <a:ext cx="33" cy="94"/>
            </a:xfrm>
            <a:custGeom>
              <a:avLst/>
              <a:gdLst>
                <a:gd name="T0" fmla="*/ 123 w 28"/>
                <a:gd name="T1" fmla="*/ 341 h 80"/>
                <a:gd name="T2" fmla="*/ 77 w 28"/>
                <a:gd name="T3" fmla="*/ 341 h 80"/>
                <a:gd name="T4" fmla="*/ 77 w 28"/>
                <a:gd name="T5" fmla="*/ 76 h 80"/>
                <a:gd name="T6" fmla="*/ 64 w 28"/>
                <a:gd name="T7" fmla="*/ 94 h 80"/>
                <a:gd name="T8" fmla="*/ 34 w 28"/>
                <a:gd name="T9" fmla="*/ 102 h 80"/>
                <a:gd name="T10" fmla="*/ 18 w 28"/>
                <a:gd name="T11" fmla="*/ 120 h 80"/>
                <a:gd name="T12" fmla="*/ 0 w 28"/>
                <a:gd name="T13" fmla="*/ 127 h 80"/>
                <a:gd name="T14" fmla="*/ 0 w 28"/>
                <a:gd name="T15" fmla="*/ 87 h 80"/>
                <a:gd name="T16" fmla="*/ 25 w 28"/>
                <a:gd name="T17" fmla="*/ 68 h 80"/>
                <a:gd name="T18" fmla="*/ 54 w 28"/>
                <a:gd name="T19" fmla="*/ 42 h 80"/>
                <a:gd name="T20" fmla="*/ 77 w 28"/>
                <a:gd name="T21" fmla="*/ 25 h 80"/>
                <a:gd name="T22" fmla="*/ 100 w 28"/>
                <a:gd name="T23" fmla="*/ 0 h 80"/>
                <a:gd name="T24" fmla="*/ 123 w 28"/>
                <a:gd name="T25" fmla="*/ 0 h 80"/>
                <a:gd name="T26" fmla="*/ 123 w 28"/>
                <a:gd name="T27" fmla="*/ 341 h 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"/>
                <a:gd name="T43" fmla="*/ 0 h 80"/>
                <a:gd name="T44" fmla="*/ 28 w 28"/>
                <a:gd name="T45" fmla="*/ 80 h 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" h="80">
                  <a:moveTo>
                    <a:pt x="28" y="80"/>
                  </a:moveTo>
                  <a:lnTo>
                    <a:pt x="18" y="80"/>
                  </a:lnTo>
                  <a:lnTo>
                    <a:pt x="18" y="18"/>
                  </a:lnTo>
                  <a:lnTo>
                    <a:pt x="14" y="22"/>
                  </a:lnTo>
                  <a:lnTo>
                    <a:pt x="8" y="24"/>
                  </a:lnTo>
                  <a:lnTo>
                    <a:pt x="4" y="28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6" y="16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28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468" name="Freeform 33"/>
            <p:cNvSpPr>
              <a:spLocks/>
            </p:cNvSpPr>
            <p:nvPr/>
          </p:nvSpPr>
          <p:spPr bwMode="auto">
            <a:xfrm>
              <a:off x="408" y="2076"/>
              <a:ext cx="60" cy="93"/>
            </a:xfrm>
            <a:custGeom>
              <a:avLst/>
              <a:gdLst>
                <a:gd name="T0" fmla="*/ 0 w 52"/>
                <a:gd name="T1" fmla="*/ 224 h 80"/>
                <a:gd name="T2" fmla="*/ 37 w 52"/>
                <a:gd name="T3" fmla="*/ 216 h 80"/>
                <a:gd name="T4" fmla="*/ 43 w 52"/>
                <a:gd name="T5" fmla="*/ 243 h 80"/>
                <a:gd name="T6" fmla="*/ 58 w 52"/>
                <a:gd name="T7" fmla="*/ 259 h 80"/>
                <a:gd name="T8" fmla="*/ 73 w 52"/>
                <a:gd name="T9" fmla="*/ 270 h 80"/>
                <a:gd name="T10" fmla="*/ 93 w 52"/>
                <a:gd name="T11" fmla="*/ 270 h 80"/>
                <a:gd name="T12" fmla="*/ 107 w 52"/>
                <a:gd name="T13" fmla="*/ 270 h 80"/>
                <a:gd name="T14" fmla="*/ 122 w 52"/>
                <a:gd name="T15" fmla="*/ 263 h 80"/>
                <a:gd name="T16" fmla="*/ 138 w 52"/>
                <a:gd name="T17" fmla="*/ 259 h 80"/>
                <a:gd name="T18" fmla="*/ 142 w 52"/>
                <a:gd name="T19" fmla="*/ 233 h 80"/>
                <a:gd name="T20" fmla="*/ 149 w 52"/>
                <a:gd name="T21" fmla="*/ 200 h 80"/>
                <a:gd name="T22" fmla="*/ 142 w 52"/>
                <a:gd name="T23" fmla="*/ 170 h 80"/>
                <a:gd name="T24" fmla="*/ 138 w 52"/>
                <a:gd name="T25" fmla="*/ 146 h 80"/>
                <a:gd name="T26" fmla="*/ 122 w 52"/>
                <a:gd name="T27" fmla="*/ 142 h 80"/>
                <a:gd name="T28" fmla="*/ 107 w 52"/>
                <a:gd name="T29" fmla="*/ 135 h 80"/>
                <a:gd name="T30" fmla="*/ 93 w 52"/>
                <a:gd name="T31" fmla="*/ 135 h 80"/>
                <a:gd name="T32" fmla="*/ 73 w 52"/>
                <a:gd name="T33" fmla="*/ 135 h 80"/>
                <a:gd name="T34" fmla="*/ 58 w 52"/>
                <a:gd name="T35" fmla="*/ 142 h 80"/>
                <a:gd name="T36" fmla="*/ 50 w 52"/>
                <a:gd name="T37" fmla="*/ 146 h 80"/>
                <a:gd name="T38" fmla="*/ 43 w 52"/>
                <a:gd name="T39" fmla="*/ 165 h 80"/>
                <a:gd name="T40" fmla="*/ 2 w 52"/>
                <a:gd name="T41" fmla="*/ 157 h 80"/>
                <a:gd name="T42" fmla="*/ 37 w 52"/>
                <a:gd name="T43" fmla="*/ 0 h 80"/>
                <a:gd name="T44" fmla="*/ 172 w 52"/>
                <a:gd name="T45" fmla="*/ 0 h 80"/>
                <a:gd name="T46" fmla="*/ 172 w 52"/>
                <a:gd name="T47" fmla="*/ 41 h 80"/>
                <a:gd name="T48" fmla="*/ 67 w 52"/>
                <a:gd name="T49" fmla="*/ 41 h 80"/>
                <a:gd name="T50" fmla="*/ 50 w 52"/>
                <a:gd name="T51" fmla="*/ 119 h 80"/>
                <a:gd name="T52" fmla="*/ 73 w 52"/>
                <a:gd name="T53" fmla="*/ 102 h 80"/>
                <a:gd name="T54" fmla="*/ 103 w 52"/>
                <a:gd name="T55" fmla="*/ 93 h 80"/>
                <a:gd name="T56" fmla="*/ 122 w 52"/>
                <a:gd name="T57" fmla="*/ 102 h 80"/>
                <a:gd name="T58" fmla="*/ 142 w 52"/>
                <a:gd name="T59" fmla="*/ 108 h 80"/>
                <a:gd name="T60" fmla="*/ 164 w 52"/>
                <a:gd name="T61" fmla="*/ 123 h 80"/>
                <a:gd name="T62" fmla="*/ 182 w 52"/>
                <a:gd name="T63" fmla="*/ 146 h 80"/>
                <a:gd name="T64" fmla="*/ 188 w 52"/>
                <a:gd name="T65" fmla="*/ 170 h 80"/>
                <a:gd name="T66" fmla="*/ 188 w 52"/>
                <a:gd name="T67" fmla="*/ 200 h 80"/>
                <a:gd name="T68" fmla="*/ 188 w 52"/>
                <a:gd name="T69" fmla="*/ 224 h 80"/>
                <a:gd name="T70" fmla="*/ 182 w 52"/>
                <a:gd name="T71" fmla="*/ 248 h 80"/>
                <a:gd name="T72" fmla="*/ 164 w 52"/>
                <a:gd name="T73" fmla="*/ 270 h 80"/>
                <a:gd name="T74" fmla="*/ 142 w 52"/>
                <a:gd name="T75" fmla="*/ 292 h 80"/>
                <a:gd name="T76" fmla="*/ 122 w 52"/>
                <a:gd name="T77" fmla="*/ 302 h 80"/>
                <a:gd name="T78" fmla="*/ 93 w 52"/>
                <a:gd name="T79" fmla="*/ 310 h 80"/>
                <a:gd name="T80" fmla="*/ 67 w 52"/>
                <a:gd name="T81" fmla="*/ 310 h 80"/>
                <a:gd name="T82" fmla="*/ 43 w 52"/>
                <a:gd name="T83" fmla="*/ 302 h 80"/>
                <a:gd name="T84" fmla="*/ 28 w 52"/>
                <a:gd name="T85" fmla="*/ 288 h 80"/>
                <a:gd name="T86" fmla="*/ 16 w 52"/>
                <a:gd name="T87" fmla="*/ 270 h 80"/>
                <a:gd name="T88" fmla="*/ 2 w 52"/>
                <a:gd name="T89" fmla="*/ 248 h 80"/>
                <a:gd name="T90" fmla="*/ 0 w 52"/>
                <a:gd name="T91" fmla="*/ 224 h 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2"/>
                <a:gd name="T139" fmla="*/ 0 h 80"/>
                <a:gd name="T140" fmla="*/ 52 w 52"/>
                <a:gd name="T141" fmla="*/ 80 h 8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2" h="80">
                  <a:moveTo>
                    <a:pt x="0" y="58"/>
                  </a:moveTo>
                  <a:lnTo>
                    <a:pt x="10" y="56"/>
                  </a:lnTo>
                  <a:lnTo>
                    <a:pt x="12" y="62"/>
                  </a:lnTo>
                  <a:lnTo>
                    <a:pt x="16" y="66"/>
                  </a:lnTo>
                  <a:lnTo>
                    <a:pt x="20" y="70"/>
                  </a:lnTo>
                  <a:lnTo>
                    <a:pt x="26" y="70"/>
                  </a:lnTo>
                  <a:lnTo>
                    <a:pt x="30" y="70"/>
                  </a:lnTo>
                  <a:lnTo>
                    <a:pt x="34" y="68"/>
                  </a:lnTo>
                  <a:lnTo>
                    <a:pt x="38" y="66"/>
                  </a:lnTo>
                  <a:lnTo>
                    <a:pt x="40" y="60"/>
                  </a:lnTo>
                  <a:lnTo>
                    <a:pt x="42" y="52"/>
                  </a:lnTo>
                  <a:lnTo>
                    <a:pt x="40" y="44"/>
                  </a:lnTo>
                  <a:lnTo>
                    <a:pt x="38" y="38"/>
                  </a:lnTo>
                  <a:lnTo>
                    <a:pt x="34" y="36"/>
                  </a:lnTo>
                  <a:lnTo>
                    <a:pt x="30" y="34"/>
                  </a:lnTo>
                  <a:lnTo>
                    <a:pt x="26" y="34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2" y="42"/>
                  </a:lnTo>
                  <a:lnTo>
                    <a:pt x="2" y="40"/>
                  </a:lnTo>
                  <a:lnTo>
                    <a:pt x="10" y="0"/>
                  </a:lnTo>
                  <a:lnTo>
                    <a:pt x="48" y="0"/>
                  </a:lnTo>
                  <a:lnTo>
                    <a:pt x="48" y="10"/>
                  </a:lnTo>
                  <a:lnTo>
                    <a:pt x="18" y="10"/>
                  </a:lnTo>
                  <a:lnTo>
                    <a:pt x="14" y="30"/>
                  </a:lnTo>
                  <a:lnTo>
                    <a:pt x="20" y="26"/>
                  </a:lnTo>
                  <a:lnTo>
                    <a:pt x="28" y="24"/>
                  </a:lnTo>
                  <a:lnTo>
                    <a:pt x="34" y="26"/>
                  </a:lnTo>
                  <a:lnTo>
                    <a:pt x="40" y="28"/>
                  </a:lnTo>
                  <a:lnTo>
                    <a:pt x="46" y="32"/>
                  </a:lnTo>
                  <a:lnTo>
                    <a:pt x="50" y="38"/>
                  </a:lnTo>
                  <a:lnTo>
                    <a:pt x="52" y="44"/>
                  </a:lnTo>
                  <a:lnTo>
                    <a:pt x="52" y="52"/>
                  </a:lnTo>
                  <a:lnTo>
                    <a:pt x="52" y="58"/>
                  </a:lnTo>
                  <a:lnTo>
                    <a:pt x="50" y="64"/>
                  </a:lnTo>
                  <a:lnTo>
                    <a:pt x="46" y="70"/>
                  </a:lnTo>
                  <a:lnTo>
                    <a:pt x="40" y="76"/>
                  </a:lnTo>
                  <a:lnTo>
                    <a:pt x="34" y="78"/>
                  </a:lnTo>
                  <a:lnTo>
                    <a:pt x="26" y="80"/>
                  </a:lnTo>
                  <a:lnTo>
                    <a:pt x="18" y="80"/>
                  </a:lnTo>
                  <a:lnTo>
                    <a:pt x="12" y="78"/>
                  </a:lnTo>
                  <a:lnTo>
                    <a:pt x="8" y="74"/>
                  </a:lnTo>
                  <a:lnTo>
                    <a:pt x="4" y="70"/>
                  </a:lnTo>
                  <a:lnTo>
                    <a:pt x="2" y="64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469" name="Line 34"/>
            <p:cNvSpPr>
              <a:spLocks noChangeShapeType="1"/>
            </p:cNvSpPr>
            <p:nvPr/>
          </p:nvSpPr>
          <p:spPr bwMode="auto">
            <a:xfrm>
              <a:off x="501" y="1793"/>
              <a:ext cx="1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70" name="Freeform 35"/>
            <p:cNvSpPr>
              <a:spLocks/>
            </p:cNvSpPr>
            <p:nvPr/>
          </p:nvSpPr>
          <p:spPr bwMode="auto">
            <a:xfrm>
              <a:off x="333" y="1746"/>
              <a:ext cx="63" cy="93"/>
            </a:xfrm>
            <a:custGeom>
              <a:avLst/>
              <a:gdLst>
                <a:gd name="T0" fmla="*/ 215 w 54"/>
                <a:gd name="T1" fmla="*/ 270 h 80"/>
                <a:gd name="T2" fmla="*/ 215 w 54"/>
                <a:gd name="T3" fmla="*/ 310 h 80"/>
                <a:gd name="T4" fmla="*/ 0 w 54"/>
                <a:gd name="T5" fmla="*/ 310 h 80"/>
                <a:gd name="T6" fmla="*/ 2 w 54"/>
                <a:gd name="T7" fmla="*/ 302 h 80"/>
                <a:gd name="T8" fmla="*/ 2 w 54"/>
                <a:gd name="T9" fmla="*/ 288 h 80"/>
                <a:gd name="T10" fmla="*/ 18 w 54"/>
                <a:gd name="T11" fmla="*/ 263 h 80"/>
                <a:gd name="T12" fmla="*/ 32 w 54"/>
                <a:gd name="T13" fmla="*/ 243 h 80"/>
                <a:gd name="T14" fmla="*/ 48 w 54"/>
                <a:gd name="T15" fmla="*/ 216 h 80"/>
                <a:gd name="T16" fmla="*/ 79 w 54"/>
                <a:gd name="T17" fmla="*/ 193 h 80"/>
                <a:gd name="T18" fmla="*/ 116 w 54"/>
                <a:gd name="T19" fmla="*/ 170 h 80"/>
                <a:gd name="T20" fmla="*/ 140 w 54"/>
                <a:gd name="T21" fmla="*/ 146 h 80"/>
                <a:gd name="T22" fmla="*/ 153 w 54"/>
                <a:gd name="T23" fmla="*/ 135 h 80"/>
                <a:gd name="T24" fmla="*/ 163 w 54"/>
                <a:gd name="T25" fmla="*/ 108 h 80"/>
                <a:gd name="T26" fmla="*/ 167 w 54"/>
                <a:gd name="T27" fmla="*/ 88 h 80"/>
                <a:gd name="T28" fmla="*/ 163 w 54"/>
                <a:gd name="T29" fmla="*/ 69 h 80"/>
                <a:gd name="T30" fmla="*/ 153 w 54"/>
                <a:gd name="T31" fmla="*/ 56 h 80"/>
                <a:gd name="T32" fmla="*/ 140 w 54"/>
                <a:gd name="T33" fmla="*/ 41 h 80"/>
                <a:gd name="T34" fmla="*/ 116 w 54"/>
                <a:gd name="T35" fmla="*/ 41 h 80"/>
                <a:gd name="T36" fmla="*/ 89 w 54"/>
                <a:gd name="T37" fmla="*/ 41 h 80"/>
                <a:gd name="T38" fmla="*/ 65 w 54"/>
                <a:gd name="T39" fmla="*/ 56 h 80"/>
                <a:gd name="T40" fmla="*/ 56 w 54"/>
                <a:gd name="T41" fmla="*/ 69 h 80"/>
                <a:gd name="T42" fmla="*/ 48 w 54"/>
                <a:gd name="T43" fmla="*/ 93 h 80"/>
                <a:gd name="T44" fmla="*/ 2 w 54"/>
                <a:gd name="T45" fmla="*/ 88 h 80"/>
                <a:gd name="T46" fmla="*/ 18 w 54"/>
                <a:gd name="T47" fmla="*/ 65 h 80"/>
                <a:gd name="T48" fmla="*/ 23 w 54"/>
                <a:gd name="T49" fmla="*/ 41 h 80"/>
                <a:gd name="T50" fmla="*/ 41 w 54"/>
                <a:gd name="T51" fmla="*/ 22 h 80"/>
                <a:gd name="T52" fmla="*/ 56 w 54"/>
                <a:gd name="T53" fmla="*/ 2 h 80"/>
                <a:gd name="T54" fmla="*/ 79 w 54"/>
                <a:gd name="T55" fmla="*/ 0 h 80"/>
                <a:gd name="T56" fmla="*/ 116 w 54"/>
                <a:gd name="T57" fmla="*/ 0 h 80"/>
                <a:gd name="T58" fmla="*/ 140 w 54"/>
                <a:gd name="T59" fmla="*/ 0 h 80"/>
                <a:gd name="T60" fmla="*/ 163 w 54"/>
                <a:gd name="T61" fmla="*/ 2 h 80"/>
                <a:gd name="T62" fmla="*/ 184 w 54"/>
                <a:gd name="T63" fmla="*/ 22 h 80"/>
                <a:gd name="T64" fmla="*/ 198 w 54"/>
                <a:gd name="T65" fmla="*/ 48 h 80"/>
                <a:gd name="T66" fmla="*/ 210 w 54"/>
                <a:gd name="T67" fmla="*/ 65 h 80"/>
                <a:gd name="T68" fmla="*/ 210 w 54"/>
                <a:gd name="T69" fmla="*/ 88 h 80"/>
                <a:gd name="T70" fmla="*/ 210 w 54"/>
                <a:gd name="T71" fmla="*/ 108 h 80"/>
                <a:gd name="T72" fmla="*/ 198 w 54"/>
                <a:gd name="T73" fmla="*/ 123 h 80"/>
                <a:gd name="T74" fmla="*/ 193 w 54"/>
                <a:gd name="T75" fmla="*/ 142 h 80"/>
                <a:gd name="T76" fmla="*/ 179 w 54"/>
                <a:gd name="T77" fmla="*/ 165 h 80"/>
                <a:gd name="T78" fmla="*/ 163 w 54"/>
                <a:gd name="T79" fmla="*/ 180 h 80"/>
                <a:gd name="T80" fmla="*/ 144 w 54"/>
                <a:gd name="T81" fmla="*/ 193 h 80"/>
                <a:gd name="T82" fmla="*/ 121 w 54"/>
                <a:gd name="T83" fmla="*/ 216 h 80"/>
                <a:gd name="T84" fmla="*/ 99 w 54"/>
                <a:gd name="T85" fmla="*/ 233 h 80"/>
                <a:gd name="T86" fmla="*/ 89 w 54"/>
                <a:gd name="T87" fmla="*/ 243 h 80"/>
                <a:gd name="T88" fmla="*/ 75 w 54"/>
                <a:gd name="T89" fmla="*/ 259 h 80"/>
                <a:gd name="T90" fmla="*/ 65 w 54"/>
                <a:gd name="T91" fmla="*/ 263 h 80"/>
                <a:gd name="T92" fmla="*/ 56 w 54"/>
                <a:gd name="T93" fmla="*/ 270 h 80"/>
                <a:gd name="T94" fmla="*/ 215 w 54"/>
                <a:gd name="T95" fmla="*/ 270 h 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4"/>
                <a:gd name="T145" fmla="*/ 0 h 80"/>
                <a:gd name="T146" fmla="*/ 54 w 54"/>
                <a:gd name="T147" fmla="*/ 80 h 8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4" h="80">
                  <a:moveTo>
                    <a:pt x="54" y="70"/>
                  </a:moveTo>
                  <a:lnTo>
                    <a:pt x="54" y="80"/>
                  </a:lnTo>
                  <a:lnTo>
                    <a:pt x="0" y="80"/>
                  </a:lnTo>
                  <a:lnTo>
                    <a:pt x="2" y="78"/>
                  </a:lnTo>
                  <a:lnTo>
                    <a:pt x="2" y="74"/>
                  </a:lnTo>
                  <a:lnTo>
                    <a:pt x="4" y="68"/>
                  </a:lnTo>
                  <a:lnTo>
                    <a:pt x="8" y="62"/>
                  </a:lnTo>
                  <a:lnTo>
                    <a:pt x="12" y="56"/>
                  </a:lnTo>
                  <a:lnTo>
                    <a:pt x="20" y="50"/>
                  </a:lnTo>
                  <a:lnTo>
                    <a:pt x="28" y="44"/>
                  </a:lnTo>
                  <a:lnTo>
                    <a:pt x="34" y="38"/>
                  </a:lnTo>
                  <a:lnTo>
                    <a:pt x="38" y="34"/>
                  </a:lnTo>
                  <a:lnTo>
                    <a:pt x="40" y="28"/>
                  </a:lnTo>
                  <a:lnTo>
                    <a:pt x="42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4" y="10"/>
                  </a:lnTo>
                  <a:lnTo>
                    <a:pt x="28" y="10"/>
                  </a:lnTo>
                  <a:lnTo>
                    <a:pt x="22" y="10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2" y="24"/>
                  </a:lnTo>
                  <a:lnTo>
                    <a:pt x="2" y="22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2" y="16"/>
                  </a:lnTo>
                  <a:lnTo>
                    <a:pt x="52" y="22"/>
                  </a:lnTo>
                  <a:lnTo>
                    <a:pt x="52" y="28"/>
                  </a:lnTo>
                  <a:lnTo>
                    <a:pt x="50" y="32"/>
                  </a:lnTo>
                  <a:lnTo>
                    <a:pt x="48" y="36"/>
                  </a:lnTo>
                  <a:lnTo>
                    <a:pt x="44" y="42"/>
                  </a:lnTo>
                  <a:lnTo>
                    <a:pt x="40" y="46"/>
                  </a:lnTo>
                  <a:lnTo>
                    <a:pt x="36" y="50"/>
                  </a:lnTo>
                  <a:lnTo>
                    <a:pt x="30" y="56"/>
                  </a:lnTo>
                  <a:lnTo>
                    <a:pt x="24" y="60"/>
                  </a:lnTo>
                  <a:lnTo>
                    <a:pt x="22" y="62"/>
                  </a:lnTo>
                  <a:lnTo>
                    <a:pt x="18" y="66"/>
                  </a:lnTo>
                  <a:lnTo>
                    <a:pt x="16" y="68"/>
                  </a:lnTo>
                  <a:lnTo>
                    <a:pt x="14" y="70"/>
                  </a:lnTo>
                  <a:lnTo>
                    <a:pt x="54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471" name="Freeform 36"/>
            <p:cNvSpPr>
              <a:spLocks noEditPoints="1"/>
            </p:cNvSpPr>
            <p:nvPr/>
          </p:nvSpPr>
          <p:spPr bwMode="auto">
            <a:xfrm>
              <a:off x="408" y="1746"/>
              <a:ext cx="60" cy="96"/>
            </a:xfrm>
            <a:custGeom>
              <a:avLst/>
              <a:gdLst>
                <a:gd name="T0" fmla="*/ 0 w 52"/>
                <a:gd name="T1" fmla="*/ 171 h 82"/>
                <a:gd name="T2" fmla="*/ 0 w 52"/>
                <a:gd name="T3" fmla="*/ 130 h 82"/>
                <a:gd name="T4" fmla="*/ 2 w 52"/>
                <a:gd name="T5" fmla="*/ 102 h 82"/>
                <a:gd name="T6" fmla="*/ 2 w 52"/>
                <a:gd name="T7" fmla="*/ 75 h 82"/>
                <a:gd name="T8" fmla="*/ 21 w 52"/>
                <a:gd name="T9" fmla="*/ 41 h 82"/>
                <a:gd name="T10" fmla="*/ 43 w 52"/>
                <a:gd name="T11" fmla="*/ 18 h 82"/>
                <a:gd name="T12" fmla="*/ 67 w 52"/>
                <a:gd name="T13" fmla="*/ 2 h 82"/>
                <a:gd name="T14" fmla="*/ 93 w 52"/>
                <a:gd name="T15" fmla="*/ 0 h 82"/>
                <a:gd name="T16" fmla="*/ 119 w 52"/>
                <a:gd name="T17" fmla="*/ 0 h 82"/>
                <a:gd name="T18" fmla="*/ 138 w 52"/>
                <a:gd name="T19" fmla="*/ 2 h 82"/>
                <a:gd name="T20" fmla="*/ 149 w 52"/>
                <a:gd name="T21" fmla="*/ 25 h 82"/>
                <a:gd name="T22" fmla="*/ 164 w 52"/>
                <a:gd name="T23" fmla="*/ 41 h 82"/>
                <a:gd name="T24" fmla="*/ 172 w 52"/>
                <a:gd name="T25" fmla="*/ 66 h 82"/>
                <a:gd name="T26" fmla="*/ 182 w 52"/>
                <a:gd name="T27" fmla="*/ 90 h 82"/>
                <a:gd name="T28" fmla="*/ 188 w 52"/>
                <a:gd name="T29" fmla="*/ 123 h 82"/>
                <a:gd name="T30" fmla="*/ 188 w 52"/>
                <a:gd name="T31" fmla="*/ 171 h 82"/>
                <a:gd name="T32" fmla="*/ 188 w 52"/>
                <a:gd name="T33" fmla="*/ 208 h 82"/>
                <a:gd name="T34" fmla="*/ 188 w 52"/>
                <a:gd name="T35" fmla="*/ 242 h 82"/>
                <a:gd name="T36" fmla="*/ 182 w 52"/>
                <a:gd name="T37" fmla="*/ 266 h 82"/>
                <a:gd name="T38" fmla="*/ 164 w 52"/>
                <a:gd name="T39" fmla="*/ 297 h 82"/>
                <a:gd name="T40" fmla="*/ 142 w 52"/>
                <a:gd name="T41" fmla="*/ 321 h 82"/>
                <a:gd name="T42" fmla="*/ 122 w 52"/>
                <a:gd name="T43" fmla="*/ 331 h 82"/>
                <a:gd name="T44" fmla="*/ 93 w 52"/>
                <a:gd name="T45" fmla="*/ 337 h 82"/>
                <a:gd name="T46" fmla="*/ 67 w 52"/>
                <a:gd name="T47" fmla="*/ 331 h 82"/>
                <a:gd name="T48" fmla="*/ 43 w 52"/>
                <a:gd name="T49" fmla="*/ 321 h 82"/>
                <a:gd name="T50" fmla="*/ 28 w 52"/>
                <a:gd name="T51" fmla="*/ 307 h 82"/>
                <a:gd name="T52" fmla="*/ 2 w 52"/>
                <a:gd name="T53" fmla="*/ 246 h 82"/>
                <a:gd name="T54" fmla="*/ 0 w 52"/>
                <a:gd name="T55" fmla="*/ 171 h 82"/>
                <a:gd name="T56" fmla="*/ 37 w 52"/>
                <a:gd name="T57" fmla="*/ 166 h 82"/>
                <a:gd name="T58" fmla="*/ 37 w 52"/>
                <a:gd name="T59" fmla="*/ 208 h 82"/>
                <a:gd name="T60" fmla="*/ 43 w 52"/>
                <a:gd name="T61" fmla="*/ 242 h 82"/>
                <a:gd name="T62" fmla="*/ 43 w 52"/>
                <a:gd name="T63" fmla="*/ 256 h 82"/>
                <a:gd name="T64" fmla="*/ 50 w 52"/>
                <a:gd name="T65" fmla="*/ 272 h 82"/>
                <a:gd name="T66" fmla="*/ 67 w 52"/>
                <a:gd name="T67" fmla="*/ 288 h 82"/>
                <a:gd name="T68" fmla="*/ 78 w 52"/>
                <a:gd name="T69" fmla="*/ 297 h 82"/>
                <a:gd name="T70" fmla="*/ 93 w 52"/>
                <a:gd name="T71" fmla="*/ 297 h 82"/>
                <a:gd name="T72" fmla="*/ 107 w 52"/>
                <a:gd name="T73" fmla="*/ 297 h 82"/>
                <a:gd name="T74" fmla="*/ 122 w 52"/>
                <a:gd name="T75" fmla="*/ 288 h 82"/>
                <a:gd name="T76" fmla="*/ 138 w 52"/>
                <a:gd name="T77" fmla="*/ 272 h 82"/>
                <a:gd name="T78" fmla="*/ 142 w 52"/>
                <a:gd name="T79" fmla="*/ 256 h 82"/>
                <a:gd name="T80" fmla="*/ 142 w 52"/>
                <a:gd name="T81" fmla="*/ 242 h 82"/>
                <a:gd name="T82" fmla="*/ 149 w 52"/>
                <a:gd name="T83" fmla="*/ 208 h 82"/>
                <a:gd name="T84" fmla="*/ 149 w 52"/>
                <a:gd name="T85" fmla="*/ 166 h 82"/>
                <a:gd name="T86" fmla="*/ 149 w 52"/>
                <a:gd name="T87" fmla="*/ 123 h 82"/>
                <a:gd name="T88" fmla="*/ 142 w 52"/>
                <a:gd name="T89" fmla="*/ 90 h 82"/>
                <a:gd name="T90" fmla="*/ 138 w 52"/>
                <a:gd name="T91" fmla="*/ 66 h 82"/>
                <a:gd name="T92" fmla="*/ 122 w 52"/>
                <a:gd name="T93" fmla="*/ 48 h 82"/>
                <a:gd name="T94" fmla="*/ 107 w 52"/>
                <a:gd name="T95" fmla="*/ 41 h 82"/>
                <a:gd name="T96" fmla="*/ 93 w 52"/>
                <a:gd name="T97" fmla="*/ 41 h 82"/>
                <a:gd name="T98" fmla="*/ 73 w 52"/>
                <a:gd name="T99" fmla="*/ 41 h 82"/>
                <a:gd name="T100" fmla="*/ 58 w 52"/>
                <a:gd name="T101" fmla="*/ 66 h 82"/>
                <a:gd name="T102" fmla="*/ 43 w 52"/>
                <a:gd name="T103" fmla="*/ 90 h 82"/>
                <a:gd name="T104" fmla="*/ 37 w 52"/>
                <a:gd name="T105" fmla="*/ 123 h 82"/>
                <a:gd name="T106" fmla="*/ 37 w 52"/>
                <a:gd name="T107" fmla="*/ 166 h 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"/>
                <a:gd name="T163" fmla="*/ 0 h 82"/>
                <a:gd name="T164" fmla="*/ 52 w 52"/>
                <a:gd name="T165" fmla="*/ 82 h 8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" h="82">
                  <a:moveTo>
                    <a:pt x="0" y="42"/>
                  </a:moveTo>
                  <a:lnTo>
                    <a:pt x="0" y="32"/>
                  </a:lnTo>
                  <a:lnTo>
                    <a:pt x="2" y="24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2" y="6"/>
                  </a:lnTo>
                  <a:lnTo>
                    <a:pt x="46" y="10"/>
                  </a:lnTo>
                  <a:lnTo>
                    <a:pt x="48" y="16"/>
                  </a:lnTo>
                  <a:lnTo>
                    <a:pt x="50" y="22"/>
                  </a:lnTo>
                  <a:lnTo>
                    <a:pt x="52" y="30"/>
                  </a:lnTo>
                  <a:lnTo>
                    <a:pt x="52" y="42"/>
                  </a:lnTo>
                  <a:lnTo>
                    <a:pt x="52" y="50"/>
                  </a:lnTo>
                  <a:lnTo>
                    <a:pt x="52" y="58"/>
                  </a:lnTo>
                  <a:lnTo>
                    <a:pt x="50" y="64"/>
                  </a:lnTo>
                  <a:lnTo>
                    <a:pt x="46" y="72"/>
                  </a:lnTo>
                  <a:lnTo>
                    <a:pt x="40" y="78"/>
                  </a:lnTo>
                  <a:lnTo>
                    <a:pt x="34" y="80"/>
                  </a:lnTo>
                  <a:lnTo>
                    <a:pt x="26" y="82"/>
                  </a:lnTo>
                  <a:lnTo>
                    <a:pt x="18" y="80"/>
                  </a:lnTo>
                  <a:lnTo>
                    <a:pt x="12" y="78"/>
                  </a:lnTo>
                  <a:lnTo>
                    <a:pt x="8" y="74"/>
                  </a:lnTo>
                  <a:lnTo>
                    <a:pt x="2" y="60"/>
                  </a:lnTo>
                  <a:lnTo>
                    <a:pt x="0" y="42"/>
                  </a:lnTo>
                  <a:close/>
                  <a:moveTo>
                    <a:pt x="10" y="40"/>
                  </a:moveTo>
                  <a:lnTo>
                    <a:pt x="10" y="50"/>
                  </a:lnTo>
                  <a:lnTo>
                    <a:pt x="12" y="58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70"/>
                  </a:lnTo>
                  <a:lnTo>
                    <a:pt x="22" y="72"/>
                  </a:lnTo>
                  <a:lnTo>
                    <a:pt x="26" y="72"/>
                  </a:lnTo>
                  <a:lnTo>
                    <a:pt x="30" y="72"/>
                  </a:lnTo>
                  <a:lnTo>
                    <a:pt x="34" y="70"/>
                  </a:lnTo>
                  <a:lnTo>
                    <a:pt x="38" y="66"/>
                  </a:lnTo>
                  <a:lnTo>
                    <a:pt x="40" y="62"/>
                  </a:lnTo>
                  <a:lnTo>
                    <a:pt x="40" y="58"/>
                  </a:lnTo>
                  <a:lnTo>
                    <a:pt x="42" y="50"/>
                  </a:lnTo>
                  <a:lnTo>
                    <a:pt x="42" y="40"/>
                  </a:lnTo>
                  <a:lnTo>
                    <a:pt x="42" y="30"/>
                  </a:lnTo>
                  <a:lnTo>
                    <a:pt x="40" y="22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0" y="10"/>
                  </a:lnTo>
                  <a:lnTo>
                    <a:pt x="16" y="16"/>
                  </a:lnTo>
                  <a:lnTo>
                    <a:pt x="12" y="22"/>
                  </a:lnTo>
                  <a:lnTo>
                    <a:pt x="10" y="30"/>
                  </a:lnTo>
                  <a:lnTo>
                    <a:pt x="10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472" name="Freeform 37"/>
            <p:cNvSpPr>
              <a:spLocks/>
            </p:cNvSpPr>
            <p:nvPr/>
          </p:nvSpPr>
          <p:spPr bwMode="auto">
            <a:xfrm>
              <a:off x="524" y="2529"/>
              <a:ext cx="1755" cy="573"/>
            </a:xfrm>
            <a:custGeom>
              <a:avLst/>
              <a:gdLst>
                <a:gd name="T0" fmla="*/ 0 w 1500"/>
                <a:gd name="T1" fmla="*/ 1979 h 490"/>
                <a:gd name="T2" fmla="*/ 153 w 1500"/>
                <a:gd name="T3" fmla="*/ 1975 h 490"/>
                <a:gd name="T4" fmla="*/ 312 w 1500"/>
                <a:gd name="T5" fmla="*/ 1997 h 490"/>
                <a:gd name="T6" fmla="*/ 468 w 1500"/>
                <a:gd name="T7" fmla="*/ 2002 h 490"/>
                <a:gd name="T8" fmla="*/ 621 w 1500"/>
                <a:gd name="T9" fmla="*/ 2002 h 490"/>
                <a:gd name="T10" fmla="*/ 782 w 1500"/>
                <a:gd name="T11" fmla="*/ 2002 h 490"/>
                <a:gd name="T12" fmla="*/ 936 w 1500"/>
                <a:gd name="T13" fmla="*/ 1997 h 490"/>
                <a:gd name="T14" fmla="*/ 1087 w 1500"/>
                <a:gd name="T15" fmla="*/ 1913 h 490"/>
                <a:gd name="T16" fmla="*/ 1238 w 1500"/>
                <a:gd name="T17" fmla="*/ 1815 h 490"/>
                <a:gd name="T18" fmla="*/ 1398 w 1500"/>
                <a:gd name="T19" fmla="*/ 1652 h 490"/>
                <a:gd name="T20" fmla="*/ 1553 w 1500"/>
                <a:gd name="T21" fmla="*/ 1416 h 490"/>
                <a:gd name="T22" fmla="*/ 1712 w 1500"/>
                <a:gd name="T23" fmla="*/ 1268 h 490"/>
                <a:gd name="T24" fmla="*/ 1866 w 1500"/>
                <a:gd name="T25" fmla="*/ 994 h 490"/>
                <a:gd name="T26" fmla="*/ 2024 w 1500"/>
                <a:gd name="T27" fmla="*/ 865 h 490"/>
                <a:gd name="T28" fmla="*/ 2175 w 1500"/>
                <a:gd name="T29" fmla="*/ 621 h 490"/>
                <a:gd name="T30" fmla="*/ 2335 w 1500"/>
                <a:gd name="T31" fmla="*/ 564 h 490"/>
                <a:gd name="T32" fmla="*/ 2490 w 1500"/>
                <a:gd name="T33" fmla="*/ 402 h 490"/>
                <a:gd name="T34" fmla="*/ 2644 w 1500"/>
                <a:gd name="T35" fmla="*/ 409 h 490"/>
                <a:gd name="T36" fmla="*/ 2802 w 1500"/>
                <a:gd name="T37" fmla="*/ 305 h 490"/>
                <a:gd name="T38" fmla="*/ 2955 w 1500"/>
                <a:gd name="T39" fmla="*/ 344 h 490"/>
                <a:gd name="T40" fmla="*/ 3111 w 1500"/>
                <a:gd name="T41" fmla="*/ 509 h 490"/>
                <a:gd name="T42" fmla="*/ 3268 w 1500"/>
                <a:gd name="T43" fmla="*/ 207 h 490"/>
                <a:gd name="T44" fmla="*/ 3428 w 1500"/>
                <a:gd name="T45" fmla="*/ 389 h 490"/>
                <a:gd name="T46" fmla="*/ 3581 w 1500"/>
                <a:gd name="T47" fmla="*/ 409 h 490"/>
                <a:gd name="T48" fmla="*/ 3739 w 1500"/>
                <a:gd name="T49" fmla="*/ 80 h 490"/>
                <a:gd name="T50" fmla="*/ 3895 w 1500"/>
                <a:gd name="T51" fmla="*/ 129 h 490"/>
                <a:gd name="T52" fmla="*/ 4053 w 1500"/>
                <a:gd name="T53" fmla="*/ 402 h 490"/>
                <a:gd name="T54" fmla="*/ 4208 w 1500"/>
                <a:gd name="T55" fmla="*/ 482 h 490"/>
                <a:gd name="T56" fmla="*/ 4363 w 1500"/>
                <a:gd name="T57" fmla="*/ 285 h 490"/>
                <a:gd name="T58" fmla="*/ 4522 w 1500"/>
                <a:gd name="T59" fmla="*/ 207 h 490"/>
                <a:gd name="T60" fmla="*/ 4673 w 1500"/>
                <a:gd name="T61" fmla="*/ 387 h 490"/>
                <a:gd name="T62" fmla="*/ 4832 w 1500"/>
                <a:gd name="T63" fmla="*/ 0 h 490"/>
                <a:gd name="T64" fmla="*/ 4983 w 1500"/>
                <a:gd name="T65" fmla="*/ 244 h 490"/>
                <a:gd name="T66" fmla="*/ 5144 w 1500"/>
                <a:gd name="T67" fmla="*/ 80 h 490"/>
                <a:gd name="T68" fmla="*/ 5300 w 1500"/>
                <a:gd name="T69" fmla="*/ 312 h 490"/>
                <a:gd name="T70" fmla="*/ 5457 w 1500"/>
                <a:gd name="T71" fmla="*/ 207 h 490"/>
                <a:gd name="T72" fmla="*/ 5612 w 1500"/>
                <a:gd name="T73" fmla="*/ 195 h 490"/>
                <a:gd name="T74" fmla="*/ 5767 w 1500"/>
                <a:gd name="T75" fmla="*/ 223 h 490"/>
                <a:gd name="T76" fmla="*/ 5927 w 1500"/>
                <a:gd name="T77" fmla="*/ 427 h 490"/>
                <a:gd name="T78" fmla="*/ 6078 w 1500"/>
                <a:gd name="T79" fmla="*/ 191 h 490"/>
                <a:gd name="T80" fmla="*/ 6161 w 1500"/>
                <a:gd name="T81" fmla="*/ 263 h 4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00"/>
                <a:gd name="T124" fmla="*/ 0 h 490"/>
                <a:gd name="T125" fmla="*/ 1500 w 1500"/>
                <a:gd name="T126" fmla="*/ 490 h 4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00" h="490">
                  <a:moveTo>
                    <a:pt x="0" y="484"/>
                  </a:moveTo>
                  <a:lnTo>
                    <a:pt x="38" y="482"/>
                  </a:lnTo>
                  <a:lnTo>
                    <a:pt x="76" y="488"/>
                  </a:lnTo>
                  <a:lnTo>
                    <a:pt x="114" y="490"/>
                  </a:lnTo>
                  <a:lnTo>
                    <a:pt x="152" y="490"/>
                  </a:lnTo>
                  <a:lnTo>
                    <a:pt x="190" y="490"/>
                  </a:lnTo>
                  <a:lnTo>
                    <a:pt x="228" y="488"/>
                  </a:lnTo>
                  <a:lnTo>
                    <a:pt x="264" y="468"/>
                  </a:lnTo>
                  <a:lnTo>
                    <a:pt x="302" y="444"/>
                  </a:lnTo>
                  <a:lnTo>
                    <a:pt x="340" y="404"/>
                  </a:lnTo>
                  <a:lnTo>
                    <a:pt x="378" y="346"/>
                  </a:lnTo>
                  <a:lnTo>
                    <a:pt x="416" y="310"/>
                  </a:lnTo>
                  <a:lnTo>
                    <a:pt x="454" y="244"/>
                  </a:lnTo>
                  <a:lnTo>
                    <a:pt x="492" y="212"/>
                  </a:lnTo>
                  <a:lnTo>
                    <a:pt x="530" y="152"/>
                  </a:lnTo>
                  <a:lnTo>
                    <a:pt x="568" y="138"/>
                  </a:lnTo>
                  <a:lnTo>
                    <a:pt x="606" y="98"/>
                  </a:lnTo>
                  <a:lnTo>
                    <a:pt x="644" y="100"/>
                  </a:lnTo>
                  <a:lnTo>
                    <a:pt x="682" y="74"/>
                  </a:lnTo>
                  <a:lnTo>
                    <a:pt x="720" y="84"/>
                  </a:lnTo>
                  <a:lnTo>
                    <a:pt x="758" y="124"/>
                  </a:lnTo>
                  <a:lnTo>
                    <a:pt x="796" y="50"/>
                  </a:lnTo>
                  <a:lnTo>
                    <a:pt x="834" y="96"/>
                  </a:lnTo>
                  <a:lnTo>
                    <a:pt x="872" y="100"/>
                  </a:lnTo>
                  <a:lnTo>
                    <a:pt x="910" y="20"/>
                  </a:lnTo>
                  <a:lnTo>
                    <a:pt x="948" y="32"/>
                  </a:lnTo>
                  <a:lnTo>
                    <a:pt x="986" y="98"/>
                  </a:lnTo>
                  <a:lnTo>
                    <a:pt x="1024" y="118"/>
                  </a:lnTo>
                  <a:lnTo>
                    <a:pt x="1062" y="70"/>
                  </a:lnTo>
                  <a:lnTo>
                    <a:pt x="1100" y="50"/>
                  </a:lnTo>
                  <a:lnTo>
                    <a:pt x="1138" y="94"/>
                  </a:lnTo>
                  <a:lnTo>
                    <a:pt x="1176" y="0"/>
                  </a:lnTo>
                  <a:lnTo>
                    <a:pt x="1214" y="60"/>
                  </a:lnTo>
                  <a:lnTo>
                    <a:pt x="1252" y="20"/>
                  </a:lnTo>
                  <a:lnTo>
                    <a:pt x="1290" y="76"/>
                  </a:lnTo>
                  <a:lnTo>
                    <a:pt x="1328" y="50"/>
                  </a:lnTo>
                  <a:lnTo>
                    <a:pt x="1366" y="48"/>
                  </a:lnTo>
                  <a:lnTo>
                    <a:pt x="1404" y="54"/>
                  </a:lnTo>
                  <a:lnTo>
                    <a:pt x="1442" y="104"/>
                  </a:lnTo>
                  <a:lnTo>
                    <a:pt x="1480" y="46"/>
                  </a:lnTo>
                  <a:lnTo>
                    <a:pt x="1500" y="64"/>
                  </a:ln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73" name="Line 38"/>
            <p:cNvSpPr>
              <a:spLocks noChangeShapeType="1"/>
            </p:cNvSpPr>
            <p:nvPr/>
          </p:nvSpPr>
          <p:spPr bwMode="auto">
            <a:xfrm>
              <a:off x="496" y="3095"/>
              <a:ext cx="57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74" name="Line 39"/>
            <p:cNvSpPr>
              <a:spLocks noChangeShapeType="1"/>
            </p:cNvSpPr>
            <p:nvPr/>
          </p:nvSpPr>
          <p:spPr bwMode="auto">
            <a:xfrm>
              <a:off x="524" y="3067"/>
              <a:ext cx="2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75" name="Line 40"/>
            <p:cNvSpPr>
              <a:spLocks noChangeShapeType="1"/>
            </p:cNvSpPr>
            <p:nvPr/>
          </p:nvSpPr>
          <p:spPr bwMode="auto">
            <a:xfrm>
              <a:off x="541" y="3093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76" name="Line 41"/>
            <p:cNvSpPr>
              <a:spLocks noChangeShapeType="1"/>
            </p:cNvSpPr>
            <p:nvPr/>
          </p:nvSpPr>
          <p:spPr bwMode="auto">
            <a:xfrm>
              <a:off x="569" y="3065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77" name="Line 42"/>
            <p:cNvSpPr>
              <a:spLocks noChangeShapeType="1"/>
            </p:cNvSpPr>
            <p:nvPr/>
          </p:nvSpPr>
          <p:spPr bwMode="auto">
            <a:xfrm>
              <a:off x="585" y="3100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78" name="Line 43"/>
            <p:cNvSpPr>
              <a:spLocks noChangeShapeType="1"/>
            </p:cNvSpPr>
            <p:nvPr/>
          </p:nvSpPr>
          <p:spPr bwMode="auto">
            <a:xfrm>
              <a:off x="613" y="3072"/>
              <a:ext cx="2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79" name="Line 44"/>
            <p:cNvSpPr>
              <a:spLocks noChangeShapeType="1"/>
            </p:cNvSpPr>
            <p:nvPr/>
          </p:nvSpPr>
          <p:spPr bwMode="auto">
            <a:xfrm>
              <a:off x="630" y="3102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80" name="Line 45"/>
            <p:cNvSpPr>
              <a:spLocks noChangeShapeType="1"/>
            </p:cNvSpPr>
            <p:nvPr/>
          </p:nvSpPr>
          <p:spPr bwMode="auto">
            <a:xfrm>
              <a:off x="658" y="3074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81" name="Line 46"/>
            <p:cNvSpPr>
              <a:spLocks noChangeShapeType="1"/>
            </p:cNvSpPr>
            <p:nvPr/>
          </p:nvSpPr>
          <p:spPr bwMode="auto">
            <a:xfrm>
              <a:off x="674" y="3102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82" name="Line 47"/>
            <p:cNvSpPr>
              <a:spLocks noChangeShapeType="1"/>
            </p:cNvSpPr>
            <p:nvPr/>
          </p:nvSpPr>
          <p:spPr bwMode="auto">
            <a:xfrm>
              <a:off x="702" y="3074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83" name="Line 48"/>
            <p:cNvSpPr>
              <a:spLocks noChangeShapeType="1"/>
            </p:cNvSpPr>
            <p:nvPr/>
          </p:nvSpPr>
          <p:spPr bwMode="auto">
            <a:xfrm>
              <a:off x="719" y="3102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84" name="Line 49"/>
            <p:cNvSpPr>
              <a:spLocks noChangeShapeType="1"/>
            </p:cNvSpPr>
            <p:nvPr/>
          </p:nvSpPr>
          <p:spPr bwMode="auto">
            <a:xfrm>
              <a:off x="747" y="3074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85" name="Line 50"/>
            <p:cNvSpPr>
              <a:spLocks noChangeShapeType="1"/>
            </p:cNvSpPr>
            <p:nvPr/>
          </p:nvSpPr>
          <p:spPr bwMode="auto">
            <a:xfrm>
              <a:off x="763" y="3100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86" name="Line 51"/>
            <p:cNvSpPr>
              <a:spLocks noChangeShapeType="1"/>
            </p:cNvSpPr>
            <p:nvPr/>
          </p:nvSpPr>
          <p:spPr bwMode="auto">
            <a:xfrm>
              <a:off x="791" y="3072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87" name="Line 52"/>
            <p:cNvSpPr>
              <a:spLocks noChangeShapeType="1"/>
            </p:cNvSpPr>
            <p:nvPr/>
          </p:nvSpPr>
          <p:spPr bwMode="auto">
            <a:xfrm>
              <a:off x="805" y="3077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88" name="Line 53"/>
            <p:cNvSpPr>
              <a:spLocks noChangeShapeType="1"/>
            </p:cNvSpPr>
            <p:nvPr/>
          </p:nvSpPr>
          <p:spPr bwMode="auto">
            <a:xfrm>
              <a:off x="833" y="3048"/>
              <a:ext cx="1" cy="5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89" name="Line 54"/>
            <p:cNvSpPr>
              <a:spLocks noChangeShapeType="1"/>
            </p:cNvSpPr>
            <p:nvPr/>
          </p:nvSpPr>
          <p:spPr bwMode="auto">
            <a:xfrm>
              <a:off x="850" y="3048"/>
              <a:ext cx="56" cy="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90" name="Line 55"/>
            <p:cNvSpPr>
              <a:spLocks noChangeShapeType="1"/>
            </p:cNvSpPr>
            <p:nvPr/>
          </p:nvSpPr>
          <p:spPr bwMode="auto">
            <a:xfrm>
              <a:off x="878" y="3020"/>
              <a:ext cx="1" cy="5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91" name="Line 56"/>
            <p:cNvSpPr>
              <a:spLocks noChangeShapeType="1"/>
            </p:cNvSpPr>
            <p:nvPr/>
          </p:nvSpPr>
          <p:spPr bwMode="auto">
            <a:xfrm>
              <a:off x="894" y="3002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92" name="Line 57"/>
            <p:cNvSpPr>
              <a:spLocks noChangeShapeType="1"/>
            </p:cNvSpPr>
            <p:nvPr/>
          </p:nvSpPr>
          <p:spPr bwMode="auto">
            <a:xfrm>
              <a:off x="922" y="2974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93" name="Line 58"/>
            <p:cNvSpPr>
              <a:spLocks noChangeShapeType="1"/>
            </p:cNvSpPr>
            <p:nvPr/>
          </p:nvSpPr>
          <p:spPr bwMode="auto">
            <a:xfrm>
              <a:off x="938" y="2934"/>
              <a:ext cx="57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94" name="Line 59"/>
            <p:cNvSpPr>
              <a:spLocks noChangeShapeType="1"/>
            </p:cNvSpPr>
            <p:nvPr/>
          </p:nvSpPr>
          <p:spPr bwMode="auto">
            <a:xfrm>
              <a:off x="967" y="2906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95" name="Line 60"/>
            <p:cNvSpPr>
              <a:spLocks noChangeShapeType="1"/>
            </p:cNvSpPr>
            <p:nvPr/>
          </p:nvSpPr>
          <p:spPr bwMode="auto">
            <a:xfrm>
              <a:off x="983" y="2892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96" name="Line 61"/>
            <p:cNvSpPr>
              <a:spLocks noChangeShapeType="1"/>
            </p:cNvSpPr>
            <p:nvPr/>
          </p:nvSpPr>
          <p:spPr bwMode="auto">
            <a:xfrm>
              <a:off x="1011" y="2864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97" name="Line 62"/>
            <p:cNvSpPr>
              <a:spLocks noChangeShapeType="1"/>
            </p:cNvSpPr>
            <p:nvPr/>
          </p:nvSpPr>
          <p:spPr bwMode="auto">
            <a:xfrm>
              <a:off x="1027" y="2815"/>
              <a:ext cx="57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98" name="Line 63"/>
            <p:cNvSpPr>
              <a:spLocks noChangeShapeType="1"/>
            </p:cNvSpPr>
            <p:nvPr/>
          </p:nvSpPr>
          <p:spPr bwMode="auto">
            <a:xfrm>
              <a:off x="1055" y="2787"/>
              <a:ext cx="2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99" name="Line 64"/>
            <p:cNvSpPr>
              <a:spLocks noChangeShapeType="1"/>
            </p:cNvSpPr>
            <p:nvPr/>
          </p:nvSpPr>
          <p:spPr bwMode="auto">
            <a:xfrm>
              <a:off x="1072" y="2777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00" name="Line 65"/>
            <p:cNvSpPr>
              <a:spLocks noChangeShapeType="1"/>
            </p:cNvSpPr>
            <p:nvPr/>
          </p:nvSpPr>
          <p:spPr bwMode="auto">
            <a:xfrm>
              <a:off x="1100" y="2749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01" name="Line 66"/>
            <p:cNvSpPr>
              <a:spLocks noChangeShapeType="1"/>
            </p:cNvSpPr>
            <p:nvPr/>
          </p:nvSpPr>
          <p:spPr bwMode="auto">
            <a:xfrm>
              <a:off x="1116" y="2707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02" name="Line 67"/>
            <p:cNvSpPr>
              <a:spLocks noChangeShapeType="1"/>
            </p:cNvSpPr>
            <p:nvPr/>
          </p:nvSpPr>
          <p:spPr bwMode="auto">
            <a:xfrm>
              <a:off x="1144" y="2679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03" name="Line 68"/>
            <p:cNvSpPr>
              <a:spLocks noChangeShapeType="1"/>
            </p:cNvSpPr>
            <p:nvPr/>
          </p:nvSpPr>
          <p:spPr bwMode="auto">
            <a:xfrm>
              <a:off x="1161" y="2691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04" name="Line 69"/>
            <p:cNvSpPr>
              <a:spLocks noChangeShapeType="1"/>
            </p:cNvSpPr>
            <p:nvPr/>
          </p:nvSpPr>
          <p:spPr bwMode="auto">
            <a:xfrm>
              <a:off x="1189" y="2663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05" name="Line 70"/>
            <p:cNvSpPr>
              <a:spLocks noChangeShapeType="1"/>
            </p:cNvSpPr>
            <p:nvPr/>
          </p:nvSpPr>
          <p:spPr bwMode="auto">
            <a:xfrm>
              <a:off x="1205" y="2644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06" name="Line 71"/>
            <p:cNvSpPr>
              <a:spLocks noChangeShapeType="1"/>
            </p:cNvSpPr>
            <p:nvPr/>
          </p:nvSpPr>
          <p:spPr bwMode="auto">
            <a:xfrm>
              <a:off x="1233" y="2616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07" name="Line 72"/>
            <p:cNvSpPr>
              <a:spLocks noChangeShapeType="1"/>
            </p:cNvSpPr>
            <p:nvPr/>
          </p:nvSpPr>
          <p:spPr bwMode="auto">
            <a:xfrm>
              <a:off x="1250" y="2646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08" name="Line 73"/>
            <p:cNvSpPr>
              <a:spLocks noChangeShapeType="1"/>
            </p:cNvSpPr>
            <p:nvPr/>
          </p:nvSpPr>
          <p:spPr bwMode="auto">
            <a:xfrm>
              <a:off x="1278" y="2618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09" name="Line 74"/>
            <p:cNvSpPr>
              <a:spLocks noChangeShapeType="1"/>
            </p:cNvSpPr>
            <p:nvPr/>
          </p:nvSpPr>
          <p:spPr bwMode="auto">
            <a:xfrm>
              <a:off x="1294" y="2616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10" name="Line 75"/>
            <p:cNvSpPr>
              <a:spLocks noChangeShapeType="1"/>
            </p:cNvSpPr>
            <p:nvPr/>
          </p:nvSpPr>
          <p:spPr bwMode="auto">
            <a:xfrm>
              <a:off x="1322" y="2588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11" name="Line 76"/>
            <p:cNvSpPr>
              <a:spLocks noChangeShapeType="1"/>
            </p:cNvSpPr>
            <p:nvPr/>
          </p:nvSpPr>
          <p:spPr bwMode="auto">
            <a:xfrm>
              <a:off x="1338" y="2628"/>
              <a:ext cx="57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12" name="Line 77"/>
            <p:cNvSpPr>
              <a:spLocks noChangeShapeType="1"/>
            </p:cNvSpPr>
            <p:nvPr/>
          </p:nvSpPr>
          <p:spPr bwMode="auto">
            <a:xfrm>
              <a:off x="1367" y="2599"/>
              <a:ext cx="1" cy="5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13" name="Line 78"/>
            <p:cNvSpPr>
              <a:spLocks noChangeShapeType="1"/>
            </p:cNvSpPr>
            <p:nvPr/>
          </p:nvSpPr>
          <p:spPr bwMode="auto">
            <a:xfrm>
              <a:off x="1383" y="2674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14" name="Line 79"/>
            <p:cNvSpPr>
              <a:spLocks noChangeShapeType="1"/>
            </p:cNvSpPr>
            <p:nvPr/>
          </p:nvSpPr>
          <p:spPr bwMode="auto">
            <a:xfrm>
              <a:off x="1411" y="2646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15" name="Line 80"/>
            <p:cNvSpPr>
              <a:spLocks noChangeShapeType="1"/>
            </p:cNvSpPr>
            <p:nvPr/>
          </p:nvSpPr>
          <p:spPr bwMode="auto">
            <a:xfrm>
              <a:off x="1427" y="2588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16" name="Line 81"/>
            <p:cNvSpPr>
              <a:spLocks noChangeShapeType="1"/>
            </p:cNvSpPr>
            <p:nvPr/>
          </p:nvSpPr>
          <p:spPr bwMode="auto">
            <a:xfrm>
              <a:off x="1455" y="2560"/>
              <a:ext cx="2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17" name="Line 82"/>
            <p:cNvSpPr>
              <a:spLocks noChangeShapeType="1"/>
            </p:cNvSpPr>
            <p:nvPr/>
          </p:nvSpPr>
          <p:spPr bwMode="auto">
            <a:xfrm>
              <a:off x="1472" y="2642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18" name="Line 83"/>
            <p:cNvSpPr>
              <a:spLocks noChangeShapeType="1"/>
            </p:cNvSpPr>
            <p:nvPr/>
          </p:nvSpPr>
          <p:spPr bwMode="auto">
            <a:xfrm>
              <a:off x="1500" y="2613"/>
              <a:ext cx="1" cy="5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19" name="Line 84"/>
            <p:cNvSpPr>
              <a:spLocks noChangeShapeType="1"/>
            </p:cNvSpPr>
            <p:nvPr/>
          </p:nvSpPr>
          <p:spPr bwMode="auto">
            <a:xfrm>
              <a:off x="1516" y="2646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20" name="Line 85"/>
            <p:cNvSpPr>
              <a:spLocks noChangeShapeType="1"/>
            </p:cNvSpPr>
            <p:nvPr/>
          </p:nvSpPr>
          <p:spPr bwMode="auto">
            <a:xfrm>
              <a:off x="1544" y="2618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21" name="Line 86"/>
            <p:cNvSpPr>
              <a:spLocks noChangeShapeType="1"/>
            </p:cNvSpPr>
            <p:nvPr/>
          </p:nvSpPr>
          <p:spPr bwMode="auto">
            <a:xfrm>
              <a:off x="1561" y="2553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22" name="Line 87"/>
            <p:cNvSpPr>
              <a:spLocks noChangeShapeType="1"/>
            </p:cNvSpPr>
            <p:nvPr/>
          </p:nvSpPr>
          <p:spPr bwMode="auto">
            <a:xfrm>
              <a:off x="1589" y="2525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23" name="Line 88"/>
            <p:cNvSpPr>
              <a:spLocks noChangeShapeType="1"/>
            </p:cNvSpPr>
            <p:nvPr/>
          </p:nvSpPr>
          <p:spPr bwMode="auto">
            <a:xfrm>
              <a:off x="1605" y="2567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24" name="Line 89"/>
            <p:cNvSpPr>
              <a:spLocks noChangeShapeType="1"/>
            </p:cNvSpPr>
            <p:nvPr/>
          </p:nvSpPr>
          <p:spPr bwMode="auto">
            <a:xfrm>
              <a:off x="1633" y="2539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25" name="Line 90"/>
            <p:cNvSpPr>
              <a:spLocks noChangeShapeType="1"/>
            </p:cNvSpPr>
            <p:nvPr/>
          </p:nvSpPr>
          <p:spPr bwMode="auto">
            <a:xfrm>
              <a:off x="1650" y="2644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26" name="Line 91"/>
            <p:cNvSpPr>
              <a:spLocks noChangeShapeType="1"/>
            </p:cNvSpPr>
            <p:nvPr/>
          </p:nvSpPr>
          <p:spPr bwMode="auto">
            <a:xfrm>
              <a:off x="1678" y="2616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27" name="Line 92"/>
            <p:cNvSpPr>
              <a:spLocks noChangeShapeType="1"/>
            </p:cNvSpPr>
            <p:nvPr/>
          </p:nvSpPr>
          <p:spPr bwMode="auto">
            <a:xfrm>
              <a:off x="1694" y="2667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28" name="Line 93"/>
            <p:cNvSpPr>
              <a:spLocks noChangeShapeType="1"/>
            </p:cNvSpPr>
            <p:nvPr/>
          </p:nvSpPr>
          <p:spPr bwMode="auto">
            <a:xfrm>
              <a:off x="1722" y="2639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29" name="Line 94"/>
            <p:cNvSpPr>
              <a:spLocks noChangeShapeType="1"/>
            </p:cNvSpPr>
            <p:nvPr/>
          </p:nvSpPr>
          <p:spPr bwMode="auto">
            <a:xfrm>
              <a:off x="1738" y="2611"/>
              <a:ext cx="57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30" name="Line 95"/>
            <p:cNvSpPr>
              <a:spLocks noChangeShapeType="1"/>
            </p:cNvSpPr>
            <p:nvPr/>
          </p:nvSpPr>
          <p:spPr bwMode="auto">
            <a:xfrm>
              <a:off x="1767" y="2583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31" name="Line 96"/>
            <p:cNvSpPr>
              <a:spLocks noChangeShapeType="1"/>
            </p:cNvSpPr>
            <p:nvPr/>
          </p:nvSpPr>
          <p:spPr bwMode="auto">
            <a:xfrm>
              <a:off x="1783" y="2588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32" name="Line 97"/>
            <p:cNvSpPr>
              <a:spLocks noChangeShapeType="1"/>
            </p:cNvSpPr>
            <p:nvPr/>
          </p:nvSpPr>
          <p:spPr bwMode="auto">
            <a:xfrm>
              <a:off x="1811" y="2560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33" name="Line 98"/>
            <p:cNvSpPr>
              <a:spLocks noChangeShapeType="1"/>
            </p:cNvSpPr>
            <p:nvPr/>
          </p:nvSpPr>
          <p:spPr bwMode="auto">
            <a:xfrm>
              <a:off x="1827" y="2639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34" name="Line 99"/>
            <p:cNvSpPr>
              <a:spLocks noChangeShapeType="1"/>
            </p:cNvSpPr>
            <p:nvPr/>
          </p:nvSpPr>
          <p:spPr bwMode="auto">
            <a:xfrm>
              <a:off x="1855" y="2611"/>
              <a:ext cx="2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35" name="Line 100"/>
            <p:cNvSpPr>
              <a:spLocks noChangeShapeType="1"/>
            </p:cNvSpPr>
            <p:nvPr/>
          </p:nvSpPr>
          <p:spPr bwMode="auto">
            <a:xfrm>
              <a:off x="1872" y="2529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36" name="Line 101"/>
            <p:cNvSpPr>
              <a:spLocks noChangeShapeType="1"/>
            </p:cNvSpPr>
            <p:nvPr/>
          </p:nvSpPr>
          <p:spPr bwMode="auto">
            <a:xfrm>
              <a:off x="1900" y="2501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37" name="Line 102"/>
            <p:cNvSpPr>
              <a:spLocks noChangeShapeType="1"/>
            </p:cNvSpPr>
            <p:nvPr/>
          </p:nvSpPr>
          <p:spPr bwMode="auto">
            <a:xfrm>
              <a:off x="1916" y="2599"/>
              <a:ext cx="56" cy="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38" name="Line 103"/>
            <p:cNvSpPr>
              <a:spLocks noChangeShapeType="1"/>
            </p:cNvSpPr>
            <p:nvPr/>
          </p:nvSpPr>
          <p:spPr bwMode="auto">
            <a:xfrm>
              <a:off x="1944" y="2571"/>
              <a:ext cx="1" cy="5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39" name="Line 104"/>
            <p:cNvSpPr>
              <a:spLocks noChangeShapeType="1"/>
            </p:cNvSpPr>
            <p:nvPr/>
          </p:nvSpPr>
          <p:spPr bwMode="auto">
            <a:xfrm>
              <a:off x="1961" y="2553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40" name="Line 105"/>
            <p:cNvSpPr>
              <a:spLocks noChangeShapeType="1"/>
            </p:cNvSpPr>
            <p:nvPr/>
          </p:nvSpPr>
          <p:spPr bwMode="auto">
            <a:xfrm>
              <a:off x="1989" y="2525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41" name="Line 106"/>
            <p:cNvSpPr>
              <a:spLocks noChangeShapeType="1"/>
            </p:cNvSpPr>
            <p:nvPr/>
          </p:nvSpPr>
          <p:spPr bwMode="auto">
            <a:xfrm>
              <a:off x="2005" y="2618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42" name="Line 107"/>
            <p:cNvSpPr>
              <a:spLocks noChangeShapeType="1"/>
            </p:cNvSpPr>
            <p:nvPr/>
          </p:nvSpPr>
          <p:spPr bwMode="auto">
            <a:xfrm>
              <a:off x="2033" y="2590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43" name="Line 108"/>
            <p:cNvSpPr>
              <a:spLocks noChangeShapeType="1"/>
            </p:cNvSpPr>
            <p:nvPr/>
          </p:nvSpPr>
          <p:spPr bwMode="auto">
            <a:xfrm>
              <a:off x="2050" y="2588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44" name="Line 109"/>
            <p:cNvSpPr>
              <a:spLocks noChangeShapeType="1"/>
            </p:cNvSpPr>
            <p:nvPr/>
          </p:nvSpPr>
          <p:spPr bwMode="auto">
            <a:xfrm>
              <a:off x="2078" y="2560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45" name="Line 110"/>
            <p:cNvSpPr>
              <a:spLocks noChangeShapeType="1"/>
            </p:cNvSpPr>
            <p:nvPr/>
          </p:nvSpPr>
          <p:spPr bwMode="auto">
            <a:xfrm>
              <a:off x="2094" y="2585"/>
              <a:ext cx="56" cy="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46" name="Line 111"/>
            <p:cNvSpPr>
              <a:spLocks noChangeShapeType="1"/>
            </p:cNvSpPr>
            <p:nvPr/>
          </p:nvSpPr>
          <p:spPr bwMode="auto">
            <a:xfrm>
              <a:off x="2122" y="2557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47" name="Line 112"/>
            <p:cNvSpPr>
              <a:spLocks noChangeShapeType="1"/>
            </p:cNvSpPr>
            <p:nvPr/>
          </p:nvSpPr>
          <p:spPr bwMode="auto">
            <a:xfrm>
              <a:off x="2138" y="2592"/>
              <a:ext cx="57" cy="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48" name="Line 113"/>
            <p:cNvSpPr>
              <a:spLocks noChangeShapeType="1"/>
            </p:cNvSpPr>
            <p:nvPr/>
          </p:nvSpPr>
          <p:spPr bwMode="auto">
            <a:xfrm>
              <a:off x="2167" y="2564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49" name="Line 114"/>
            <p:cNvSpPr>
              <a:spLocks noChangeShapeType="1"/>
            </p:cNvSpPr>
            <p:nvPr/>
          </p:nvSpPr>
          <p:spPr bwMode="auto">
            <a:xfrm>
              <a:off x="2183" y="2651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50" name="Line 115"/>
            <p:cNvSpPr>
              <a:spLocks noChangeShapeType="1"/>
            </p:cNvSpPr>
            <p:nvPr/>
          </p:nvSpPr>
          <p:spPr bwMode="auto">
            <a:xfrm>
              <a:off x="2211" y="2623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51" name="Line 116"/>
            <p:cNvSpPr>
              <a:spLocks noChangeShapeType="1"/>
            </p:cNvSpPr>
            <p:nvPr/>
          </p:nvSpPr>
          <p:spPr bwMode="auto">
            <a:xfrm>
              <a:off x="2227" y="2583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52" name="Line 117"/>
            <p:cNvSpPr>
              <a:spLocks noChangeShapeType="1"/>
            </p:cNvSpPr>
            <p:nvPr/>
          </p:nvSpPr>
          <p:spPr bwMode="auto">
            <a:xfrm>
              <a:off x="2255" y="2555"/>
              <a:ext cx="2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53" name="Line 118"/>
            <p:cNvSpPr>
              <a:spLocks noChangeShapeType="1"/>
            </p:cNvSpPr>
            <p:nvPr/>
          </p:nvSpPr>
          <p:spPr bwMode="auto">
            <a:xfrm>
              <a:off x="503" y="3077"/>
              <a:ext cx="40" cy="3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54" name="Line 119"/>
            <p:cNvSpPr>
              <a:spLocks noChangeShapeType="1"/>
            </p:cNvSpPr>
            <p:nvPr/>
          </p:nvSpPr>
          <p:spPr bwMode="auto">
            <a:xfrm flipH="1">
              <a:off x="503" y="3077"/>
              <a:ext cx="40" cy="3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55" name="Line 120"/>
            <p:cNvSpPr>
              <a:spLocks noChangeShapeType="1"/>
            </p:cNvSpPr>
            <p:nvPr/>
          </p:nvSpPr>
          <p:spPr bwMode="auto">
            <a:xfrm>
              <a:off x="548" y="3072"/>
              <a:ext cx="40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56" name="Line 121"/>
            <p:cNvSpPr>
              <a:spLocks noChangeShapeType="1"/>
            </p:cNvSpPr>
            <p:nvPr/>
          </p:nvSpPr>
          <p:spPr bwMode="auto">
            <a:xfrm flipH="1">
              <a:off x="548" y="3072"/>
              <a:ext cx="40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57" name="Line 122"/>
            <p:cNvSpPr>
              <a:spLocks noChangeShapeType="1"/>
            </p:cNvSpPr>
            <p:nvPr/>
          </p:nvSpPr>
          <p:spPr bwMode="auto">
            <a:xfrm>
              <a:off x="592" y="3081"/>
              <a:ext cx="40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58" name="Line 123"/>
            <p:cNvSpPr>
              <a:spLocks noChangeShapeType="1"/>
            </p:cNvSpPr>
            <p:nvPr/>
          </p:nvSpPr>
          <p:spPr bwMode="auto">
            <a:xfrm flipH="1">
              <a:off x="592" y="3081"/>
              <a:ext cx="40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59" name="Line 124"/>
            <p:cNvSpPr>
              <a:spLocks noChangeShapeType="1"/>
            </p:cNvSpPr>
            <p:nvPr/>
          </p:nvSpPr>
          <p:spPr bwMode="auto">
            <a:xfrm>
              <a:off x="637" y="3081"/>
              <a:ext cx="40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60" name="Line 125"/>
            <p:cNvSpPr>
              <a:spLocks noChangeShapeType="1"/>
            </p:cNvSpPr>
            <p:nvPr/>
          </p:nvSpPr>
          <p:spPr bwMode="auto">
            <a:xfrm flipH="1">
              <a:off x="637" y="3081"/>
              <a:ext cx="40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61" name="Line 126"/>
            <p:cNvSpPr>
              <a:spLocks noChangeShapeType="1"/>
            </p:cNvSpPr>
            <p:nvPr/>
          </p:nvSpPr>
          <p:spPr bwMode="auto">
            <a:xfrm>
              <a:off x="681" y="3084"/>
              <a:ext cx="40" cy="3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62" name="Line 127"/>
            <p:cNvSpPr>
              <a:spLocks noChangeShapeType="1"/>
            </p:cNvSpPr>
            <p:nvPr/>
          </p:nvSpPr>
          <p:spPr bwMode="auto">
            <a:xfrm flipH="1">
              <a:off x="681" y="3084"/>
              <a:ext cx="40" cy="3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63" name="Line 128"/>
            <p:cNvSpPr>
              <a:spLocks noChangeShapeType="1"/>
            </p:cNvSpPr>
            <p:nvPr/>
          </p:nvSpPr>
          <p:spPr bwMode="auto">
            <a:xfrm>
              <a:off x="726" y="3081"/>
              <a:ext cx="39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64" name="Line 129"/>
            <p:cNvSpPr>
              <a:spLocks noChangeShapeType="1"/>
            </p:cNvSpPr>
            <p:nvPr/>
          </p:nvSpPr>
          <p:spPr bwMode="auto">
            <a:xfrm flipH="1">
              <a:off x="726" y="3081"/>
              <a:ext cx="39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65" name="Line 130"/>
            <p:cNvSpPr>
              <a:spLocks noChangeShapeType="1"/>
            </p:cNvSpPr>
            <p:nvPr/>
          </p:nvSpPr>
          <p:spPr bwMode="auto">
            <a:xfrm>
              <a:off x="770" y="3079"/>
              <a:ext cx="40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66" name="Line 131"/>
            <p:cNvSpPr>
              <a:spLocks noChangeShapeType="1"/>
            </p:cNvSpPr>
            <p:nvPr/>
          </p:nvSpPr>
          <p:spPr bwMode="auto">
            <a:xfrm flipH="1">
              <a:off x="770" y="3079"/>
              <a:ext cx="40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67" name="Line 132"/>
            <p:cNvSpPr>
              <a:spLocks noChangeShapeType="1"/>
            </p:cNvSpPr>
            <p:nvPr/>
          </p:nvSpPr>
          <p:spPr bwMode="auto">
            <a:xfrm>
              <a:off x="815" y="3055"/>
              <a:ext cx="39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68" name="Line 133"/>
            <p:cNvSpPr>
              <a:spLocks noChangeShapeType="1"/>
            </p:cNvSpPr>
            <p:nvPr/>
          </p:nvSpPr>
          <p:spPr bwMode="auto">
            <a:xfrm flipH="1">
              <a:off x="815" y="3055"/>
              <a:ext cx="39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69" name="Line 134"/>
            <p:cNvSpPr>
              <a:spLocks noChangeShapeType="1"/>
            </p:cNvSpPr>
            <p:nvPr/>
          </p:nvSpPr>
          <p:spPr bwMode="auto">
            <a:xfrm>
              <a:off x="859" y="3030"/>
              <a:ext cx="40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70" name="Line 135"/>
            <p:cNvSpPr>
              <a:spLocks noChangeShapeType="1"/>
            </p:cNvSpPr>
            <p:nvPr/>
          </p:nvSpPr>
          <p:spPr bwMode="auto">
            <a:xfrm flipH="1">
              <a:off x="859" y="3030"/>
              <a:ext cx="40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71" name="Line 136"/>
            <p:cNvSpPr>
              <a:spLocks noChangeShapeType="1"/>
            </p:cNvSpPr>
            <p:nvPr/>
          </p:nvSpPr>
          <p:spPr bwMode="auto">
            <a:xfrm>
              <a:off x="903" y="2983"/>
              <a:ext cx="40" cy="3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72" name="Line 137"/>
            <p:cNvSpPr>
              <a:spLocks noChangeShapeType="1"/>
            </p:cNvSpPr>
            <p:nvPr/>
          </p:nvSpPr>
          <p:spPr bwMode="auto">
            <a:xfrm flipH="1">
              <a:off x="903" y="2983"/>
              <a:ext cx="40" cy="3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73" name="Line 138"/>
            <p:cNvSpPr>
              <a:spLocks noChangeShapeType="1"/>
            </p:cNvSpPr>
            <p:nvPr/>
          </p:nvSpPr>
          <p:spPr bwMode="auto">
            <a:xfrm>
              <a:off x="948" y="2915"/>
              <a:ext cx="40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74" name="Line 139"/>
            <p:cNvSpPr>
              <a:spLocks noChangeShapeType="1"/>
            </p:cNvSpPr>
            <p:nvPr/>
          </p:nvSpPr>
          <p:spPr bwMode="auto">
            <a:xfrm flipH="1">
              <a:off x="948" y="2915"/>
              <a:ext cx="40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75" name="Line 140"/>
            <p:cNvSpPr>
              <a:spLocks noChangeShapeType="1"/>
            </p:cNvSpPr>
            <p:nvPr/>
          </p:nvSpPr>
          <p:spPr bwMode="auto">
            <a:xfrm>
              <a:off x="992" y="2873"/>
              <a:ext cx="40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76" name="Line 141"/>
            <p:cNvSpPr>
              <a:spLocks noChangeShapeType="1"/>
            </p:cNvSpPr>
            <p:nvPr/>
          </p:nvSpPr>
          <p:spPr bwMode="auto">
            <a:xfrm flipH="1">
              <a:off x="992" y="2873"/>
              <a:ext cx="40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77" name="Line 142"/>
            <p:cNvSpPr>
              <a:spLocks noChangeShapeType="1"/>
            </p:cNvSpPr>
            <p:nvPr/>
          </p:nvSpPr>
          <p:spPr bwMode="auto">
            <a:xfrm>
              <a:off x="1037" y="2796"/>
              <a:ext cx="39" cy="3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78" name="Line 143"/>
            <p:cNvSpPr>
              <a:spLocks noChangeShapeType="1"/>
            </p:cNvSpPr>
            <p:nvPr/>
          </p:nvSpPr>
          <p:spPr bwMode="auto">
            <a:xfrm flipH="1">
              <a:off x="1037" y="2796"/>
              <a:ext cx="39" cy="3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79" name="Line 144"/>
            <p:cNvSpPr>
              <a:spLocks noChangeShapeType="1"/>
            </p:cNvSpPr>
            <p:nvPr/>
          </p:nvSpPr>
          <p:spPr bwMode="auto">
            <a:xfrm>
              <a:off x="1081" y="2758"/>
              <a:ext cx="40" cy="3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80" name="Line 145"/>
            <p:cNvSpPr>
              <a:spLocks noChangeShapeType="1"/>
            </p:cNvSpPr>
            <p:nvPr/>
          </p:nvSpPr>
          <p:spPr bwMode="auto">
            <a:xfrm flipH="1">
              <a:off x="1081" y="2758"/>
              <a:ext cx="40" cy="3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81" name="Line 146"/>
            <p:cNvSpPr>
              <a:spLocks noChangeShapeType="1"/>
            </p:cNvSpPr>
            <p:nvPr/>
          </p:nvSpPr>
          <p:spPr bwMode="auto">
            <a:xfrm>
              <a:off x="1126" y="2686"/>
              <a:ext cx="39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82" name="Line 147"/>
            <p:cNvSpPr>
              <a:spLocks noChangeShapeType="1"/>
            </p:cNvSpPr>
            <p:nvPr/>
          </p:nvSpPr>
          <p:spPr bwMode="auto">
            <a:xfrm flipH="1">
              <a:off x="1126" y="2686"/>
              <a:ext cx="39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83" name="Line 148"/>
            <p:cNvSpPr>
              <a:spLocks noChangeShapeType="1"/>
            </p:cNvSpPr>
            <p:nvPr/>
          </p:nvSpPr>
          <p:spPr bwMode="auto">
            <a:xfrm>
              <a:off x="1170" y="2672"/>
              <a:ext cx="40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84" name="Line 149"/>
            <p:cNvSpPr>
              <a:spLocks noChangeShapeType="1"/>
            </p:cNvSpPr>
            <p:nvPr/>
          </p:nvSpPr>
          <p:spPr bwMode="auto">
            <a:xfrm flipH="1">
              <a:off x="1170" y="2672"/>
              <a:ext cx="40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85" name="Line 150"/>
            <p:cNvSpPr>
              <a:spLocks noChangeShapeType="1"/>
            </p:cNvSpPr>
            <p:nvPr/>
          </p:nvSpPr>
          <p:spPr bwMode="auto">
            <a:xfrm>
              <a:off x="1215" y="2625"/>
              <a:ext cx="39" cy="3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86" name="Line 151"/>
            <p:cNvSpPr>
              <a:spLocks noChangeShapeType="1"/>
            </p:cNvSpPr>
            <p:nvPr/>
          </p:nvSpPr>
          <p:spPr bwMode="auto">
            <a:xfrm flipH="1">
              <a:off x="1215" y="2625"/>
              <a:ext cx="39" cy="3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87" name="Line 152"/>
            <p:cNvSpPr>
              <a:spLocks noChangeShapeType="1"/>
            </p:cNvSpPr>
            <p:nvPr/>
          </p:nvSpPr>
          <p:spPr bwMode="auto">
            <a:xfrm>
              <a:off x="1259" y="2628"/>
              <a:ext cx="40" cy="3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88" name="Line 153"/>
            <p:cNvSpPr>
              <a:spLocks noChangeShapeType="1"/>
            </p:cNvSpPr>
            <p:nvPr/>
          </p:nvSpPr>
          <p:spPr bwMode="auto">
            <a:xfrm flipH="1">
              <a:off x="1259" y="2628"/>
              <a:ext cx="40" cy="3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89" name="Line 154"/>
            <p:cNvSpPr>
              <a:spLocks noChangeShapeType="1"/>
            </p:cNvSpPr>
            <p:nvPr/>
          </p:nvSpPr>
          <p:spPr bwMode="auto">
            <a:xfrm>
              <a:off x="1303" y="2597"/>
              <a:ext cx="40" cy="3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90" name="Line 155"/>
            <p:cNvSpPr>
              <a:spLocks noChangeShapeType="1"/>
            </p:cNvSpPr>
            <p:nvPr/>
          </p:nvSpPr>
          <p:spPr bwMode="auto">
            <a:xfrm flipH="1">
              <a:off x="1303" y="2597"/>
              <a:ext cx="40" cy="3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91" name="Line 156"/>
            <p:cNvSpPr>
              <a:spLocks noChangeShapeType="1"/>
            </p:cNvSpPr>
            <p:nvPr/>
          </p:nvSpPr>
          <p:spPr bwMode="auto">
            <a:xfrm>
              <a:off x="1348" y="2606"/>
              <a:ext cx="40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92" name="Line 157"/>
            <p:cNvSpPr>
              <a:spLocks noChangeShapeType="1"/>
            </p:cNvSpPr>
            <p:nvPr/>
          </p:nvSpPr>
          <p:spPr bwMode="auto">
            <a:xfrm flipH="1">
              <a:off x="1348" y="2606"/>
              <a:ext cx="40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93" name="Line 158"/>
            <p:cNvSpPr>
              <a:spLocks noChangeShapeType="1"/>
            </p:cNvSpPr>
            <p:nvPr/>
          </p:nvSpPr>
          <p:spPr bwMode="auto">
            <a:xfrm>
              <a:off x="1392" y="2653"/>
              <a:ext cx="38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94" name="Line 159"/>
            <p:cNvSpPr>
              <a:spLocks noChangeShapeType="1"/>
            </p:cNvSpPr>
            <p:nvPr/>
          </p:nvSpPr>
          <p:spPr bwMode="auto">
            <a:xfrm flipH="1">
              <a:off x="1392" y="2653"/>
              <a:ext cx="38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95" name="Line 160"/>
            <p:cNvSpPr>
              <a:spLocks noChangeShapeType="1"/>
            </p:cNvSpPr>
            <p:nvPr/>
          </p:nvSpPr>
          <p:spPr bwMode="auto">
            <a:xfrm>
              <a:off x="1437" y="2569"/>
              <a:ext cx="37" cy="3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96" name="Line 161"/>
            <p:cNvSpPr>
              <a:spLocks noChangeShapeType="1"/>
            </p:cNvSpPr>
            <p:nvPr/>
          </p:nvSpPr>
          <p:spPr bwMode="auto">
            <a:xfrm flipH="1">
              <a:off x="1437" y="2569"/>
              <a:ext cx="37" cy="3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97" name="Line 162"/>
            <p:cNvSpPr>
              <a:spLocks noChangeShapeType="1"/>
            </p:cNvSpPr>
            <p:nvPr/>
          </p:nvSpPr>
          <p:spPr bwMode="auto">
            <a:xfrm>
              <a:off x="1481" y="2623"/>
              <a:ext cx="38" cy="3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98" name="Line 163"/>
            <p:cNvSpPr>
              <a:spLocks noChangeShapeType="1"/>
            </p:cNvSpPr>
            <p:nvPr/>
          </p:nvSpPr>
          <p:spPr bwMode="auto">
            <a:xfrm flipH="1">
              <a:off x="1481" y="2623"/>
              <a:ext cx="38" cy="3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99" name="Line 164"/>
            <p:cNvSpPr>
              <a:spLocks noChangeShapeType="1"/>
            </p:cNvSpPr>
            <p:nvPr/>
          </p:nvSpPr>
          <p:spPr bwMode="auto">
            <a:xfrm>
              <a:off x="1526" y="2628"/>
              <a:ext cx="37" cy="3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00" name="Line 165"/>
            <p:cNvSpPr>
              <a:spLocks noChangeShapeType="1"/>
            </p:cNvSpPr>
            <p:nvPr/>
          </p:nvSpPr>
          <p:spPr bwMode="auto">
            <a:xfrm flipH="1">
              <a:off x="1526" y="2628"/>
              <a:ext cx="37" cy="3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01" name="Line 166"/>
            <p:cNvSpPr>
              <a:spLocks noChangeShapeType="1"/>
            </p:cNvSpPr>
            <p:nvPr/>
          </p:nvSpPr>
          <p:spPr bwMode="auto">
            <a:xfrm>
              <a:off x="1570" y="2534"/>
              <a:ext cx="37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02" name="Line 167"/>
            <p:cNvSpPr>
              <a:spLocks noChangeShapeType="1"/>
            </p:cNvSpPr>
            <p:nvPr/>
          </p:nvSpPr>
          <p:spPr bwMode="auto">
            <a:xfrm flipH="1">
              <a:off x="1570" y="2534"/>
              <a:ext cx="37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03" name="Line 168"/>
            <p:cNvSpPr>
              <a:spLocks noChangeShapeType="1"/>
            </p:cNvSpPr>
            <p:nvPr/>
          </p:nvSpPr>
          <p:spPr bwMode="auto">
            <a:xfrm>
              <a:off x="1614" y="2548"/>
              <a:ext cx="38" cy="3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04" name="Line 169"/>
            <p:cNvSpPr>
              <a:spLocks noChangeShapeType="1"/>
            </p:cNvSpPr>
            <p:nvPr/>
          </p:nvSpPr>
          <p:spPr bwMode="auto">
            <a:xfrm flipH="1">
              <a:off x="1614" y="2548"/>
              <a:ext cx="38" cy="3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05" name="Line 170"/>
            <p:cNvSpPr>
              <a:spLocks noChangeShapeType="1"/>
            </p:cNvSpPr>
            <p:nvPr/>
          </p:nvSpPr>
          <p:spPr bwMode="auto">
            <a:xfrm>
              <a:off x="1659" y="2625"/>
              <a:ext cx="37" cy="3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06" name="Line 171"/>
            <p:cNvSpPr>
              <a:spLocks noChangeShapeType="1"/>
            </p:cNvSpPr>
            <p:nvPr/>
          </p:nvSpPr>
          <p:spPr bwMode="auto">
            <a:xfrm flipH="1">
              <a:off x="1659" y="2625"/>
              <a:ext cx="37" cy="3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07" name="Line 172"/>
            <p:cNvSpPr>
              <a:spLocks noChangeShapeType="1"/>
            </p:cNvSpPr>
            <p:nvPr/>
          </p:nvSpPr>
          <p:spPr bwMode="auto">
            <a:xfrm>
              <a:off x="1703" y="2646"/>
              <a:ext cx="38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08" name="Line 173"/>
            <p:cNvSpPr>
              <a:spLocks noChangeShapeType="1"/>
            </p:cNvSpPr>
            <p:nvPr/>
          </p:nvSpPr>
          <p:spPr bwMode="auto">
            <a:xfrm flipH="1">
              <a:off x="1703" y="2646"/>
              <a:ext cx="38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09" name="Line 174"/>
            <p:cNvSpPr>
              <a:spLocks noChangeShapeType="1"/>
            </p:cNvSpPr>
            <p:nvPr/>
          </p:nvSpPr>
          <p:spPr bwMode="auto">
            <a:xfrm>
              <a:off x="1748" y="2590"/>
              <a:ext cx="37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10" name="Line 175"/>
            <p:cNvSpPr>
              <a:spLocks noChangeShapeType="1"/>
            </p:cNvSpPr>
            <p:nvPr/>
          </p:nvSpPr>
          <p:spPr bwMode="auto">
            <a:xfrm flipH="1">
              <a:off x="1748" y="2590"/>
              <a:ext cx="37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11" name="Line 176"/>
            <p:cNvSpPr>
              <a:spLocks noChangeShapeType="1"/>
            </p:cNvSpPr>
            <p:nvPr/>
          </p:nvSpPr>
          <p:spPr bwMode="auto">
            <a:xfrm>
              <a:off x="1792" y="2567"/>
              <a:ext cx="38" cy="3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12" name="Line 177"/>
            <p:cNvSpPr>
              <a:spLocks noChangeShapeType="1"/>
            </p:cNvSpPr>
            <p:nvPr/>
          </p:nvSpPr>
          <p:spPr bwMode="auto">
            <a:xfrm flipH="1">
              <a:off x="1792" y="2567"/>
              <a:ext cx="38" cy="3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13" name="Line 178"/>
            <p:cNvSpPr>
              <a:spLocks noChangeShapeType="1"/>
            </p:cNvSpPr>
            <p:nvPr/>
          </p:nvSpPr>
          <p:spPr bwMode="auto">
            <a:xfrm>
              <a:off x="1837" y="2620"/>
              <a:ext cx="37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14" name="Line 179"/>
            <p:cNvSpPr>
              <a:spLocks noChangeShapeType="1"/>
            </p:cNvSpPr>
            <p:nvPr/>
          </p:nvSpPr>
          <p:spPr bwMode="auto">
            <a:xfrm flipH="1">
              <a:off x="1837" y="2620"/>
              <a:ext cx="37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15" name="Line 180"/>
            <p:cNvSpPr>
              <a:spLocks noChangeShapeType="1"/>
            </p:cNvSpPr>
            <p:nvPr/>
          </p:nvSpPr>
          <p:spPr bwMode="auto">
            <a:xfrm>
              <a:off x="1881" y="2511"/>
              <a:ext cx="38" cy="3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16" name="Line 181"/>
            <p:cNvSpPr>
              <a:spLocks noChangeShapeType="1"/>
            </p:cNvSpPr>
            <p:nvPr/>
          </p:nvSpPr>
          <p:spPr bwMode="auto">
            <a:xfrm flipH="1">
              <a:off x="1881" y="2511"/>
              <a:ext cx="38" cy="3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17" name="Line 182"/>
            <p:cNvSpPr>
              <a:spLocks noChangeShapeType="1"/>
            </p:cNvSpPr>
            <p:nvPr/>
          </p:nvSpPr>
          <p:spPr bwMode="auto">
            <a:xfrm>
              <a:off x="1926" y="2578"/>
              <a:ext cx="37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18" name="Line 183"/>
            <p:cNvSpPr>
              <a:spLocks noChangeShapeType="1"/>
            </p:cNvSpPr>
            <p:nvPr/>
          </p:nvSpPr>
          <p:spPr bwMode="auto">
            <a:xfrm flipH="1">
              <a:off x="1926" y="2578"/>
              <a:ext cx="37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19" name="Line 184"/>
            <p:cNvSpPr>
              <a:spLocks noChangeShapeType="1"/>
            </p:cNvSpPr>
            <p:nvPr/>
          </p:nvSpPr>
          <p:spPr bwMode="auto">
            <a:xfrm>
              <a:off x="1968" y="2534"/>
              <a:ext cx="39" cy="3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20" name="Line 185"/>
            <p:cNvSpPr>
              <a:spLocks noChangeShapeType="1"/>
            </p:cNvSpPr>
            <p:nvPr/>
          </p:nvSpPr>
          <p:spPr bwMode="auto">
            <a:xfrm flipH="1">
              <a:off x="1968" y="2534"/>
              <a:ext cx="39" cy="3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21" name="Line 186"/>
            <p:cNvSpPr>
              <a:spLocks noChangeShapeType="1"/>
            </p:cNvSpPr>
            <p:nvPr/>
          </p:nvSpPr>
          <p:spPr bwMode="auto">
            <a:xfrm>
              <a:off x="2012" y="2599"/>
              <a:ext cx="40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22" name="Line 187"/>
            <p:cNvSpPr>
              <a:spLocks noChangeShapeType="1"/>
            </p:cNvSpPr>
            <p:nvPr/>
          </p:nvSpPr>
          <p:spPr bwMode="auto">
            <a:xfrm flipH="1">
              <a:off x="2012" y="2599"/>
              <a:ext cx="40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23" name="Line 188"/>
            <p:cNvSpPr>
              <a:spLocks noChangeShapeType="1"/>
            </p:cNvSpPr>
            <p:nvPr/>
          </p:nvSpPr>
          <p:spPr bwMode="auto">
            <a:xfrm>
              <a:off x="2057" y="2569"/>
              <a:ext cx="39" cy="3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24" name="Line 189"/>
            <p:cNvSpPr>
              <a:spLocks noChangeShapeType="1"/>
            </p:cNvSpPr>
            <p:nvPr/>
          </p:nvSpPr>
          <p:spPr bwMode="auto">
            <a:xfrm flipH="1">
              <a:off x="2057" y="2569"/>
              <a:ext cx="39" cy="3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25" name="Line 190"/>
            <p:cNvSpPr>
              <a:spLocks noChangeShapeType="1"/>
            </p:cNvSpPr>
            <p:nvPr/>
          </p:nvSpPr>
          <p:spPr bwMode="auto">
            <a:xfrm>
              <a:off x="2101" y="2567"/>
              <a:ext cx="40" cy="3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26" name="Line 191"/>
            <p:cNvSpPr>
              <a:spLocks noChangeShapeType="1"/>
            </p:cNvSpPr>
            <p:nvPr/>
          </p:nvSpPr>
          <p:spPr bwMode="auto">
            <a:xfrm flipH="1">
              <a:off x="2101" y="2567"/>
              <a:ext cx="40" cy="3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27" name="Line 192"/>
            <p:cNvSpPr>
              <a:spLocks noChangeShapeType="1"/>
            </p:cNvSpPr>
            <p:nvPr/>
          </p:nvSpPr>
          <p:spPr bwMode="auto">
            <a:xfrm>
              <a:off x="2145" y="2574"/>
              <a:ext cx="40" cy="3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28" name="Line 193"/>
            <p:cNvSpPr>
              <a:spLocks noChangeShapeType="1"/>
            </p:cNvSpPr>
            <p:nvPr/>
          </p:nvSpPr>
          <p:spPr bwMode="auto">
            <a:xfrm flipH="1">
              <a:off x="2145" y="2574"/>
              <a:ext cx="40" cy="3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29" name="Line 194"/>
            <p:cNvSpPr>
              <a:spLocks noChangeShapeType="1"/>
            </p:cNvSpPr>
            <p:nvPr/>
          </p:nvSpPr>
          <p:spPr bwMode="auto">
            <a:xfrm>
              <a:off x="2190" y="2630"/>
              <a:ext cx="40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30" name="Line 195"/>
            <p:cNvSpPr>
              <a:spLocks noChangeShapeType="1"/>
            </p:cNvSpPr>
            <p:nvPr/>
          </p:nvSpPr>
          <p:spPr bwMode="auto">
            <a:xfrm flipH="1">
              <a:off x="2190" y="2630"/>
              <a:ext cx="40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31" name="Line 196"/>
            <p:cNvSpPr>
              <a:spLocks noChangeShapeType="1"/>
            </p:cNvSpPr>
            <p:nvPr/>
          </p:nvSpPr>
          <p:spPr bwMode="auto">
            <a:xfrm>
              <a:off x="2234" y="2564"/>
              <a:ext cx="40" cy="3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32" name="Line 197"/>
            <p:cNvSpPr>
              <a:spLocks noChangeShapeType="1"/>
            </p:cNvSpPr>
            <p:nvPr/>
          </p:nvSpPr>
          <p:spPr bwMode="auto">
            <a:xfrm flipH="1">
              <a:off x="2234" y="2564"/>
              <a:ext cx="40" cy="3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33" name="Line 198"/>
            <p:cNvSpPr>
              <a:spLocks noChangeShapeType="1"/>
            </p:cNvSpPr>
            <p:nvPr/>
          </p:nvSpPr>
          <p:spPr bwMode="auto">
            <a:xfrm flipV="1">
              <a:off x="524" y="3093"/>
              <a:ext cx="2" cy="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34" name="Line 199"/>
            <p:cNvSpPr>
              <a:spLocks noChangeShapeType="1"/>
            </p:cNvSpPr>
            <p:nvPr/>
          </p:nvSpPr>
          <p:spPr bwMode="auto">
            <a:xfrm flipV="1">
              <a:off x="534" y="3053"/>
              <a:ext cx="1" cy="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35" name="Line 200"/>
            <p:cNvSpPr>
              <a:spLocks noChangeShapeType="1"/>
            </p:cNvSpPr>
            <p:nvPr/>
          </p:nvSpPr>
          <p:spPr bwMode="auto">
            <a:xfrm flipV="1">
              <a:off x="543" y="3011"/>
              <a:ext cx="1" cy="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36" name="Line 201"/>
            <p:cNvSpPr>
              <a:spLocks noChangeShapeType="1"/>
            </p:cNvSpPr>
            <p:nvPr/>
          </p:nvSpPr>
          <p:spPr bwMode="auto">
            <a:xfrm flipV="1">
              <a:off x="550" y="2971"/>
              <a:ext cx="3" cy="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37" name="Line 202"/>
            <p:cNvSpPr>
              <a:spLocks noChangeShapeType="1"/>
            </p:cNvSpPr>
            <p:nvPr/>
          </p:nvSpPr>
          <p:spPr bwMode="auto">
            <a:xfrm flipV="1">
              <a:off x="560" y="2929"/>
              <a:ext cx="2" cy="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38" name="Line 203"/>
            <p:cNvSpPr>
              <a:spLocks noChangeShapeType="1"/>
            </p:cNvSpPr>
            <p:nvPr/>
          </p:nvSpPr>
          <p:spPr bwMode="auto">
            <a:xfrm flipV="1">
              <a:off x="569" y="2887"/>
              <a:ext cx="1" cy="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35639" name="Group 204"/>
            <p:cNvGrpSpPr>
              <a:grpSpLocks/>
            </p:cNvGrpSpPr>
            <p:nvPr/>
          </p:nvGrpSpPr>
          <p:grpSpPr bwMode="auto">
            <a:xfrm>
              <a:off x="496" y="2260"/>
              <a:ext cx="1787" cy="866"/>
              <a:chOff x="1180" y="1394"/>
              <a:chExt cx="1528" cy="740"/>
            </a:xfrm>
          </p:grpSpPr>
          <p:sp>
            <p:nvSpPr>
              <p:cNvPr id="35745" name="Line 205"/>
              <p:cNvSpPr>
                <a:spLocks noChangeShapeType="1"/>
              </p:cNvSpPr>
              <p:nvPr/>
            </p:nvSpPr>
            <p:spPr bwMode="auto">
              <a:xfrm flipV="1">
                <a:off x="1246" y="1896"/>
                <a:ext cx="1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46" name="Line 206"/>
              <p:cNvSpPr>
                <a:spLocks noChangeShapeType="1"/>
              </p:cNvSpPr>
              <p:nvPr/>
            </p:nvSpPr>
            <p:spPr bwMode="auto">
              <a:xfrm flipV="1">
                <a:off x="1250" y="1860"/>
                <a:ext cx="1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47" name="Line 207"/>
              <p:cNvSpPr>
                <a:spLocks noChangeShapeType="1"/>
              </p:cNvSpPr>
              <p:nvPr/>
            </p:nvSpPr>
            <p:spPr bwMode="auto">
              <a:xfrm flipV="1">
                <a:off x="1254" y="1824"/>
                <a:ext cx="2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48" name="Line 208"/>
              <p:cNvSpPr>
                <a:spLocks noChangeShapeType="1"/>
              </p:cNvSpPr>
              <p:nvPr/>
            </p:nvSpPr>
            <p:spPr bwMode="auto">
              <a:xfrm flipV="1">
                <a:off x="1258" y="1788"/>
                <a:ext cx="2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49" name="Line 209"/>
              <p:cNvSpPr>
                <a:spLocks noChangeShapeType="1"/>
              </p:cNvSpPr>
              <p:nvPr/>
            </p:nvSpPr>
            <p:spPr bwMode="auto">
              <a:xfrm flipV="1">
                <a:off x="1262" y="1752"/>
                <a:ext cx="2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50" name="Line 210"/>
              <p:cNvSpPr>
                <a:spLocks noChangeShapeType="1"/>
              </p:cNvSpPr>
              <p:nvPr/>
            </p:nvSpPr>
            <p:spPr bwMode="auto">
              <a:xfrm flipV="1">
                <a:off x="1268" y="1716"/>
                <a:ext cx="1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51" name="Line 211"/>
              <p:cNvSpPr>
                <a:spLocks noChangeShapeType="1"/>
              </p:cNvSpPr>
              <p:nvPr/>
            </p:nvSpPr>
            <p:spPr bwMode="auto">
              <a:xfrm flipV="1">
                <a:off x="1272" y="1680"/>
                <a:ext cx="1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52" name="Line 212"/>
              <p:cNvSpPr>
                <a:spLocks noChangeShapeType="1"/>
              </p:cNvSpPr>
              <p:nvPr/>
            </p:nvSpPr>
            <p:spPr bwMode="auto">
              <a:xfrm flipV="1">
                <a:off x="1276" y="1644"/>
                <a:ext cx="1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53" name="Line 213"/>
              <p:cNvSpPr>
                <a:spLocks noChangeShapeType="1"/>
              </p:cNvSpPr>
              <p:nvPr/>
            </p:nvSpPr>
            <p:spPr bwMode="auto">
              <a:xfrm flipV="1">
                <a:off x="1280" y="1610"/>
                <a:ext cx="1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54" name="Line 214"/>
              <p:cNvSpPr>
                <a:spLocks noChangeShapeType="1"/>
              </p:cNvSpPr>
              <p:nvPr/>
            </p:nvSpPr>
            <p:spPr bwMode="auto">
              <a:xfrm flipV="1">
                <a:off x="1288" y="1574"/>
                <a:ext cx="1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55" name="Line 215"/>
              <p:cNvSpPr>
                <a:spLocks noChangeShapeType="1"/>
              </p:cNvSpPr>
              <p:nvPr/>
            </p:nvSpPr>
            <p:spPr bwMode="auto">
              <a:xfrm flipV="1">
                <a:off x="1296" y="1538"/>
                <a:ext cx="1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56" name="Line 216"/>
              <p:cNvSpPr>
                <a:spLocks noChangeShapeType="1"/>
              </p:cNvSpPr>
              <p:nvPr/>
            </p:nvSpPr>
            <p:spPr bwMode="auto">
              <a:xfrm flipV="1">
                <a:off x="1302" y="1504"/>
                <a:ext cx="2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57" name="Line 217"/>
              <p:cNvSpPr>
                <a:spLocks noChangeShapeType="1"/>
              </p:cNvSpPr>
              <p:nvPr/>
            </p:nvSpPr>
            <p:spPr bwMode="auto">
              <a:xfrm flipV="1">
                <a:off x="1310" y="1468"/>
                <a:ext cx="2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58" name="Line 218"/>
              <p:cNvSpPr>
                <a:spLocks noChangeShapeType="1"/>
              </p:cNvSpPr>
              <p:nvPr/>
            </p:nvSpPr>
            <p:spPr bwMode="auto">
              <a:xfrm flipV="1">
                <a:off x="1320" y="1436"/>
                <a:ext cx="2" cy="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59" name="Line 219"/>
              <p:cNvSpPr>
                <a:spLocks noChangeShapeType="1"/>
              </p:cNvSpPr>
              <p:nvPr/>
            </p:nvSpPr>
            <p:spPr bwMode="auto">
              <a:xfrm flipV="1">
                <a:off x="1350" y="1418"/>
                <a:ext cx="4" cy="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60" name="Line 220"/>
              <p:cNvSpPr>
                <a:spLocks noChangeShapeType="1"/>
              </p:cNvSpPr>
              <p:nvPr/>
            </p:nvSpPr>
            <p:spPr bwMode="auto">
              <a:xfrm>
                <a:off x="1368" y="1446"/>
                <a:ext cx="1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61" name="Line 221"/>
              <p:cNvSpPr>
                <a:spLocks noChangeShapeType="1"/>
              </p:cNvSpPr>
              <p:nvPr/>
            </p:nvSpPr>
            <p:spPr bwMode="auto">
              <a:xfrm>
                <a:off x="1380" y="1480"/>
                <a:ext cx="2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62" name="Line 222"/>
              <p:cNvSpPr>
                <a:spLocks noChangeShapeType="1"/>
              </p:cNvSpPr>
              <p:nvPr/>
            </p:nvSpPr>
            <p:spPr bwMode="auto">
              <a:xfrm>
                <a:off x="1394" y="1512"/>
                <a:ext cx="2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63" name="Line 223"/>
              <p:cNvSpPr>
                <a:spLocks noChangeShapeType="1"/>
              </p:cNvSpPr>
              <p:nvPr/>
            </p:nvSpPr>
            <p:spPr bwMode="auto">
              <a:xfrm>
                <a:off x="1404" y="1548"/>
                <a:ext cx="2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64" name="Line 224"/>
              <p:cNvSpPr>
                <a:spLocks noChangeShapeType="1"/>
              </p:cNvSpPr>
              <p:nvPr/>
            </p:nvSpPr>
            <p:spPr bwMode="auto">
              <a:xfrm>
                <a:off x="1416" y="1582"/>
                <a:ext cx="1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65" name="Line 225"/>
              <p:cNvSpPr>
                <a:spLocks noChangeShapeType="1"/>
              </p:cNvSpPr>
              <p:nvPr/>
            </p:nvSpPr>
            <p:spPr bwMode="auto">
              <a:xfrm>
                <a:off x="1426" y="1616"/>
                <a:ext cx="2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66" name="Line 226"/>
              <p:cNvSpPr>
                <a:spLocks noChangeShapeType="1"/>
              </p:cNvSpPr>
              <p:nvPr/>
            </p:nvSpPr>
            <p:spPr bwMode="auto">
              <a:xfrm>
                <a:off x="1436" y="1650"/>
                <a:ext cx="2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67" name="Line 227"/>
              <p:cNvSpPr>
                <a:spLocks noChangeShapeType="1"/>
              </p:cNvSpPr>
              <p:nvPr/>
            </p:nvSpPr>
            <p:spPr bwMode="auto">
              <a:xfrm>
                <a:off x="1448" y="1684"/>
                <a:ext cx="2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68" name="Line 228"/>
              <p:cNvSpPr>
                <a:spLocks noChangeShapeType="1"/>
              </p:cNvSpPr>
              <p:nvPr/>
            </p:nvSpPr>
            <p:spPr bwMode="auto">
              <a:xfrm>
                <a:off x="1460" y="1718"/>
                <a:ext cx="1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69" name="Line 229"/>
              <p:cNvSpPr>
                <a:spLocks noChangeShapeType="1"/>
              </p:cNvSpPr>
              <p:nvPr/>
            </p:nvSpPr>
            <p:spPr bwMode="auto">
              <a:xfrm>
                <a:off x="1472" y="1752"/>
                <a:ext cx="2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70" name="Line 230"/>
              <p:cNvSpPr>
                <a:spLocks noChangeShapeType="1"/>
              </p:cNvSpPr>
              <p:nvPr/>
            </p:nvSpPr>
            <p:spPr bwMode="auto">
              <a:xfrm>
                <a:off x="1490" y="1784"/>
                <a:ext cx="2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71" name="Line 231"/>
              <p:cNvSpPr>
                <a:spLocks noChangeShapeType="1"/>
              </p:cNvSpPr>
              <p:nvPr/>
            </p:nvSpPr>
            <p:spPr bwMode="auto">
              <a:xfrm>
                <a:off x="1508" y="1816"/>
                <a:ext cx="2" cy="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72" name="Line 232"/>
              <p:cNvSpPr>
                <a:spLocks noChangeShapeType="1"/>
              </p:cNvSpPr>
              <p:nvPr/>
            </p:nvSpPr>
            <p:spPr bwMode="auto">
              <a:xfrm>
                <a:off x="1526" y="1846"/>
                <a:ext cx="2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73" name="Freeform 233"/>
              <p:cNvSpPr>
                <a:spLocks/>
              </p:cNvSpPr>
              <p:nvPr/>
            </p:nvSpPr>
            <p:spPr bwMode="auto">
              <a:xfrm>
                <a:off x="1544" y="1878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74" name="Line 234"/>
              <p:cNvSpPr>
                <a:spLocks noChangeShapeType="1"/>
              </p:cNvSpPr>
              <p:nvPr/>
            </p:nvSpPr>
            <p:spPr bwMode="auto">
              <a:xfrm>
                <a:off x="1574" y="1896"/>
                <a:ext cx="2" cy="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75" name="Line 235"/>
              <p:cNvSpPr>
                <a:spLocks noChangeShapeType="1"/>
              </p:cNvSpPr>
              <p:nvPr/>
            </p:nvSpPr>
            <p:spPr bwMode="auto">
              <a:xfrm>
                <a:off x="1598" y="1922"/>
                <a:ext cx="2" cy="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76" name="Line 236"/>
              <p:cNvSpPr>
                <a:spLocks noChangeShapeType="1"/>
              </p:cNvSpPr>
              <p:nvPr/>
            </p:nvSpPr>
            <p:spPr bwMode="auto">
              <a:xfrm>
                <a:off x="1622" y="1950"/>
                <a:ext cx="4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77" name="Freeform 237"/>
              <p:cNvSpPr>
                <a:spLocks/>
              </p:cNvSpPr>
              <p:nvPr/>
            </p:nvSpPr>
            <p:spPr bwMode="auto">
              <a:xfrm>
                <a:off x="1656" y="1956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2 w 4"/>
                  <a:gd name="T3" fmla="*/ 0 h 2"/>
                  <a:gd name="T4" fmla="*/ 4 w 4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0"/>
                    </a:moveTo>
                    <a:lnTo>
                      <a:pt x="2" y="0"/>
                    </a:lnTo>
                    <a:lnTo>
                      <a:pt x="4" y="2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78" name="Line 238"/>
              <p:cNvSpPr>
                <a:spLocks noChangeShapeType="1"/>
              </p:cNvSpPr>
              <p:nvPr/>
            </p:nvSpPr>
            <p:spPr bwMode="auto">
              <a:xfrm>
                <a:off x="1690" y="1970"/>
                <a:ext cx="4" cy="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79" name="Line 239"/>
              <p:cNvSpPr>
                <a:spLocks noChangeShapeType="1"/>
              </p:cNvSpPr>
              <p:nvPr/>
            </p:nvSpPr>
            <p:spPr bwMode="auto">
              <a:xfrm>
                <a:off x="1724" y="1982"/>
                <a:ext cx="4" cy="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80" name="Line 240"/>
              <p:cNvSpPr>
                <a:spLocks noChangeShapeType="1"/>
              </p:cNvSpPr>
              <p:nvPr/>
            </p:nvSpPr>
            <p:spPr bwMode="auto">
              <a:xfrm>
                <a:off x="1756" y="1998"/>
                <a:ext cx="4" cy="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81" name="Line 241"/>
              <p:cNvSpPr>
                <a:spLocks noChangeShapeType="1"/>
              </p:cNvSpPr>
              <p:nvPr/>
            </p:nvSpPr>
            <p:spPr bwMode="auto">
              <a:xfrm>
                <a:off x="1790" y="2010"/>
                <a:ext cx="4" cy="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82" name="Line 242"/>
              <p:cNvSpPr>
                <a:spLocks noChangeShapeType="1"/>
              </p:cNvSpPr>
              <p:nvPr/>
            </p:nvSpPr>
            <p:spPr bwMode="auto">
              <a:xfrm>
                <a:off x="1824" y="2018"/>
                <a:ext cx="4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83" name="Line 243"/>
              <p:cNvSpPr>
                <a:spLocks noChangeShapeType="1"/>
              </p:cNvSpPr>
              <p:nvPr/>
            </p:nvSpPr>
            <p:spPr bwMode="auto">
              <a:xfrm>
                <a:off x="1858" y="2028"/>
                <a:ext cx="4" cy="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84" name="Line 244"/>
              <p:cNvSpPr>
                <a:spLocks noChangeShapeType="1"/>
              </p:cNvSpPr>
              <p:nvPr/>
            </p:nvSpPr>
            <p:spPr bwMode="auto">
              <a:xfrm>
                <a:off x="1892" y="2042"/>
                <a:ext cx="4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85" name="Line 245"/>
              <p:cNvSpPr>
                <a:spLocks noChangeShapeType="1"/>
              </p:cNvSpPr>
              <p:nvPr/>
            </p:nvSpPr>
            <p:spPr bwMode="auto">
              <a:xfrm>
                <a:off x="1928" y="2044"/>
                <a:ext cx="4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86" name="Line 246"/>
              <p:cNvSpPr>
                <a:spLocks noChangeShapeType="1"/>
              </p:cNvSpPr>
              <p:nvPr/>
            </p:nvSpPr>
            <p:spPr bwMode="auto">
              <a:xfrm>
                <a:off x="1964" y="2044"/>
                <a:ext cx="4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87" name="Freeform 247"/>
              <p:cNvSpPr>
                <a:spLocks/>
              </p:cNvSpPr>
              <p:nvPr/>
            </p:nvSpPr>
            <p:spPr bwMode="auto">
              <a:xfrm>
                <a:off x="2000" y="2050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88" name="Line 248"/>
              <p:cNvSpPr>
                <a:spLocks noChangeShapeType="1"/>
              </p:cNvSpPr>
              <p:nvPr/>
            </p:nvSpPr>
            <p:spPr bwMode="auto">
              <a:xfrm>
                <a:off x="2034" y="2062"/>
                <a:ext cx="2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89" name="Line 249"/>
              <p:cNvSpPr>
                <a:spLocks noChangeShapeType="1"/>
              </p:cNvSpPr>
              <p:nvPr/>
            </p:nvSpPr>
            <p:spPr bwMode="auto">
              <a:xfrm flipV="1">
                <a:off x="2068" y="2054"/>
                <a:ext cx="4" cy="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90" name="Line 250"/>
              <p:cNvSpPr>
                <a:spLocks noChangeShapeType="1"/>
              </p:cNvSpPr>
              <p:nvPr/>
            </p:nvSpPr>
            <p:spPr bwMode="auto">
              <a:xfrm>
                <a:off x="2104" y="2054"/>
                <a:ext cx="4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91" name="Line 251"/>
              <p:cNvSpPr>
                <a:spLocks noChangeShapeType="1"/>
              </p:cNvSpPr>
              <p:nvPr/>
            </p:nvSpPr>
            <p:spPr bwMode="auto">
              <a:xfrm>
                <a:off x="2136" y="2066"/>
                <a:ext cx="4" cy="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92" name="Line 252"/>
              <p:cNvSpPr>
                <a:spLocks noChangeShapeType="1"/>
              </p:cNvSpPr>
              <p:nvPr/>
            </p:nvSpPr>
            <p:spPr bwMode="auto">
              <a:xfrm flipV="1">
                <a:off x="2170" y="2070"/>
                <a:ext cx="4" cy="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93" name="Line 253"/>
              <p:cNvSpPr>
                <a:spLocks noChangeShapeType="1"/>
              </p:cNvSpPr>
              <p:nvPr/>
            </p:nvSpPr>
            <p:spPr bwMode="auto">
              <a:xfrm>
                <a:off x="2206" y="2064"/>
                <a:ext cx="4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94" name="Line 254"/>
              <p:cNvSpPr>
                <a:spLocks noChangeShapeType="1"/>
              </p:cNvSpPr>
              <p:nvPr/>
            </p:nvSpPr>
            <p:spPr bwMode="auto">
              <a:xfrm>
                <a:off x="2242" y="2062"/>
                <a:ext cx="4" cy="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95" name="Line 255"/>
              <p:cNvSpPr>
                <a:spLocks noChangeShapeType="1"/>
              </p:cNvSpPr>
              <p:nvPr/>
            </p:nvSpPr>
            <p:spPr bwMode="auto">
              <a:xfrm flipV="1">
                <a:off x="2278" y="2062"/>
                <a:ext cx="4" cy="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96" name="Line 256"/>
              <p:cNvSpPr>
                <a:spLocks noChangeShapeType="1"/>
              </p:cNvSpPr>
              <p:nvPr/>
            </p:nvSpPr>
            <p:spPr bwMode="auto">
              <a:xfrm>
                <a:off x="2312" y="2062"/>
                <a:ext cx="2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97" name="Freeform 257"/>
              <p:cNvSpPr>
                <a:spLocks/>
              </p:cNvSpPr>
              <p:nvPr/>
            </p:nvSpPr>
            <p:spPr bwMode="auto">
              <a:xfrm>
                <a:off x="2342" y="208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98" name="Line 258"/>
              <p:cNvSpPr>
                <a:spLocks noChangeShapeType="1"/>
              </p:cNvSpPr>
              <p:nvPr/>
            </p:nvSpPr>
            <p:spPr bwMode="auto">
              <a:xfrm flipV="1">
                <a:off x="2374" y="2070"/>
                <a:ext cx="4" cy="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99" name="Line 259"/>
              <p:cNvSpPr>
                <a:spLocks noChangeShapeType="1"/>
              </p:cNvSpPr>
              <p:nvPr/>
            </p:nvSpPr>
            <p:spPr bwMode="auto">
              <a:xfrm>
                <a:off x="2410" y="2066"/>
                <a:ext cx="4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00" name="Line 260"/>
              <p:cNvSpPr>
                <a:spLocks noChangeShapeType="1"/>
              </p:cNvSpPr>
              <p:nvPr/>
            </p:nvSpPr>
            <p:spPr bwMode="auto">
              <a:xfrm>
                <a:off x="2444" y="2074"/>
                <a:ext cx="4" cy="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01" name="Line 261"/>
              <p:cNvSpPr>
                <a:spLocks noChangeShapeType="1"/>
              </p:cNvSpPr>
              <p:nvPr/>
            </p:nvSpPr>
            <p:spPr bwMode="auto">
              <a:xfrm flipV="1">
                <a:off x="2480" y="2074"/>
                <a:ext cx="4" cy="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02" name="Line 262"/>
              <p:cNvSpPr>
                <a:spLocks noChangeShapeType="1"/>
              </p:cNvSpPr>
              <p:nvPr/>
            </p:nvSpPr>
            <p:spPr bwMode="auto">
              <a:xfrm>
                <a:off x="2516" y="2076"/>
                <a:ext cx="4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03" name="Line 263"/>
              <p:cNvSpPr>
                <a:spLocks noChangeShapeType="1"/>
              </p:cNvSpPr>
              <p:nvPr/>
            </p:nvSpPr>
            <p:spPr bwMode="auto">
              <a:xfrm>
                <a:off x="2552" y="2076"/>
                <a:ext cx="4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04" name="Line 264"/>
              <p:cNvSpPr>
                <a:spLocks noChangeShapeType="1"/>
              </p:cNvSpPr>
              <p:nvPr/>
            </p:nvSpPr>
            <p:spPr bwMode="auto">
              <a:xfrm>
                <a:off x="2588" y="2072"/>
                <a:ext cx="4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05" name="Line 265"/>
              <p:cNvSpPr>
                <a:spLocks noChangeShapeType="1"/>
              </p:cNvSpPr>
              <p:nvPr/>
            </p:nvSpPr>
            <p:spPr bwMode="auto">
              <a:xfrm flipV="1">
                <a:off x="2624" y="2068"/>
                <a:ext cx="4" cy="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06" name="Line 266"/>
              <p:cNvSpPr>
                <a:spLocks noChangeShapeType="1"/>
              </p:cNvSpPr>
              <p:nvPr/>
            </p:nvSpPr>
            <p:spPr bwMode="auto">
              <a:xfrm>
                <a:off x="2660" y="2070"/>
                <a:ext cx="4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07" name="Line 267"/>
              <p:cNvSpPr>
                <a:spLocks noChangeShapeType="1"/>
              </p:cNvSpPr>
              <p:nvPr/>
            </p:nvSpPr>
            <p:spPr bwMode="auto">
              <a:xfrm>
                <a:off x="2696" y="2074"/>
                <a:ext cx="4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08" name="Line 268"/>
              <p:cNvSpPr>
                <a:spLocks noChangeShapeType="1"/>
              </p:cNvSpPr>
              <p:nvPr/>
            </p:nvSpPr>
            <p:spPr bwMode="auto">
              <a:xfrm>
                <a:off x="1180" y="2110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09" name="Line 269"/>
              <p:cNvSpPr>
                <a:spLocks noChangeShapeType="1"/>
              </p:cNvSpPr>
              <p:nvPr/>
            </p:nvSpPr>
            <p:spPr bwMode="auto">
              <a:xfrm>
                <a:off x="1204" y="2086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10" name="Line 270"/>
              <p:cNvSpPr>
                <a:spLocks noChangeShapeType="1"/>
              </p:cNvSpPr>
              <p:nvPr/>
            </p:nvSpPr>
            <p:spPr bwMode="auto">
              <a:xfrm>
                <a:off x="1218" y="1940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11" name="Line 271"/>
              <p:cNvSpPr>
                <a:spLocks noChangeShapeType="1"/>
              </p:cNvSpPr>
              <p:nvPr/>
            </p:nvSpPr>
            <p:spPr bwMode="auto">
              <a:xfrm>
                <a:off x="1242" y="1916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12" name="Line 272"/>
              <p:cNvSpPr>
                <a:spLocks noChangeShapeType="1"/>
              </p:cNvSpPr>
              <p:nvPr/>
            </p:nvSpPr>
            <p:spPr bwMode="auto">
              <a:xfrm>
                <a:off x="1256" y="1616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13" name="Line 273"/>
              <p:cNvSpPr>
                <a:spLocks noChangeShapeType="1"/>
              </p:cNvSpPr>
              <p:nvPr/>
            </p:nvSpPr>
            <p:spPr bwMode="auto">
              <a:xfrm>
                <a:off x="1280" y="1592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14" name="Line 274"/>
              <p:cNvSpPr>
                <a:spLocks noChangeShapeType="1"/>
              </p:cNvSpPr>
              <p:nvPr/>
            </p:nvSpPr>
            <p:spPr bwMode="auto">
              <a:xfrm>
                <a:off x="1294" y="1440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15" name="Line 275"/>
              <p:cNvSpPr>
                <a:spLocks noChangeShapeType="1"/>
              </p:cNvSpPr>
              <p:nvPr/>
            </p:nvSpPr>
            <p:spPr bwMode="auto">
              <a:xfrm>
                <a:off x="1318" y="1416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16" name="Line 276"/>
              <p:cNvSpPr>
                <a:spLocks noChangeShapeType="1"/>
              </p:cNvSpPr>
              <p:nvPr/>
            </p:nvSpPr>
            <p:spPr bwMode="auto">
              <a:xfrm>
                <a:off x="1332" y="1418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17" name="Line 277"/>
              <p:cNvSpPr>
                <a:spLocks noChangeShapeType="1"/>
              </p:cNvSpPr>
              <p:nvPr/>
            </p:nvSpPr>
            <p:spPr bwMode="auto">
              <a:xfrm>
                <a:off x="1356" y="1394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18" name="Line 278"/>
              <p:cNvSpPr>
                <a:spLocks noChangeShapeType="1"/>
              </p:cNvSpPr>
              <p:nvPr/>
            </p:nvSpPr>
            <p:spPr bwMode="auto">
              <a:xfrm>
                <a:off x="1370" y="1510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19" name="Line 279"/>
              <p:cNvSpPr>
                <a:spLocks noChangeShapeType="1"/>
              </p:cNvSpPr>
              <p:nvPr/>
            </p:nvSpPr>
            <p:spPr bwMode="auto">
              <a:xfrm>
                <a:off x="1394" y="1486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20" name="Line 280"/>
              <p:cNvSpPr>
                <a:spLocks noChangeShapeType="1"/>
              </p:cNvSpPr>
              <p:nvPr/>
            </p:nvSpPr>
            <p:spPr bwMode="auto">
              <a:xfrm>
                <a:off x="1408" y="1634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21" name="Line 281"/>
              <p:cNvSpPr>
                <a:spLocks noChangeShapeType="1"/>
              </p:cNvSpPr>
              <p:nvPr/>
            </p:nvSpPr>
            <p:spPr bwMode="auto">
              <a:xfrm>
                <a:off x="1432" y="1610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22" name="Line 282"/>
              <p:cNvSpPr>
                <a:spLocks noChangeShapeType="1"/>
              </p:cNvSpPr>
              <p:nvPr/>
            </p:nvSpPr>
            <p:spPr bwMode="auto">
              <a:xfrm>
                <a:off x="1444" y="1748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23" name="Line 283"/>
              <p:cNvSpPr>
                <a:spLocks noChangeShapeType="1"/>
              </p:cNvSpPr>
              <p:nvPr/>
            </p:nvSpPr>
            <p:spPr bwMode="auto">
              <a:xfrm>
                <a:off x="1468" y="1724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24" name="Line 284"/>
              <p:cNvSpPr>
                <a:spLocks noChangeShapeType="1"/>
              </p:cNvSpPr>
              <p:nvPr/>
            </p:nvSpPr>
            <p:spPr bwMode="auto">
              <a:xfrm>
                <a:off x="1482" y="1814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25" name="Line 285"/>
              <p:cNvSpPr>
                <a:spLocks noChangeShapeType="1"/>
              </p:cNvSpPr>
              <p:nvPr/>
            </p:nvSpPr>
            <p:spPr bwMode="auto">
              <a:xfrm>
                <a:off x="1506" y="1790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26" name="Line 286"/>
              <p:cNvSpPr>
                <a:spLocks noChangeShapeType="1"/>
              </p:cNvSpPr>
              <p:nvPr/>
            </p:nvSpPr>
            <p:spPr bwMode="auto">
              <a:xfrm>
                <a:off x="1520" y="1880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27" name="Line 287"/>
              <p:cNvSpPr>
                <a:spLocks noChangeShapeType="1"/>
              </p:cNvSpPr>
              <p:nvPr/>
            </p:nvSpPr>
            <p:spPr bwMode="auto">
              <a:xfrm>
                <a:off x="1544" y="1856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28" name="Line 288"/>
              <p:cNvSpPr>
                <a:spLocks noChangeShapeType="1"/>
              </p:cNvSpPr>
              <p:nvPr/>
            </p:nvSpPr>
            <p:spPr bwMode="auto">
              <a:xfrm>
                <a:off x="1558" y="1902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29" name="Line 289"/>
              <p:cNvSpPr>
                <a:spLocks noChangeShapeType="1"/>
              </p:cNvSpPr>
              <p:nvPr/>
            </p:nvSpPr>
            <p:spPr bwMode="auto">
              <a:xfrm>
                <a:off x="1582" y="1878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30" name="Line 290"/>
              <p:cNvSpPr>
                <a:spLocks noChangeShapeType="1"/>
              </p:cNvSpPr>
              <p:nvPr/>
            </p:nvSpPr>
            <p:spPr bwMode="auto">
              <a:xfrm>
                <a:off x="1596" y="1950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31" name="Line 291"/>
              <p:cNvSpPr>
                <a:spLocks noChangeShapeType="1"/>
              </p:cNvSpPr>
              <p:nvPr/>
            </p:nvSpPr>
            <p:spPr bwMode="auto">
              <a:xfrm>
                <a:off x="1620" y="1926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32" name="Line 292"/>
              <p:cNvSpPr>
                <a:spLocks noChangeShapeType="1"/>
              </p:cNvSpPr>
              <p:nvPr/>
            </p:nvSpPr>
            <p:spPr bwMode="auto">
              <a:xfrm>
                <a:off x="1634" y="1956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33" name="Line 293"/>
              <p:cNvSpPr>
                <a:spLocks noChangeShapeType="1"/>
              </p:cNvSpPr>
              <p:nvPr/>
            </p:nvSpPr>
            <p:spPr bwMode="auto">
              <a:xfrm>
                <a:off x="1658" y="1932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34" name="Line 294"/>
              <p:cNvSpPr>
                <a:spLocks noChangeShapeType="1"/>
              </p:cNvSpPr>
              <p:nvPr/>
            </p:nvSpPr>
            <p:spPr bwMode="auto">
              <a:xfrm>
                <a:off x="1672" y="1972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35" name="Line 295"/>
              <p:cNvSpPr>
                <a:spLocks noChangeShapeType="1"/>
              </p:cNvSpPr>
              <p:nvPr/>
            </p:nvSpPr>
            <p:spPr bwMode="auto">
              <a:xfrm>
                <a:off x="1696" y="1948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36" name="Line 296"/>
              <p:cNvSpPr>
                <a:spLocks noChangeShapeType="1"/>
              </p:cNvSpPr>
              <p:nvPr/>
            </p:nvSpPr>
            <p:spPr bwMode="auto">
              <a:xfrm>
                <a:off x="1710" y="1986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37" name="Line 297"/>
              <p:cNvSpPr>
                <a:spLocks noChangeShapeType="1"/>
              </p:cNvSpPr>
              <p:nvPr/>
            </p:nvSpPr>
            <p:spPr bwMode="auto">
              <a:xfrm>
                <a:off x="1734" y="1962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38" name="Line 298"/>
              <p:cNvSpPr>
                <a:spLocks noChangeShapeType="1"/>
              </p:cNvSpPr>
              <p:nvPr/>
            </p:nvSpPr>
            <p:spPr bwMode="auto">
              <a:xfrm>
                <a:off x="1748" y="2006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39" name="Line 299"/>
              <p:cNvSpPr>
                <a:spLocks noChangeShapeType="1"/>
              </p:cNvSpPr>
              <p:nvPr/>
            </p:nvSpPr>
            <p:spPr bwMode="auto">
              <a:xfrm>
                <a:off x="1772" y="1982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40" name="Line 300"/>
              <p:cNvSpPr>
                <a:spLocks noChangeShapeType="1"/>
              </p:cNvSpPr>
              <p:nvPr/>
            </p:nvSpPr>
            <p:spPr bwMode="auto">
              <a:xfrm>
                <a:off x="1786" y="2016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41" name="Line 301"/>
              <p:cNvSpPr>
                <a:spLocks noChangeShapeType="1"/>
              </p:cNvSpPr>
              <p:nvPr/>
            </p:nvSpPr>
            <p:spPr bwMode="auto">
              <a:xfrm>
                <a:off x="1810" y="1992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42" name="Line 302"/>
              <p:cNvSpPr>
                <a:spLocks noChangeShapeType="1"/>
              </p:cNvSpPr>
              <p:nvPr/>
            </p:nvSpPr>
            <p:spPr bwMode="auto">
              <a:xfrm>
                <a:off x="1824" y="2022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43" name="Line 303"/>
              <p:cNvSpPr>
                <a:spLocks noChangeShapeType="1"/>
              </p:cNvSpPr>
              <p:nvPr/>
            </p:nvSpPr>
            <p:spPr bwMode="auto">
              <a:xfrm>
                <a:off x="1848" y="1998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44" name="Line 304"/>
              <p:cNvSpPr>
                <a:spLocks noChangeShapeType="1"/>
              </p:cNvSpPr>
              <p:nvPr/>
            </p:nvSpPr>
            <p:spPr bwMode="auto">
              <a:xfrm>
                <a:off x="1862" y="2042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45" name="Line 305"/>
              <p:cNvSpPr>
                <a:spLocks noChangeShapeType="1"/>
              </p:cNvSpPr>
              <p:nvPr/>
            </p:nvSpPr>
            <p:spPr bwMode="auto">
              <a:xfrm>
                <a:off x="1886" y="2018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46" name="Line 306"/>
              <p:cNvSpPr>
                <a:spLocks noChangeShapeType="1"/>
              </p:cNvSpPr>
              <p:nvPr/>
            </p:nvSpPr>
            <p:spPr bwMode="auto">
              <a:xfrm>
                <a:off x="1900" y="2044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47" name="Line 307"/>
              <p:cNvSpPr>
                <a:spLocks noChangeShapeType="1"/>
              </p:cNvSpPr>
              <p:nvPr/>
            </p:nvSpPr>
            <p:spPr bwMode="auto">
              <a:xfrm>
                <a:off x="1924" y="2020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48" name="Line 308"/>
              <p:cNvSpPr>
                <a:spLocks noChangeShapeType="1"/>
              </p:cNvSpPr>
              <p:nvPr/>
            </p:nvSpPr>
            <p:spPr bwMode="auto">
              <a:xfrm>
                <a:off x="1938" y="2044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49" name="Line 309"/>
              <p:cNvSpPr>
                <a:spLocks noChangeShapeType="1"/>
              </p:cNvSpPr>
              <p:nvPr/>
            </p:nvSpPr>
            <p:spPr bwMode="auto">
              <a:xfrm>
                <a:off x="1962" y="2020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50" name="Line 310"/>
              <p:cNvSpPr>
                <a:spLocks noChangeShapeType="1"/>
              </p:cNvSpPr>
              <p:nvPr/>
            </p:nvSpPr>
            <p:spPr bwMode="auto">
              <a:xfrm>
                <a:off x="1976" y="2050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51" name="Line 311"/>
              <p:cNvSpPr>
                <a:spLocks noChangeShapeType="1"/>
              </p:cNvSpPr>
              <p:nvPr/>
            </p:nvSpPr>
            <p:spPr bwMode="auto">
              <a:xfrm>
                <a:off x="2000" y="2026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52" name="Line 312"/>
              <p:cNvSpPr>
                <a:spLocks noChangeShapeType="1"/>
              </p:cNvSpPr>
              <p:nvPr/>
            </p:nvSpPr>
            <p:spPr bwMode="auto">
              <a:xfrm>
                <a:off x="2014" y="2064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53" name="Line 313"/>
              <p:cNvSpPr>
                <a:spLocks noChangeShapeType="1"/>
              </p:cNvSpPr>
              <p:nvPr/>
            </p:nvSpPr>
            <p:spPr bwMode="auto">
              <a:xfrm>
                <a:off x="2038" y="2040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54" name="Line 314"/>
              <p:cNvSpPr>
                <a:spLocks noChangeShapeType="1"/>
              </p:cNvSpPr>
              <p:nvPr/>
            </p:nvSpPr>
            <p:spPr bwMode="auto">
              <a:xfrm>
                <a:off x="2052" y="2054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55" name="Line 315"/>
              <p:cNvSpPr>
                <a:spLocks noChangeShapeType="1"/>
              </p:cNvSpPr>
              <p:nvPr/>
            </p:nvSpPr>
            <p:spPr bwMode="auto">
              <a:xfrm>
                <a:off x="2076" y="2030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56" name="Line 316"/>
              <p:cNvSpPr>
                <a:spLocks noChangeShapeType="1"/>
              </p:cNvSpPr>
              <p:nvPr/>
            </p:nvSpPr>
            <p:spPr bwMode="auto">
              <a:xfrm>
                <a:off x="2090" y="2056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57" name="Line 317"/>
              <p:cNvSpPr>
                <a:spLocks noChangeShapeType="1"/>
              </p:cNvSpPr>
              <p:nvPr/>
            </p:nvSpPr>
            <p:spPr bwMode="auto">
              <a:xfrm>
                <a:off x="2114" y="2032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58" name="Line 318"/>
              <p:cNvSpPr>
                <a:spLocks noChangeShapeType="1"/>
              </p:cNvSpPr>
              <p:nvPr/>
            </p:nvSpPr>
            <p:spPr bwMode="auto">
              <a:xfrm>
                <a:off x="2128" y="2074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59" name="Line 319"/>
              <p:cNvSpPr>
                <a:spLocks noChangeShapeType="1"/>
              </p:cNvSpPr>
              <p:nvPr/>
            </p:nvSpPr>
            <p:spPr bwMode="auto">
              <a:xfrm>
                <a:off x="2152" y="2050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60" name="Line 320"/>
              <p:cNvSpPr>
                <a:spLocks noChangeShapeType="1"/>
              </p:cNvSpPr>
              <p:nvPr/>
            </p:nvSpPr>
            <p:spPr bwMode="auto">
              <a:xfrm>
                <a:off x="2166" y="2068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61" name="Line 321"/>
              <p:cNvSpPr>
                <a:spLocks noChangeShapeType="1"/>
              </p:cNvSpPr>
              <p:nvPr/>
            </p:nvSpPr>
            <p:spPr bwMode="auto">
              <a:xfrm>
                <a:off x="2190" y="2044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62" name="Line 322"/>
              <p:cNvSpPr>
                <a:spLocks noChangeShapeType="1"/>
              </p:cNvSpPr>
              <p:nvPr/>
            </p:nvSpPr>
            <p:spPr bwMode="auto">
              <a:xfrm>
                <a:off x="2204" y="2062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63" name="Line 323"/>
              <p:cNvSpPr>
                <a:spLocks noChangeShapeType="1"/>
              </p:cNvSpPr>
              <p:nvPr/>
            </p:nvSpPr>
            <p:spPr bwMode="auto">
              <a:xfrm>
                <a:off x="2228" y="2038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64" name="Line 324"/>
              <p:cNvSpPr>
                <a:spLocks noChangeShapeType="1"/>
              </p:cNvSpPr>
              <p:nvPr/>
            </p:nvSpPr>
            <p:spPr bwMode="auto">
              <a:xfrm>
                <a:off x="2242" y="2066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65" name="Line 325"/>
              <p:cNvSpPr>
                <a:spLocks noChangeShapeType="1"/>
              </p:cNvSpPr>
              <p:nvPr/>
            </p:nvSpPr>
            <p:spPr bwMode="auto">
              <a:xfrm>
                <a:off x="2266" y="2042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66" name="Line 326"/>
              <p:cNvSpPr>
                <a:spLocks noChangeShapeType="1"/>
              </p:cNvSpPr>
              <p:nvPr/>
            </p:nvSpPr>
            <p:spPr bwMode="auto">
              <a:xfrm>
                <a:off x="2280" y="2058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67" name="Line 327"/>
              <p:cNvSpPr>
                <a:spLocks noChangeShapeType="1"/>
              </p:cNvSpPr>
              <p:nvPr/>
            </p:nvSpPr>
            <p:spPr bwMode="auto">
              <a:xfrm>
                <a:off x="2304" y="2034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68" name="Line 328"/>
              <p:cNvSpPr>
                <a:spLocks noChangeShapeType="1"/>
              </p:cNvSpPr>
              <p:nvPr/>
            </p:nvSpPr>
            <p:spPr bwMode="auto">
              <a:xfrm>
                <a:off x="2318" y="2084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69" name="Line 329"/>
              <p:cNvSpPr>
                <a:spLocks noChangeShapeType="1"/>
              </p:cNvSpPr>
              <p:nvPr/>
            </p:nvSpPr>
            <p:spPr bwMode="auto">
              <a:xfrm>
                <a:off x="2342" y="2060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70" name="Line 330"/>
              <p:cNvSpPr>
                <a:spLocks noChangeShapeType="1"/>
              </p:cNvSpPr>
              <p:nvPr/>
            </p:nvSpPr>
            <p:spPr bwMode="auto">
              <a:xfrm>
                <a:off x="2356" y="2070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71" name="Line 331"/>
              <p:cNvSpPr>
                <a:spLocks noChangeShapeType="1"/>
              </p:cNvSpPr>
              <p:nvPr/>
            </p:nvSpPr>
            <p:spPr bwMode="auto">
              <a:xfrm>
                <a:off x="2380" y="2046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72" name="Line 332"/>
              <p:cNvSpPr>
                <a:spLocks noChangeShapeType="1"/>
              </p:cNvSpPr>
              <p:nvPr/>
            </p:nvSpPr>
            <p:spPr bwMode="auto">
              <a:xfrm>
                <a:off x="2394" y="2064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73" name="Line 333"/>
              <p:cNvSpPr>
                <a:spLocks noChangeShapeType="1"/>
              </p:cNvSpPr>
              <p:nvPr/>
            </p:nvSpPr>
            <p:spPr bwMode="auto">
              <a:xfrm>
                <a:off x="2418" y="2040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74" name="Line 334"/>
              <p:cNvSpPr>
                <a:spLocks noChangeShapeType="1"/>
              </p:cNvSpPr>
              <p:nvPr/>
            </p:nvSpPr>
            <p:spPr bwMode="auto">
              <a:xfrm>
                <a:off x="2432" y="2078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75" name="Line 335"/>
              <p:cNvSpPr>
                <a:spLocks noChangeShapeType="1"/>
              </p:cNvSpPr>
              <p:nvPr/>
            </p:nvSpPr>
            <p:spPr bwMode="auto">
              <a:xfrm>
                <a:off x="2456" y="2054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76" name="Line 336"/>
              <p:cNvSpPr>
                <a:spLocks noChangeShapeType="1"/>
              </p:cNvSpPr>
              <p:nvPr/>
            </p:nvSpPr>
            <p:spPr bwMode="auto">
              <a:xfrm>
                <a:off x="2470" y="2074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77" name="Line 337"/>
              <p:cNvSpPr>
                <a:spLocks noChangeShapeType="1"/>
              </p:cNvSpPr>
              <p:nvPr/>
            </p:nvSpPr>
            <p:spPr bwMode="auto">
              <a:xfrm>
                <a:off x="2494" y="2050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78" name="Line 338"/>
              <p:cNvSpPr>
                <a:spLocks noChangeShapeType="1"/>
              </p:cNvSpPr>
              <p:nvPr/>
            </p:nvSpPr>
            <p:spPr bwMode="auto">
              <a:xfrm>
                <a:off x="2508" y="2078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79" name="Line 339"/>
              <p:cNvSpPr>
                <a:spLocks noChangeShapeType="1"/>
              </p:cNvSpPr>
              <p:nvPr/>
            </p:nvSpPr>
            <p:spPr bwMode="auto">
              <a:xfrm>
                <a:off x="2532" y="2054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80" name="Line 340"/>
              <p:cNvSpPr>
                <a:spLocks noChangeShapeType="1"/>
              </p:cNvSpPr>
              <p:nvPr/>
            </p:nvSpPr>
            <p:spPr bwMode="auto">
              <a:xfrm>
                <a:off x="2546" y="2076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81" name="Line 341"/>
              <p:cNvSpPr>
                <a:spLocks noChangeShapeType="1"/>
              </p:cNvSpPr>
              <p:nvPr/>
            </p:nvSpPr>
            <p:spPr bwMode="auto">
              <a:xfrm>
                <a:off x="2570" y="2052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82" name="Line 342"/>
              <p:cNvSpPr>
                <a:spLocks noChangeShapeType="1"/>
              </p:cNvSpPr>
              <p:nvPr/>
            </p:nvSpPr>
            <p:spPr bwMode="auto">
              <a:xfrm>
                <a:off x="2584" y="2070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83" name="Line 343"/>
              <p:cNvSpPr>
                <a:spLocks noChangeShapeType="1"/>
              </p:cNvSpPr>
              <p:nvPr/>
            </p:nvSpPr>
            <p:spPr bwMode="auto">
              <a:xfrm>
                <a:off x="2608" y="2046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84" name="Line 344"/>
              <p:cNvSpPr>
                <a:spLocks noChangeShapeType="1"/>
              </p:cNvSpPr>
              <p:nvPr/>
            </p:nvSpPr>
            <p:spPr bwMode="auto">
              <a:xfrm>
                <a:off x="2622" y="2068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85" name="Line 345"/>
              <p:cNvSpPr>
                <a:spLocks noChangeShapeType="1"/>
              </p:cNvSpPr>
              <p:nvPr/>
            </p:nvSpPr>
            <p:spPr bwMode="auto">
              <a:xfrm>
                <a:off x="2646" y="2044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86" name="Line 346"/>
              <p:cNvSpPr>
                <a:spLocks noChangeShapeType="1"/>
              </p:cNvSpPr>
              <p:nvPr/>
            </p:nvSpPr>
            <p:spPr bwMode="auto">
              <a:xfrm>
                <a:off x="2660" y="2072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87" name="Line 347"/>
              <p:cNvSpPr>
                <a:spLocks noChangeShapeType="1"/>
              </p:cNvSpPr>
              <p:nvPr/>
            </p:nvSpPr>
            <p:spPr bwMode="auto">
              <a:xfrm>
                <a:off x="2684" y="2048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88" name="Line 348"/>
              <p:cNvSpPr>
                <a:spLocks noChangeShapeType="1"/>
              </p:cNvSpPr>
              <p:nvPr/>
            </p:nvSpPr>
            <p:spPr bwMode="auto">
              <a:xfrm>
                <a:off x="1186" y="2094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89" name="Line 349"/>
              <p:cNvSpPr>
                <a:spLocks noChangeShapeType="1"/>
              </p:cNvSpPr>
              <p:nvPr/>
            </p:nvSpPr>
            <p:spPr bwMode="auto">
              <a:xfrm flipH="1">
                <a:off x="1186" y="2094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90" name="Line 350"/>
              <p:cNvSpPr>
                <a:spLocks noChangeShapeType="1"/>
              </p:cNvSpPr>
              <p:nvPr/>
            </p:nvSpPr>
            <p:spPr bwMode="auto">
              <a:xfrm>
                <a:off x="1224" y="1924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91" name="Line 351"/>
              <p:cNvSpPr>
                <a:spLocks noChangeShapeType="1"/>
              </p:cNvSpPr>
              <p:nvPr/>
            </p:nvSpPr>
            <p:spPr bwMode="auto">
              <a:xfrm flipH="1">
                <a:off x="1224" y="1924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92" name="Line 352"/>
              <p:cNvSpPr>
                <a:spLocks noChangeShapeType="1"/>
              </p:cNvSpPr>
              <p:nvPr/>
            </p:nvSpPr>
            <p:spPr bwMode="auto">
              <a:xfrm>
                <a:off x="1262" y="1600"/>
                <a:ext cx="34" cy="3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93" name="Line 353"/>
              <p:cNvSpPr>
                <a:spLocks noChangeShapeType="1"/>
              </p:cNvSpPr>
              <p:nvPr/>
            </p:nvSpPr>
            <p:spPr bwMode="auto">
              <a:xfrm flipH="1">
                <a:off x="1262" y="1600"/>
                <a:ext cx="34" cy="3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94" name="Line 354"/>
              <p:cNvSpPr>
                <a:spLocks noChangeShapeType="1"/>
              </p:cNvSpPr>
              <p:nvPr/>
            </p:nvSpPr>
            <p:spPr bwMode="auto">
              <a:xfrm>
                <a:off x="1300" y="1422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95" name="Line 355"/>
              <p:cNvSpPr>
                <a:spLocks noChangeShapeType="1"/>
              </p:cNvSpPr>
              <p:nvPr/>
            </p:nvSpPr>
            <p:spPr bwMode="auto">
              <a:xfrm flipH="1">
                <a:off x="1300" y="1422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96" name="Line 356"/>
              <p:cNvSpPr>
                <a:spLocks noChangeShapeType="1"/>
              </p:cNvSpPr>
              <p:nvPr/>
            </p:nvSpPr>
            <p:spPr bwMode="auto">
              <a:xfrm>
                <a:off x="1338" y="1402"/>
                <a:ext cx="34" cy="3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97" name="Line 357"/>
              <p:cNvSpPr>
                <a:spLocks noChangeShapeType="1"/>
              </p:cNvSpPr>
              <p:nvPr/>
            </p:nvSpPr>
            <p:spPr bwMode="auto">
              <a:xfrm flipH="1">
                <a:off x="1338" y="1402"/>
                <a:ext cx="34" cy="3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98" name="Line 358"/>
              <p:cNvSpPr>
                <a:spLocks noChangeShapeType="1"/>
              </p:cNvSpPr>
              <p:nvPr/>
            </p:nvSpPr>
            <p:spPr bwMode="auto">
              <a:xfrm>
                <a:off x="1376" y="1492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99" name="Line 359"/>
              <p:cNvSpPr>
                <a:spLocks noChangeShapeType="1"/>
              </p:cNvSpPr>
              <p:nvPr/>
            </p:nvSpPr>
            <p:spPr bwMode="auto">
              <a:xfrm flipH="1">
                <a:off x="1376" y="1492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00" name="Line 360"/>
              <p:cNvSpPr>
                <a:spLocks noChangeShapeType="1"/>
              </p:cNvSpPr>
              <p:nvPr/>
            </p:nvSpPr>
            <p:spPr bwMode="auto">
              <a:xfrm>
                <a:off x="1414" y="1618"/>
                <a:ext cx="34" cy="3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01" name="Line 361"/>
              <p:cNvSpPr>
                <a:spLocks noChangeShapeType="1"/>
              </p:cNvSpPr>
              <p:nvPr/>
            </p:nvSpPr>
            <p:spPr bwMode="auto">
              <a:xfrm flipH="1">
                <a:off x="1414" y="1618"/>
                <a:ext cx="34" cy="3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02" name="Line 362"/>
              <p:cNvSpPr>
                <a:spLocks noChangeShapeType="1"/>
              </p:cNvSpPr>
              <p:nvPr/>
            </p:nvSpPr>
            <p:spPr bwMode="auto">
              <a:xfrm>
                <a:off x="1452" y="1732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03" name="Line 363"/>
              <p:cNvSpPr>
                <a:spLocks noChangeShapeType="1"/>
              </p:cNvSpPr>
              <p:nvPr/>
            </p:nvSpPr>
            <p:spPr bwMode="auto">
              <a:xfrm flipH="1">
                <a:off x="1452" y="1732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04" name="Line 364"/>
              <p:cNvSpPr>
                <a:spLocks noChangeShapeType="1"/>
              </p:cNvSpPr>
              <p:nvPr/>
            </p:nvSpPr>
            <p:spPr bwMode="auto">
              <a:xfrm>
                <a:off x="1490" y="1798"/>
                <a:ext cx="34" cy="3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05" name="Line 365"/>
              <p:cNvSpPr>
                <a:spLocks noChangeShapeType="1"/>
              </p:cNvSpPr>
              <p:nvPr/>
            </p:nvSpPr>
            <p:spPr bwMode="auto">
              <a:xfrm flipH="1">
                <a:off x="1490" y="1798"/>
                <a:ext cx="34" cy="3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06" name="Line 366"/>
              <p:cNvSpPr>
                <a:spLocks noChangeShapeType="1"/>
              </p:cNvSpPr>
              <p:nvPr/>
            </p:nvSpPr>
            <p:spPr bwMode="auto">
              <a:xfrm>
                <a:off x="1528" y="1864"/>
                <a:ext cx="34" cy="3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07" name="Line 367"/>
              <p:cNvSpPr>
                <a:spLocks noChangeShapeType="1"/>
              </p:cNvSpPr>
              <p:nvPr/>
            </p:nvSpPr>
            <p:spPr bwMode="auto">
              <a:xfrm flipH="1">
                <a:off x="1528" y="1864"/>
                <a:ext cx="34" cy="3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08" name="Line 368"/>
              <p:cNvSpPr>
                <a:spLocks noChangeShapeType="1"/>
              </p:cNvSpPr>
              <p:nvPr/>
            </p:nvSpPr>
            <p:spPr bwMode="auto">
              <a:xfrm>
                <a:off x="1566" y="1886"/>
                <a:ext cx="34" cy="3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09" name="Line 369"/>
              <p:cNvSpPr>
                <a:spLocks noChangeShapeType="1"/>
              </p:cNvSpPr>
              <p:nvPr/>
            </p:nvSpPr>
            <p:spPr bwMode="auto">
              <a:xfrm flipH="1">
                <a:off x="1566" y="1886"/>
                <a:ext cx="34" cy="3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10" name="Line 370"/>
              <p:cNvSpPr>
                <a:spLocks noChangeShapeType="1"/>
              </p:cNvSpPr>
              <p:nvPr/>
            </p:nvSpPr>
            <p:spPr bwMode="auto">
              <a:xfrm>
                <a:off x="1604" y="1932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11" name="Line 371"/>
              <p:cNvSpPr>
                <a:spLocks noChangeShapeType="1"/>
              </p:cNvSpPr>
              <p:nvPr/>
            </p:nvSpPr>
            <p:spPr bwMode="auto">
              <a:xfrm flipH="1">
                <a:off x="1604" y="1932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12" name="Line 372"/>
              <p:cNvSpPr>
                <a:spLocks noChangeShapeType="1"/>
              </p:cNvSpPr>
              <p:nvPr/>
            </p:nvSpPr>
            <p:spPr bwMode="auto">
              <a:xfrm>
                <a:off x="1642" y="1940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13" name="Line 373"/>
              <p:cNvSpPr>
                <a:spLocks noChangeShapeType="1"/>
              </p:cNvSpPr>
              <p:nvPr/>
            </p:nvSpPr>
            <p:spPr bwMode="auto">
              <a:xfrm flipH="1">
                <a:off x="1642" y="1940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14" name="Line 374"/>
              <p:cNvSpPr>
                <a:spLocks noChangeShapeType="1"/>
              </p:cNvSpPr>
              <p:nvPr/>
            </p:nvSpPr>
            <p:spPr bwMode="auto">
              <a:xfrm>
                <a:off x="1680" y="1956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15" name="Line 375"/>
              <p:cNvSpPr>
                <a:spLocks noChangeShapeType="1"/>
              </p:cNvSpPr>
              <p:nvPr/>
            </p:nvSpPr>
            <p:spPr bwMode="auto">
              <a:xfrm flipH="1">
                <a:off x="1680" y="1956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16" name="Line 376"/>
              <p:cNvSpPr>
                <a:spLocks noChangeShapeType="1"/>
              </p:cNvSpPr>
              <p:nvPr/>
            </p:nvSpPr>
            <p:spPr bwMode="auto">
              <a:xfrm>
                <a:off x="1718" y="1970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17" name="Line 377"/>
              <p:cNvSpPr>
                <a:spLocks noChangeShapeType="1"/>
              </p:cNvSpPr>
              <p:nvPr/>
            </p:nvSpPr>
            <p:spPr bwMode="auto">
              <a:xfrm flipH="1">
                <a:off x="1718" y="1970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18" name="Line 378"/>
              <p:cNvSpPr>
                <a:spLocks noChangeShapeType="1"/>
              </p:cNvSpPr>
              <p:nvPr/>
            </p:nvSpPr>
            <p:spPr bwMode="auto">
              <a:xfrm>
                <a:off x="1756" y="1990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19" name="Line 379"/>
              <p:cNvSpPr>
                <a:spLocks noChangeShapeType="1"/>
              </p:cNvSpPr>
              <p:nvPr/>
            </p:nvSpPr>
            <p:spPr bwMode="auto">
              <a:xfrm flipH="1">
                <a:off x="1756" y="1990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20" name="Line 380"/>
              <p:cNvSpPr>
                <a:spLocks noChangeShapeType="1"/>
              </p:cNvSpPr>
              <p:nvPr/>
            </p:nvSpPr>
            <p:spPr bwMode="auto">
              <a:xfrm>
                <a:off x="1794" y="1998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21" name="Line 381"/>
              <p:cNvSpPr>
                <a:spLocks noChangeShapeType="1"/>
              </p:cNvSpPr>
              <p:nvPr/>
            </p:nvSpPr>
            <p:spPr bwMode="auto">
              <a:xfrm flipH="1">
                <a:off x="1794" y="1998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22" name="Line 382"/>
              <p:cNvSpPr>
                <a:spLocks noChangeShapeType="1"/>
              </p:cNvSpPr>
              <p:nvPr/>
            </p:nvSpPr>
            <p:spPr bwMode="auto">
              <a:xfrm>
                <a:off x="1832" y="2006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23" name="Line 383"/>
              <p:cNvSpPr>
                <a:spLocks noChangeShapeType="1"/>
              </p:cNvSpPr>
              <p:nvPr/>
            </p:nvSpPr>
            <p:spPr bwMode="auto">
              <a:xfrm flipH="1">
                <a:off x="1832" y="2006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24" name="Line 384"/>
              <p:cNvSpPr>
                <a:spLocks noChangeShapeType="1"/>
              </p:cNvSpPr>
              <p:nvPr/>
            </p:nvSpPr>
            <p:spPr bwMode="auto">
              <a:xfrm>
                <a:off x="1870" y="2024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25" name="Line 385"/>
              <p:cNvSpPr>
                <a:spLocks noChangeShapeType="1"/>
              </p:cNvSpPr>
              <p:nvPr/>
            </p:nvSpPr>
            <p:spPr bwMode="auto">
              <a:xfrm flipH="1">
                <a:off x="1870" y="2024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26" name="Line 386"/>
              <p:cNvSpPr>
                <a:spLocks noChangeShapeType="1"/>
              </p:cNvSpPr>
              <p:nvPr/>
            </p:nvSpPr>
            <p:spPr bwMode="auto">
              <a:xfrm>
                <a:off x="1908" y="2026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27" name="Line 387"/>
              <p:cNvSpPr>
                <a:spLocks noChangeShapeType="1"/>
              </p:cNvSpPr>
              <p:nvPr/>
            </p:nvSpPr>
            <p:spPr bwMode="auto">
              <a:xfrm flipH="1">
                <a:off x="1908" y="2026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28" name="Line 388"/>
              <p:cNvSpPr>
                <a:spLocks noChangeShapeType="1"/>
              </p:cNvSpPr>
              <p:nvPr/>
            </p:nvSpPr>
            <p:spPr bwMode="auto">
              <a:xfrm>
                <a:off x="1946" y="2028"/>
                <a:ext cx="32" cy="3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29" name="Line 389"/>
              <p:cNvSpPr>
                <a:spLocks noChangeShapeType="1"/>
              </p:cNvSpPr>
              <p:nvPr/>
            </p:nvSpPr>
            <p:spPr bwMode="auto">
              <a:xfrm flipH="1">
                <a:off x="1946" y="2028"/>
                <a:ext cx="32" cy="3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30" name="Line 390"/>
              <p:cNvSpPr>
                <a:spLocks noChangeShapeType="1"/>
              </p:cNvSpPr>
              <p:nvPr/>
            </p:nvSpPr>
            <p:spPr bwMode="auto">
              <a:xfrm>
                <a:off x="1984" y="2032"/>
                <a:ext cx="32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31" name="Line 391"/>
              <p:cNvSpPr>
                <a:spLocks noChangeShapeType="1"/>
              </p:cNvSpPr>
              <p:nvPr/>
            </p:nvSpPr>
            <p:spPr bwMode="auto">
              <a:xfrm flipH="1">
                <a:off x="1984" y="2032"/>
                <a:ext cx="32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32" name="Line 392"/>
              <p:cNvSpPr>
                <a:spLocks noChangeShapeType="1"/>
              </p:cNvSpPr>
              <p:nvPr/>
            </p:nvSpPr>
            <p:spPr bwMode="auto">
              <a:xfrm>
                <a:off x="2022" y="2046"/>
                <a:ext cx="32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33" name="Line 393"/>
              <p:cNvSpPr>
                <a:spLocks noChangeShapeType="1"/>
              </p:cNvSpPr>
              <p:nvPr/>
            </p:nvSpPr>
            <p:spPr bwMode="auto">
              <a:xfrm flipH="1">
                <a:off x="2022" y="2046"/>
                <a:ext cx="32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34" name="Line 394"/>
              <p:cNvSpPr>
                <a:spLocks noChangeShapeType="1"/>
              </p:cNvSpPr>
              <p:nvPr/>
            </p:nvSpPr>
            <p:spPr bwMode="auto">
              <a:xfrm>
                <a:off x="2060" y="2036"/>
                <a:ext cx="32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35" name="Line 395"/>
              <p:cNvSpPr>
                <a:spLocks noChangeShapeType="1"/>
              </p:cNvSpPr>
              <p:nvPr/>
            </p:nvSpPr>
            <p:spPr bwMode="auto">
              <a:xfrm flipH="1">
                <a:off x="2060" y="2036"/>
                <a:ext cx="32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36" name="Line 396"/>
              <p:cNvSpPr>
                <a:spLocks noChangeShapeType="1"/>
              </p:cNvSpPr>
              <p:nvPr/>
            </p:nvSpPr>
            <p:spPr bwMode="auto">
              <a:xfrm>
                <a:off x="2098" y="2038"/>
                <a:ext cx="32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37" name="Line 397"/>
              <p:cNvSpPr>
                <a:spLocks noChangeShapeType="1"/>
              </p:cNvSpPr>
              <p:nvPr/>
            </p:nvSpPr>
            <p:spPr bwMode="auto">
              <a:xfrm flipH="1">
                <a:off x="2098" y="2038"/>
                <a:ext cx="32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38" name="Line 398"/>
              <p:cNvSpPr>
                <a:spLocks noChangeShapeType="1"/>
              </p:cNvSpPr>
              <p:nvPr/>
            </p:nvSpPr>
            <p:spPr bwMode="auto">
              <a:xfrm>
                <a:off x="2136" y="2058"/>
                <a:ext cx="32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39" name="Line 399"/>
              <p:cNvSpPr>
                <a:spLocks noChangeShapeType="1"/>
              </p:cNvSpPr>
              <p:nvPr/>
            </p:nvSpPr>
            <p:spPr bwMode="auto">
              <a:xfrm flipH="1">
                <a:off x="2136" y="2058"/>
                <a:ext cx="32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40" name="Line 400"/>
              <p:cNvSpPr>
                <a:spLocks noChangeShapeType="1"/>
              </p:cNvSpPr>
              <p:nvPr/>
            </p:nvSpPr>
            <p:spPr bwMode="auto">
              <a:xfrm>
                <a:off x="2174" y="2050"/>
                <a:ext cx="32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41" name="Line 401"/>
              <p:cNvSpPr>
                <a:spLocks noChangeShapeType="1"/>
              </p:cNvSpPr>
              <p:nvPr/>
            </p:nvSpPr>
            <p:spPr bwMode="auto">
              <a:xfrm flipH="1">
                <a:off x="2174" y="2050"/>
                <a:ext cx="32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42" name="Line 402"/>
              <p:cNvSpPr>
                <a:spLocks noChangeShapeType="1"/>
              </p:cNvSpPr>
              <p:nvPr/>
            </p:nvSpPr>
            <p:spPr bwMode="auto">
              <a:xfrm>
                <a:off x="2212" y="2044"/>
                <a:ext cx="32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43" name="Line 403"/>
              <p:cNvSpPr>
                <a:spLocks noChangeShapeType="1"/>
              </p:cNvSpPr>
              <p:nvPr/>
            </p:nvSpPr>
            <p:spPr bwMode="auto">
              <a:xfrm flipH="1">
                <a:off x="2212" y="2044"/>
                <a:ext cx="32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44" name="Line 404"/>
              <p:cNvSpPr>
                <a:spLocks noChangeShapeType="1"/>
              </p:cNvSpPr>
              <p:nvPr/>
            </p:nvSpPr>
            <p:spPr bwMode="auto">
              <a:xfrm>
                <a:off x="2250" y="2048"/>
                <a:ext cx="32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5640" name="Line 405"/>
            <p:cNvSpPr>
              <a:spLocks noChangeShapeType="1"/>
            </p:cNvSpPr>
            <p:nvPr/>
          </p:nvSpPr>
          <p:spPr bwMode="auto">
            <a:xfrm flipH="1">
              <a:off x="1748" y="3025"/>
              <a:ext cx="37" cy="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41" name="Line 406"/>
            <p:cNvSpPr>
              <a:spLocks noChangeShapeType="1"/>
            </p:cNvSpPr>
            <p:nvPr/>
          </p:nvSpPr>
          <p:spPr bwMode="auto">
            <a:xfrm>
              <a:off x="1792" y="3018"/>
              <a:ext cx="38" cy="3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42" name="Line 407"/>
            <p:cNvSpPr>
              <a:spLocks noChangeShapeType="1"/>
            </p:cNvSpPr>
            <p:nvPr/>
          </p:nvSpPr>
          <p:spPr bwMode="auto">
            <a:xfrm flipH="1">
              <a:off x="1792" y="3018"/>
              <a:ext cx="38" cy="3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43" name="Line 408"/>
            <p:cNvSpPr>
              <a:spLocks noChangeShapeType="1"/>
            </p:cNvSpPr>
            <p:nvPr/>
          </p:nvSpPr>
          <p:spPr bwMode="auto">
            <a:xfrm>
              <a:off x="1837" y="3046"/>
              <a:ext cx="37" cy="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44" name="Line 409"/>
            <p:cNvSpPr>
              <a:spLocks noChangeShapeType="1"/>
            </p:cNvSpPr>
            <p:nvPr/>
          </p:nvSpPr>
          <p:spPr bwMode="auto">
            <a:xfrm flipH="1">
              <a:off x="1837" y="3046"/>
              <a:ext cx="37" cy="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45" name="Line 410"/>
            <p:cNvSpPr>
              <a:spLocks noChangeShapeType="1"/>
            </p:cNvSpPr>
            <p:nvPr/>
          </p:nvSpPr>
          <p:spPr bwMode="auto">
            <a:xfrm>
              <a:off x="1881" y="3030"/>
              <a:ext cx="38" cy="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46" name="Line 411"/>
            <p:cNvSpPr>
              <a:spLocks noChangeShapeType="1"/>
            </p:cNvSpPr>
            <p:nvPr/>
          </p:nvSpPr>
          <p:spPr bwMode="auto">
            <a:xfrm flipH="1">
              <a:off x="1881" y="3030"/>
              <a:ext cx="38" cy="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47" name="Line 412"/>
            <p:cNvSpPr>
              <a:spLocks noChangeShapeType="1"/>
            </p:cNvSpPr>
            <p:nvPr/>
          </p:nvSpPr>
          <p:spPr bwMode="auto">
            <a:xfrm>
              <a:off x="1926" y="3025"/>
              <a:ext cx="37" cy="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48" name="Line 413"/>
            <p:cNvSpPr>
              <a:spLocks noChangeShapeType="1"/>
            </p:cNvSpPr>
            <p:nvPr/>
          </p:nvSpPr>
          <p:spPr bwMode="auto">
            <a:xfrm flipH="1">
              <a:off x="1926" y="3025"/>
              <a:ext cx="37" cy="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49" name="Line 414"/>
            <p:cNvSpPr>
              <a:spLocks noChangeShapeType="1"/>
            </p:cNvSpPr>
            <p:nvPr/>
          </p:nvSpPr>
          <p:spPr bwMode="auto">
            <a:xfrm>
              <a:off x="1968" y="3039"/>
              <a:ext cx="39" cy="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50" name="Line 415"/>
            <p:cNvSpPr>
              <a:spLocks noChangeShapeType="1"/>
            </p:cNvSpPr>
            <p:nvPr/>
          </p:nvSpPr>
          <p:spPr bwMode="auto">
            <a:xfrm flipH="1">
              <a:off x="1968" y="3039"/>
              <a:ext cx="39" cy="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51" name="Line 416"/>
            <p:cNvSpPr>
              <a:spLocks noChangeShapeType="1"/>
            </p:cNvSpPr>
            <p:nvPr/>
          </p:nvSpPr>
          <p:spPr bwMode="auto">
            <a:xfrm>
              <a:off x="2012" y="3037"/>
              <a:ext cx="40" cy="3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52" name="Line 417"/>
            <p:cNvSpPr>
              <a:spLocks noChangeShapeType="1"/>
            </p:cNvSpPr>
            <p:nvPr/>
          </p:nvSpPr>
          <p:spPr bwMode="auto">
            <a:xfrm flipH="1">
              <a:off x="2012" y="3037"/>
              <a:ext cx="40" cy="3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53" name="Line 418"/>
            <p:cNvSpPr>
              <a:spLocks noChangeShapeType="1"/>
            </p:cNvSpPr>
            <p:nvPr/>
          </p:nvSpPr>
          <p:spPr bwMode="auto">
            <a:xfrm>
              <a:off x="2057" y="3039"/>
              <a:ext cx="39" cy="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54" name="Line 419"/>
            <p:cNvSpPr>
              <a:spLocks noChangeShapeType="1"/>
            </p:cNvSpPr>
            <p:nvPr/>
          </p:nvSpPr>
          <p:spPr bwMode="auto">
            <a:xfrm flipH="1">
              <a:off x="2057" y="3039"/>
              <a:ext cx="39" cy="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55" name="Line 420"/>
            <p:cNvSpPr>
              <a:spLocks noChangeShapeType="1"/>
            </p:cNvSpPr>
            <p:nvPr/>
          </p:nvSpPr>
          <p:spPr bwMode="auto">
            <a:xfrm>
              <a:off x="2101" y="3037"/>
              <a:ext cx="40" cy="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56" name="Line 421"/>
            <p:cNvSpPr>
              <a:spLocks noChangeShapeType="1"/>
            </p:cNvSpPr>
            <p:nvPr/>
          </p:nvSpPr>
          <p:spPr bwMode="auto">
            <a:xfrm flipH="1">
              <a:off x="2101" y="3037"/>
              <a:ext cx="40" cy="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57" name="Line 422"/>
            <p:cNvSpPr>
              <a:spLocks noChangeShapeType="1"/>
            </p:cNvSpPr>
            <p:nvPr/>
          </p:nvSpPr>
          <p:spPr bwMode="auto">
            <a:xfrm>
              <a:off x="2145" y="3030"/>
              <a:ext cx="40" cy="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58" name="Line 423"/>
            <p:cNvSpPr>
              <a:spLocks noChangeShapeType="1"/>
            </p:cNvSpPr>
            <p:nvPr/>
          </p:nvSpPr>
          <p:spPr bwMode="auto">
            <a:xfrm flipH="1">
              <a:off x="2145" y="3030"/>
              <a:ext cx="40" cy="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59" name="Line 424"/>
            <p:cNvSpPr>
              <a:spLocks noChangeShapeType="1"/>
            </p:cNvSpPr>
            <p:nvPr/>
          </p:nvSpPr>
          <p:spPr bwMode="auto">
            <a:xfrm>
              <a:off x="2190" y="3030"/>
              <a:ext cx="40" cy="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60" name="Line 425"/>
            <p:cNvSpPr>
              <a:spLocks noChangeShapeType="1"/>
            </p:cNvSpPr>
            <p:nvPr/>
          </p:nvSpPr>
          <p:spPr bwMode="auto">
            <a:xfrm flipH="1">
              <a:off x="2190" y="3030"/>
              <a:ext cx="40" cy="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61" name="Line 426"/>
            <p:cNvSpPr>
              <a:spLocks noChangeShapeType="1"/>
            </p:cNvSpPr>
            <p:nvPr/>
          </p:nvSpPr>
          <p:spPr bwMode="auto">
            <a:xfrm>
              <a:off x="2234" y="3034"/>
              <a:ext cx="40" cy="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62" name="Line 427"/>
            <p:cNvSpPr>
              <a:spLocks noChangeShapeType="1"/>
            </p:cNvSpPr>
            <p:nvPr/>
          </p:nvSpPr>
          <p:spPr bwMode="auto">
            <a:xfrm flipH="1">
              <a:off x="2234" y="3034"/>
              <a:ext cx="40" cy="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63" name="Freeform 428"/>
            <p:cNvSpPr>
              <a:spLocks/>
            </p:cNvSpPr>
            <p:nvPr/>
          </p:nvSpPr>
          <p:spPr bwMode="auto">
            <a:xfrm>
              <a:off x="524" y="2836"/>
              <a:ext cx="1755" cy="266"/>
            </a:xfrm>
            <a:custGeom>
              <a:avLst/>
              <a:gdLst>
                <a:gd name="T0" fmla="*/ 0 w 1500"/>
                <a:gd name="T1" fmla="*/ 912 h 228"/>
                <a:gd name="T2" fmla="*/ 153 w 1500"/>
                <a:gd name="T3" fmla="*/ 776 h 228"/>
                <a:gd name="T4" fmla="*/ 312 w 1500"/>
                <a:gd name="T5" fmla="*/ 560 h 228"/>
                <a:gd name="T6" fmla="*/ 468 w 1500"/>
                <a:gd name="T7" fmla="*/ 489 h 228"/>
                <a:gd name="T8" fmla="*/ 621 w 1500"/>
                <a:gd name="T9" fmla="*/ 531 h 228"/>
                <a:gd name="T10" fmla="*/ 782 w 1500"/>
                <a:gd name="T11" fmla="*/ 620 h 228"/>
                <a:gd name="T12" fmla="*/ 936 w 1500"/>
                <a:gd name="T13" fmla="*/ 601 h 228"/>
                <a:gd name="T14" fmla="*/ 1087 w 1500"/>
                <a:gd name="T15" fmla="*/ 635 h 228"/>
                <a:gd name="T16" fmla="*/ 1238 w 1500"/>
                <a:gd name="T17" fmla="*/ 639 h 228"/>
                <a:gd name="T18" fmla="*/ 1398 w 1500"/>
                <a:gd name="T19" fmla="*/ 435 h 228"/>
                <a:gd name="T20" fmla="*/ 1553 w 1500"/>
                <a:gd name="T21" fmla="*/ 401 h 228"/>
                <a:gd name="T22" fmla="*/ 1712 w 1500"/>
                <a:gd name="T23" fmla="*/ 335 h 228"/>
                <a:gd name="T24" fmla="*/ 1866 w 1500"/>
                <a:gd name="T25" fmla="*/ 259 h 228"/>
                <a:gd name="T26" fmla="*/ 2024 w 1500"/>
                <a:gd name="T27" fmla="*/ 179 h 228"/>
                <a:gd name="T28" fmla="*/ 2175 w 1500"/>
                <a:gd name="T29" fmla="*/ 79 h 228"/>
                <a:gd name="T30" fmla="*/ 2335 w 1500"/>
                <a:gd name="T31" fmla="*/ 104 h 228"/>
                <a:gd name="T32" fmla="*/ 2490 w 1500"/>
                <a:gd name="T33" fmla="*/ 79 h 228"/>
                <a:gd name="T34" fmla="*/ 2644 w 1500"/>
                <a:gd name="T35" fmla="*/ 0 h 228"/>
                <a:gd name="T36" fmla="*/ 2802 w 1500"/>
                <a:gd name="T37" fmla="*/ 140 h 228"/>
                <a:gd name="T38" fmla="*/ 2955 w 1500"/>
                <a:gd name="T39" fmla="*/ 125 h 228"/>
                <a:gd name="T40" fmla="*/ 3111 w 1500"/>
                <a:gd name="T41" fmla="*/ 65 h 228"/>
                <a:gd name="T42" fmla="*/ 3268 w 1500"/>
                <a:gd name="T43" fmla="*/ 163 h 228"/>
                <a:gd name="T44" fmla="*/ 3428 w 1500"/>
                <a:gd name="T45" fmla="*/ 89 h 228"/>
                <a:gd name="T46" fmla="*/ 3581 w 1500"/>
                <a:gd name="T47" fmla="*/ 145 h 228"/>
                <a:gd name="T48" fmla="*/ 3739 w 1500"/>
                <a:gd name="T49" fmla="*/ 193 h 228"/>
                <a:gd name="T50" fmla="*/ 3895 w 1500"/>
                <a:gd name="T51" fmla="*/ 179 h 228"/>
                <a:gd name="T52" fmla="*/ 4053 w 1500"/>
                <a:gd name="T53" fmla="*/ 184 h 228"/>
                <a:gd name="T54" fmla="*/ 4208 w 1500"/>
                <a:gd name="T55" fmla="*/ 169 h 228"/>
                <a:gd name="T56" fmla="*/ 4363 w 1500"/>
                <a:gd name="T57" fmla="*/ 210 h 228"/>
                <a:gd name="T58" fmla="*/ 4522 w 1500"/>
                <a:gd name="T59" fmla="*/ 266 h 228"/>
                <a:gd name="T60" fmla="*/ 4673 w 1500"/>
                <a:gd name="T61" fmla="*/ 225 h 228"/>
                <a:gd name="T62" fmla="*/ 4832 w 1500"/>
                <a:gd name="T63" fmla="*/ 244 h 228"/>
                <a:gd name="T64" fmla="*/ 4983 w 1500"/>
                <a:gd name="T65" fmla="*/ 244 h 228"/>
                <a:gd name="T66" fmla="*/ 5144 w 1500"/>
                <a:gd name="T67" fmla="*/ 287 h 228"/>
                <a:gd name="T68" fmla="*/ 5300 w 1500"/>
                <a:gd name="T69" fmla="*/ 285 h 228"/>
                <a:gd name="T70" fmla="*/ 5457 w 1500"/>
                <a:gd name="T71" fmla="*/ 321 h 228"/>
                <a:gd name="T72" fmla="*/ 5612 w 1500"/>
                <a:gd name="T73" fmla="*/ 179 h 228"/>
                <a:gd name="T74" fmla="*/ 5767 w 1500"/>
                <a:gd name="T75" fmla="*/ 295 h 228"/>
                <a:gd name="T76" fmla="*/ 5927 w 1500"/>
                <a:gd name="T77" fmla="*/ 285 h 228"/>
                <a:gd name="T78" fmla="*/ 6078 w 1500"/>
                <a:gd name="T79" fmla="*/ 169 h 228"/>
                <a:gd name="T80" fmla="*/ 6161 w 1500"/>
                <a:gd name="T81" fmla="*/ 225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00"/>
                <a:gd name="T124" fmla="*/ 0 h 228"/>
                <a:gd name="T125" fmla="*/ 1500 w 1500"/>
                <a:gd name="T126" fmla="*/ 228 h 2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00" h="228">
                  <a:moveTo>
                    <a:pt x="0" y="228"/>
                  </a:moveTo>
                  <a:lnTo>
                    <a:pt x="38" y="194"/>
                  </a:lnTo>
                  <a:lnTo>
                    <a:pt x="76" y="140"/>
                  </a:lnTo>
                  <a:lnTo>
                    <a:pt x="114" y="122"/>
                  </a:lnTo>
                  <a:lnTo>
                    <a:pt x="152" y="132"/>
                  </a:lnTo>
                  <a:lnTo>
                    <a:pt x="190" y="154"/>
                  </a:lnTo>
                  <a:lnTo>
                    <a:pt x="228" y="150"/>
                  </a:lnTo>
                  <a:lnTo>
                    <a:pt x="264" y="158"/>
                  </a:lnTo>
                  <a:lnTo>
                    <a:pt x="302" y="160"/>
                  </a:lnTo>
                  <a:lnTo>
                    <a:pt x="340" y="108"/>
                  </a:lnTo>
                  <a:lnTo>
                    <a:pt x="378" y="100"/>
                  </a:lnTo>
                  <a:lnTo>
                    <a:pt x="416" y="84"/>
                  </a:lnTo>
                  <a:lnTo>
                    <a:pt x="454" y="64"/>
                  </a:lnTo>
                  <a:lnTo>
                    <a:pt x="492" y="44"/>
                  </a:lnTo>
                  <a:lnTo>
                    <a:pt x="530" y="20"/>
                  </a:lnTo>
                  <a:lnTo>
                    <a:pt x="568" y="26"/>
                  </a:lnTo>
                  <a:lnTo>
                    <a:pt x="606" y="20"/>
                  </a:lnTo>
                  <a:lnTo>
                    <a:pt x="644" y="0"/>
                  </a:lnTo>
                  <a:lnTo>
                    <a:pt x="682" y="34"/>
                  </a:lnTo>
                  <a:lnTo>
                    <a:pt x="720" y="32"/>
                  </a:lnTo>
                  <a:lnTo>
                    <a:pt x="758" y="16"/>
                  </a:lnTo>
                  <a:lnTo>
                    <a:pt x="796" y="40"/>
                  </a:lnTo>
                  <a:lnTo>
                    <a:pt x="834" y="22"/>
                  </a:lnTo>
                  <a:lnTo>
                    <a:pt x="872" y="36"/>
                  </a:lnTo>
                  <a:lnTo>
                    <a:pt x="910" y="48"/>
                  </a:lnTo>
                  <a:lnTo>
                    <a:pt x="948" y="44"/>
                  </a:lnTo>
                  <a:lnTo>
                    <a:pt x="986" y="46"/>
                  </a:lnTo>
                  <a:lnTo>
                    <a:pt x="1024" y="42"/>
                  </a:lnTo>
                  <a:lnTo>
                    <a:pt x="1062" y="52"/>
                  </a:lnTo>
                  <a:lnTo>
                    <a:pt x="1100" y="66"/>
                  </a:lnTo>
                  <a:lnTo>
                    <a:pt x="1138" y="56"/>
                  </a:lnTo>
                  <a:lnTo>
                    <a:pt x="1176" y="60"/>
                  </a:lnTo>
                  <a:lnTo>
                    <a:pt x="1214" y="60"/>
                  </a:lnTo>
                  <a:lnTo>
                    <a:pt x="1252" y="72"/>
                  </a:lnTo>
                  <a:lnTo>
                    <a:pt x="1290" y="70"/>
                  </a:lnTo>
                  <a:lnTo>
                    <a:pt x="1328" y="80"/>
                  </a:lnTo>
                  <a:lnTo>
                    <a:pt x="1366" y="44"/>
                  </a:lnTo>
                  <a:lnTo>
                    <a:pt x="1404" y="74"/>
                  </a:lnTo>
                  <a:lnTo>
                    <a:pt x="1442" y="70"/>
                  </a:lnTo>
                  <a:lnTo>
                    <a:pt x="1480" y="42"/>
                  </a:lnTo>
                  <a:lnTo>
                    <a:pt x="1500" y="56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64" name="Freeform 429"/>
            <p:cNvSpPr>
              <a:spLocks/>
            </p:cNvSpPr>
            <p:nvPr/>
          </p:nvSpPr>
          <p:spPr bwMode="auto">
            <a:xfrm>
              <a:off x="496" y="3074"/>
              <a:ext cx="57" cy="56"/>
            </a:xfrm>
            <a:custGeom>
              <a:avLst/>
              <a:gdLst>
                <a:gd name="T0" fmla="*/ 226 w 48"/>
                <a:gd name="T1" fmla="*/ 99 h 48"/>
                <a:gd name="T2" fmla="*/ 215 w 48"/>
                <a:gd name="T3" fmla="*/ 125 h 48"/>
                <a:gd name="T4" fmla="*/ 197 w 48"/>
                <a:gd name="T5" fmla="*/ 151 h 48"/>
                <a:gd name="T6" fmla="*/ 178 w 48"/>
                <a:gd name="T7" fmla="*/ 176 h 48"/>
                <a:gd name="T8" fmla="*/ 144 w 48"/>
                <a:gd name="T9" fmla="*/ 182 h 48"/>
                <a:gd name="T10" fmla="*/ 114 w 48"/>
                <a:gd name="T11" fmla="*/ 193 h 48"/>
                <a:gd name="T12" fmla="*/ 75 w 48"/>
                <a:gd name="T13" fmla="*/ 182 h 48"/>
                <a:gd name="T14" fmla="*/ 48 w 48"/>
                <a:gd name="T15" fmla="*/ 176 h 48"/>
                <a:gd name="T16" fmla="*/ 20 w 48"/>
                <a:gd name="T17" fmla="*/ 151 h 48"/>
                <a:gd name="T18" fmla="*/ 0 w 48"/>
                <a:gd name="T19" fmla="*/ 125 h 48"/>
                <a:gd name="T20" fmla="*/ 0 w 48"/>
                <a:gd name="T21" fmla="*/ 99 h 48"/>
                <a:gd name="T22" fmla="*/ 0 w 48"/>
                <a:gd name="T23" fmla="*/ 65 h 48"/>
                <a:gd name="T24" fmla="*/ 20 w 48"/>
                <a:gd name="T25" fmla="*/ 41 h 48"/>
                <a:gd name="T26" fmla="*/ 48 w 48"/>
                <a:gd name="T27" fmla="*/ 18 h 48"/>
                <a:gd name="T28" fmla="*/ 75 w 48"/>
                <a:gd name="T29" fmla="*/ 2 h 48"/>
                <a:gd name="T30" fmla="*/ 114 w 48"/>
                <a:gd name="T31" fmla="*/ 0 h 48"/>
                <a:gd name="T32" fmla="*/ 144 w 48"/>
                <a:gd name="T33" fmla="*/ 2 h 48"/>
                <a:gd name="T34" fmla="*/ 178 w 48"/>
                <a:gd name="T35" fmla="*/ 18 h 48"/>
                <a:gd name="T36" fmla="*/ 197 w 48"/>
                <a:gd name="T37" fmla="*/ 41 h 48"/>
                <a:gd name="T38" fmla="*/ 215 w 48"/>
                <a:gd name="T39" fmla="*/ 65 h 48"/>
                <a:gd name="T40" fmla="*/ 226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2"/>
                  </a:lnTo>
                  <a:lnTo>
                    <a:pt x="42" y="38"/>
                  </a:lnTo>
                  <a:lnTo>
                    <a:pt x="38" y="44"/>
                  </a:lnTo>
                  <a:lnTo>
                    <a:pt x="30" y="46"/>
                  </a:lnTo>
                  <a:lnTo>
                    <a:pt x="24" y="48"/>
                  </a:lnTo>
                  <a:lnTo>
                    <a:pt x="16" y="46"/>
                  </a:lnTo>
                  <a:lnTo>
                    <a:pt x="10" y="44"/>
                  </a:lnTo>
                  <a:lnTo>
                    <a:pt x="4" y="38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8" y="4"/>
                  </a:lnTo>
                  <a:lnTo>
                    <a:pt x="42" y="10"/>
                  </a:lnTo>
                  <a:lnTo>
                    <a:pt x="46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65" name="Freeform 430"/>
            <p:cNvSpPr>
              <a:spLocks/>
            </p:cNvSpPr>
            <p:nvPr/>
          </p:nvSpPr>
          <p:spPr bwMode="auto">
            <a:xfrm>
              <a:off x="541" y="3034"/>
              <a:ext cx="56" cy="57"/>
            </a:xfrm>
            <a:custGeom>
              <a:avLst/>
              <a:gdLst>
                <a:gd name="T0" fmla="*/ 193 w 48"/>
                <a:gd name="T1" fmla="*/ 114 h 48"/>
                <a:gd name="T2" fmla="*/ 182 w 48"/>
                <a:gd name="T3" fmla="*/ 144 h 48"/>
                <a:gd name="T4" fmla="*/ 166 w 48"/>
                <a:gd name="T5" fmla="*/ 178 h 48"/>
                <a:gd name="T6" fmla="*/ 151 w 48"/>
                <a:gd name="T7" fmla="*/ 197 h 48"/>
                <a:gd name="T8" fmla="*/ 121 w 48"/>
                <a:gd name="T9" fmla="*/ 215 h 48"/>
                <a:gd name="T10" fmla="*/ 99 w 48"/>
                <a:gd name="T11" fmla="*/ 226 h 48"/>
                <a:gd name="T12" fmla="*/ 65 w 48"/>
                <a:gd name="T13" fmla="*/ 215 h 48"/>
                <a:gd name="T14" fmla="*/ 41 w 48"/>
                <a:gd name="T15" fmla="*/ 197 h 48"/>
                <a:gd name="T16" fmla="*/ 18 w 48"/>
                <a:gd name="T17" fmla="*/ 178 h 48"/>
                <a:gd name="T18" fmla="*/ 0 w 48"/>
                <a:gd name="T19" fmla="*/ 144 h 48"/>
                <a:gd name="T20" fmla="*/ 0 w 48"/>
                <a:gd name="T21" fmla="*/ 114 h 48"/>
                <a:gd name="T22" fmla="*/ 0 w 48"/>
                <a:gd name="T23" fmla="*/ 75 h 48"/>
                <a:gd name="T24" fmla="*/ 18 w 48"/>
                <a:gd name="T25" fmla="*/ 48 h 48"/>
                <a:gd name="T26" fmla="*/ 41 w 48"/>
                <a:gd name="T27" fmla="*/ 20 h 48"/>
                <a:gd name="T28" fmla="*/ 65 w 48"/>
                <a:gd name="T29" fmla="*/ 0 h 48"/>
                <a:gd name="T30" fmla="*/ 99 w 48"/>
                <a:gd name="T31" fmla="*/ 0 h 48"/>
                <a:gd name="T32" fmla="*/ 121 w 48"/>
                <a:gd name="T33" fmla="*/ 0 h 48"/>
                <a:gd name="T34" fmla="*/ 151 w 48"/>
                <a:gd name="T35" fmla="*/ 20 h 48"/>
                <a:gd name="T36" fmla="*/ 166 w 48"/>
                <a:gd name="T37" fmla="*/ 48 h 48"/>
                <a:gd name="T38" fmla="*/ 182 w 48"/>
                <a:gd name="T39" fmla="*/ 75 h 48"/>
                <a:gd name="T40" fmla="*/ 193 w 48"/>
                <a:gd name="T41" fmla="*/ 114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0"/>
                  </a:lnTo>
                  <a:lnTo>
                    <a:pt x="42" y="38"/>
                  </a:lnTo>
                  <a:lnTo>
                    <a:pt x="38" y="42"/>
                  </a:lnTo>
                  <a:lnTo>
                    <a:pt x="30" y="46"/>
                  </a:lnTo>
                  <a:lnTo>
                    <a:pt x="24" y="48"/>
                  </a:lnTo>
                  <a:lnTo>
                    <a:pt x="16" y="46"/>
                  </a:lnTo>
                  <a:lnTo>
                    <a:pt x="10" y="42"/>
                  </a:lnTo>
                  <a:lnTo>
                    <a:pt x="4" y="38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8" y="4"/>
                  </a:lnTo>
                  <a:lnTo>
                    <a:pt x="42" y="10"/>
                  </a:lnTo>
                  <a:lnTo>
                    <a:pt x="46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66" name="Freeform 431"/>
            <p:cNvSpPr>
              <a:spLocks/>
            </p:cNvSpPr>
            <p:nvPr/>
          </p:nvSpPr>
          <p:spPr bwMode="auto">
            <a:xfrm>
              <a:off x="585" y="2971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82 w 48"/>
                <a:gd name="T3" fmla="*/ 125 h 48"/>
                <a:gd name="T4" fmla="*/ 166 w 48"/>
                <a:gd name="T5" fmla="*/ 151 h 48"/>
                <a:gd name="T6" fmla="*/ 151 w 48"/>
                <a:gd name="T7" fmla="*/ 176 h 48"/>
                <a:gd name="T8" fmla="*/ 121 w 48"/>
                <a:gd name="T9" fmla="*/ 182 h 48"/>
                <a:gd name="T10" fmla="*/ 99 w 48"/>
                <a:gd name="T11" fmla="*/ 193 h 48"/>
                <a:gd name="T12" fmla="*/ 65 w 48"/>
                <a:gd name="T13" fmla="*/ 182 h 48"/>
                <a:gd name="T14" fmla="*/ 41 w 48"/>
                <a:gd name="T15" fmla="*/ 176 h 48"/>
                <a:gd name="T16" fmla="*/ 18 w 48"/>
                <a:gd name="T17" fmla="*/ 151 h 48"/>
                <a:gd name="T18" fmla="*/ 0 w 48"/>
                <a:gd name="T19" fmla="*/ 125 h 48"/>
                <a:gd name="T20" fmla="*/ 0 w 48"/>
                <a:gd name="T21" fmla="*/ 99 h 48"/>
                <a:gd name="T22" fmla="*/ 0 w 48"/>
                <a:gd name="T23" fmla="*/ 65 h 48"/>
                <a:gd name="T24" fmla="*/ 18 w 48"/>
                <a:gd name="T25" fmla="*/ 41 h 48"/>
                <a:gd name="T26" fmla="*/ 41 w 48"/>
                <a:gd name="T27" fmla="*/ 18 h 48"/>
                <a:gd name="T28" fmla="*/ 65 w 48"/>
                <a:gd name="T29" fmla="*/ 2 h 48"/>
                <a:gd name="T30" fmla="*/ 99 w 48"/>
                <a:gd name="T31" fmla="*/ 0 h 48"/>
                <a:gd name="T32" fmla="*/ 121 w 48"/>
                <a:gd name="T33" fmla="*/ 2 h 48"/>
                <a:gd name="T34" fmla="*/ 151 w 48"/>
                <a:gd name="T35" fmla="*/ 18 h 48"/>
                <a:gd name="T36" fmla="*/ 166 w 48"/>
                <a:gd name="T37" fmla="*/ 41 h 48"/>
                <a:gd name="T38" fmla="*/ 182 w 48"/>
                <a:gd name="T39" fmla="*/ 6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2"/>
                  </a:lnTo>
                  <a:lnTo>
                    <a:pt x="42" y="38"/>
                  </a:lnTo>
                  <a:lnTo>
                    <a:pt x="38" y="44"/>
                  </a:lnTo>
                  <a:lnTo>
                    <a:pt x="30" y="46"/>
                  </a:lnTo>
                  <a:lnTo>
                    <a:pt x="24" y="48"/>
                  </a:lnTo>
                  <a:lnTo>
                    <a:pt x="16" y="46"/>
                  </a:lnTo>
                  <a:lnTo>
                    <a:pt x="10" y="44"/>
                  </a:lnTo>
                  <a:lnTo>
                    <a:pt x="4" y="38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8" y="4"/>
                  </a:lnTo>
                  <a:lnTo>
                    <a:pt x="42" y="10"/>
                  </a:lnTo>
                  <a:lnTo>
                    <a:pt x="46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67" name="Freeform 432"/>
            <p:cNvSpPr>
              <a:spLocks/>
            </p:cNvSpPr>
            <p:nvPr/>
          </p:nvSpPr>
          <p:spPr bwMode="auto">
            <a:xfrm>
              <a:off x="630" y="2950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82 w 48"/>
                <a:gd name="T3" fmla="*/ 121 h 48"/>
                <a:gd name="T4" fmla="*/ 166 w 48"/>
                <a:gd name="T5" fmla="*/ 151 h 48"/>
                <a:gd name="T6" fmla="*/ 151 w 48"/>
                <a:gd name="T7" fmla="*/ 166 h 48"/>
                <a:gd name="T8" fmla="*/ 121 w 48"/>
                <a:gd name="T9" fmla="*/ 182 h 48"/>
                <a:gd name="T10" fmla="*/ 99 w 48"/>
                <a:gd name="T11" fmla="*/ 193 h 48"/>
                <a:gd name="T12" fmla="*/ 65 w 48"/>
                <a:gd name="T13" fmla="*/ 182 h 48"/>
                <a:gd name="T14" fmla="*/ 41 w 48"/>
                <a:gd name="T15" fmla="*/ 166 h 48"/>
                <a:gd name="T16" fmla="*/ 18 w 48"/>
                <a:gd name="T17" fmla="*/ 151 h 48"/>
                <a:gd name="T18" fmla="*/ 0 w 48"/>
                <a:gd name="T19" fmla="*/ 121 h 48"/>
                <a:gd name="T20" fmla="*/ 0 w 48"/>
                <a:gd name="T21" fmla="*/ 99 h 48"/>
                <a:gd name="T22" fmla="*/ 0 w 48"/>
                <a:gd name="T23" fmla="*/ 65 h 48"/>
                <a:gd name="T24" fmla="*/ 18 w 48"/>
                <a:gd name="T25" fmla="*/ 41 h 48"/>
                <a:gd name="T26" fmla="*/ 41 w 48"/>
                <a:gd name="T27" fmla="*/ 18 h 48"/>
                <a:gd name="T28" fmla="*/ 65 w 48"/>
                <a:gd name="T29" fmla="*/ 0 h 48"/>
                <a:gd name="T30" fmla="*/ 99 w 48"/>
                <a:gd name="T31" fmla="*/ 0 h 48"/>
                <a:gd name="T32" fmla="*/ 121 w 48"/>
                <a:gd name="T33" fmla="*/ 0 h 48"/>
                <a:gd name="T34" fmla="*/ 151 w 48"/>
                <a:gd name="T35" fmla="*/ 18 h 48"/>
                <a:gd name="T36" fmla="*/ 166 w 48"/>
                <a:gd name="T37" fmla="*/ 41 h 48"/>
                <a:gd name="T38" fmla="*/ 182 w 48"/>
                <a:gd name="T39" fmla="*/ 6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0"/>
                  </a:lnTo>
                  <a:lnTo>
                    <a:pt x="42" y="38"/>
                  </a:lnTo>
                  <a:lnTo>
                    <a:pt x="38" y="42"/>
                  </a:lnTo>
                  <a:lnTo>
                    <a:pt x="30" y="46"/>
                  </a:lnTo>
                  <a:lnTo>
                    <a:pt x="24" y="48"/>
                  </a:lnTo>
                  <a:lnTo>
                    <a:pt x="16" y="46"/>
                  </a:lnTo>
                  <a:lnTo>
                    <a:pt x="10" y="42"/>
                  </a:lnTo>
                  <a:lnTo>
                    <a:pt x="4" y="38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8" y="4"/>
                  </a:lnTo>
                  <a:lnTo>
                    <a:pt x="42" y="10"/>
                  </a:lnTo>
                  <a:lnTo>
                    <a:pt x="46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68" name="Freeform 433"/>
            <p:cNvSpPr>
              <a:spLocks/>
            </p:cNvSpPr>
            <p:nvPr/>
          </p:nvSpPr>
          <p:spPr bwMode="auto">
            <a:xfrm>
              <a:off x="674" y="2962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82 w 48"/>
                <a:gd name="T3" fmla="*/ 125 h 48"/>
                <a:gd name="T4" fmla="*/ 166 w 48"/>
                <a:gd name="T5" fmla="*/ 151 h 48"/>
                <a:gd name="T6" fmla="*/ 151 w 48"/>
                <a:gd name="T7" fmla="*/ 176 h 48"/>
                <a:gd name="T8" fmla="*/ 121 w 48"/>
                <a:gd name="T9" fmla="*/ 193 h 48"/>
                <a:gd name="T10" fmla="*/ 99 w 48"/>
                <a:gd name="T11" fmla="*/ 193 h 48"/>
                <a:gd name="T12" fmla="*/ 65 w 48"/>
                <a:gd name="T13" fmla="*/ 193 h 48"/>
                <a:gd name="T14" fmla="*/ 41 w 48"/>
                <a:gd name="T15" fmla="*/ 176 h 48"/>
                <a:gd name="T16" fmla="*/ 18 w 48"/>
                <a:gd name="T17" fmla="*/ 151 h 48"/>
                <a:gd name="T18" fmla="*/ 0 w 48"/>
                <a:gd name="T19" fmla="*/ 125 h 48"/>
                <a:gd name="T20" fmla="*/ 0 w 48"/>
                <a:gd name="T21" fmla="*/ 99 h 48"/>
                <a:gd name="T22" fmla="*/ 0 w 48"/>
                <a:gd name="T23" fmla="*/ 75 h 48"/>
                <a:gd name="T24" fmla="*/ 18 w 48"/>
                <a:gd name="T25" fmla="*/ 41 h 48"/>
                <a:gd name="T26" fmla="*/ 41 w 48"/>
                <a:gd name="T27" fmla="*/ 23 h 48"/>
                <a:gd name="T28" fmla="*/ 65 w 48"/>
                <a:gd name="T29" fmla="*/ 2 h 48"/>
                <a:gd name="T30" fmla="*/ 99 w 48"/>
                <a:gd name="T31" fmla="*/ 0 h 48"/>
                <a:gd name="T32" fmla="*/ 121 w 48"/>
                <a:gd name="T33" fmla="*/ 2 h 48"/>
                <a:gd name="T34" fmla="*/ 151 w 48"/>
                <a:gd name="T35" fmla="*/ 23 h 48"/>
                <a:gd name="T36" fmla="*/ 166 w 48"/>
                <a:gd name="T37" fmla="*/ 41 h 48"/>
                <a:gd name="T38" fmla="*/ 182 w 48"/>
                <a:gd name="T39" fmla="*/ 7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2"/>
                  </a:lnTo>
                  <a:lnTo>
                    <a:pt x="42" y="38"/>
                  </a:lnTo>
                  <a:lnTo>
                    <a:pt x="38" y="44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10" y="44"/>
                  </a:lnTo>
                  <a:lnTo>
                    <a:pt x="4" y="38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8" y="6"/>
                  </a:lnTo>
                  <a:lnTo>
                    <a:pt x="42" y="10"/>
                  </a:lnTo>
                  <a:lnTo>
                    <a:pt x="46" y="18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69" name="Freeform 434"/>
            <p:cNvSpPr>
              <a:spLocks/>
            </p:cNvSpPr>
            <p:nvPr/>
          </p:nvSpPr>
          <p:spPr bwMode="auto">
            <a:xfrm>
              <a:off x="719" y="2988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82 w 48"/>
                <a:gd name="T3" fmla="*/ 125 h 48"/>
                <a:gd name="T4" fmla="*/ 166 w 48"/>
                <a:gd name="T5" fmla="*/ 151 h 48"/>
                <a:gd name="T6" fmla="*/ 151 w 48"/>
                <a:gd name="T7" fmla="*/ 176 h 48"/>
                <a:gd name="T8" fmla="*/ 121 w 48"/>
                <a:gd name="T9" fmla="*/ 193 h 48"/>
                <a:gd name="T10" fmla="*/ 99 w 48"/>
                <a:gd name="T11" fmla="*/ 193 h 48"/>
                <a:gd name="T12" fmla="*/ 65 w 48"/>
                <a:gd name="T13" fmla="*/ 193 h 48"/>
                <a:gd name="T14" fmla="*/ 41 w 48"/>
                <a:gd name="T15" fmla="*/ 176 h 48"/>
                <a:gd name="T16" fmla="*/ 18 w 48"/>
                <a:gd name="T17" fmla="*/ 151 h 48"/>
                <a:gd name="T18" fmla="*/ 0 w 48"/>
                <a:gd name="T19" fmla="*/ 125 h 48"/>
                <a:gd name="T20" fmla="*/ 0 w 48"/>
                <a:gd name="T21" fmla="*/ 99 h 48"/>
                <a:gd name="T22" fmla="*/ 0 w 48"/>
                <a:gd name="T23" fmla="*/ 75 h 48"/>
                <a:gd name="T24" fmla="*/ 18 w 48"/>
                <a:gd name="T25" fmla="*/ 41 h 48"/>
                <a:gd name="T26" fmla="*/ 41 w 48"/>
                <a:gd name="T27" fmla="*/ 23 h 48"/>
                <a:gd name="T28" fmla="*/ 65 w 48"/>
                <a:gd name="T29" fmla="*/ 2 h 48"/>
                <a:gd name="T30" fmla="*/ 99 w 48"/>
                <a:gd name="T31" fmla="*/ 0 h 48"/>
                <a:gd name="T32" fmla="*/ 121 w 48"/>
                <a:gd name="T33" fmla="*/ 2 h 48"/>
                <a:gd name="T34" fmla="*/ 151 w 48"/>
                <a:gd name="T35" fmla="*/ 23 h 48"/>
                <a:gd name="T36" fmla="*/ 166 w 48"/>
                <a:gd name="T37" fmla="*/ 41 h 48"/>
                <a:gd name="T38" fmla="*/ 182 w 48"/>
                <a:gd name="T39" fmla="*/ 7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2"/>
                  </a:lnTo>
                  <a:lnTo>
                    <a:pt x="42" y="38"/>
                  </a:lnTo>
                  <a:lnTo>
                    <a:pt x="38" y="44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10" y="44"/>
                  </a:lnTo>
                  <a:lnTo>
                    <a:pt x="4" y="38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8" y="6"/>
                  </a:lnTo>
                  <a:lnTo>
                    <a:pt x="42" y="10"/>
                  </a:lnTo>
                  <a:lnTo>
                    <a:pt x="46" y="18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70" name="Freeform 435"/>
            <p:cNvSpPr>
              <a:spLocks/>
            </p:cNvSpPr>
            <p:nvPr/>
          </p:nvSpPr>
          <p:spPr bwMode="auto">
            <a:xfrm>
              <a:off x="763" y="2983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82 w 48"/>
                <a:gd name="T3" fmla="*/ 121 h 48"/>
                <a:gd name="T4" fmla="*/ 166 w 48"/>
                <a:gd name="T5" fmla="*/ 151 h 48"/>
                <a:gd name="T6" fmla="*/ 151 w 48"/>
                <a:gd name="T7" fmla="*/ 166 h 48"/>
                <a:gd name="T8" fmla="*/ 121 w 48"/>
                <a:gd name="T9" fmla="*/ 182 h 48"/>
                <a:gd name="T10" fmla="*/ 99 w 48"/>
                <a:gd name="T11" fmla="*/ 193 h 48"/>
                <a:gd name="T12" fmla="*/ 65 w 48"/>
                <a:gd name="T13" fmla="*/ 182 h 48"/>
                <a:gd name="T14" fmla="*/ 41 w 48"/>
                <a:gd name="T15" fmla="*/ 166 h 48"/>
                <a:gd name="T16" fmla="*/ 18 w 48"/>
                <a:gd name="T17" fmla="*/ 151 h 48"/>
                <a:gd name="T18" fmla="*/ 0 w 48"/>
                <a:gd name="T19" fmla="*/ 121 h 48"/>
                <a:gd name="T20" fmla="*/ 0 w 48"/>
                <a:gd name="T21" fmla="*/ 99 h 48"/>
                <a:gd name="T22" fmla="*/ 0 w 48"/>
                <a:gd name="T23" fmla="*/ 65 h 48"/>
                <a:gd name="T24" fmla="*/ 18 w 48"/>
                <a:gd name="T25" fmla="*/ 41 h 48"/>
                <a:gd name="T26" fmla="*/ 41 w 48"/>
                <a:gd name="T27" fmla="*/ 18 h 48"/>
                <a:gd name="T28" fmla="*/ 65 w 48"/>
                <a:gd name="T29" fmla="*/ 0 h 48"/>
                <a:gd name="T30" fmla="*/ 99 w 48"/>
                <a:gd name="T31" fmla="*/ 0 h 48"/>
                <a:gd name="T32" fmla="*/ 121 w 48"/>
                <a:gd name="T33" fmla="*/ 0 h 48"/>
                <a:gd name="T34" fmla="*/ 151 w 48"/>
                <a:gd name="T35" fmla="*/ 18 h 48"/>
                <a:gd name="T36" fmla="*/ 166 w 48"/>
                <a:gd name="T37" fmla="*/ 41 h 48"/>
                <a:gd name="T38" fmla="*/ 182 w 48"/>
                <a:gd name="T39" fmla="*/ 6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0"/>
                  </a:lnTo>
                  <a:lnTo>
                    <a:pt x="42" y="38"/>
                  </a:lnTo>
                  <a:lnTo>
                    <a:pt x="38" y="42"/>
                  </a:lnTo>
                  <a:lnTo>
                    <a:pt x="30" y="46"/>
                  </a:lnTo>
                  <a:lnTo>
                    <a:pt x="24" y="48"/>
                  </a:lnTo>
                  <a:lnTo>
                    <a:pt x="16" y="46"/>
                  </a:lnTo>
                  <a:lnTo>
                    <a:pt x="10" y="42"/>
                  </a:lnTo>
                  <a:lnTo>
                    <a:pt x="4" y="38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8" y="4"/>
                  </a:lnTo>
                  <a:lnTo>
                    <a:pt x="42" y="10"/>
                  </a:lnTo>
                  <a:lnTo>
                    <a:pt x="46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71" name="Freeform 436"/>
            <p:cNvSpPr>
              <a:spLocks/>
            </p:cNvSpPr>
            <p:nvPr/>
          </p:nvSpPr>
          <p:spPr bwMode="auto">
            <a:xfrm>
              <a:off x="805" y="2992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93 w 48"/>
                <a:gd name="T3" fmla="*/ 125 h 48"/>
                <a:gd name="T4" fmla="*/ 176 w 48"/>
                <a:gd name="T5" fmla="*/ 151 h 48"/>
                <a:gd name="T6" fmla="*/ 151 w 48"/>
                <a:gd name="T7" fmla="*/ 176 h 48"/>
                <a:gd name="T8" fmla="*/ 125 w 48"/>
                <a:gd name="T9" fmla="*/ 182 h 48"/>
                <a:gd name="T10" fmla="*/ 99 w 48"/>
                <a:gd name="T11" fmla="*/ 193 h 48"/>
                <a:gd name="T12" fmla="*/ 75 w 48"/>
                <a:gd name="T13" fmla="*/ 182 h 48"/>
                <a:gd name="T14" fmla="*/ 41 w 48"/>
                <a:gd name="T15" fmla="*/ 176 h 48"/>
                <a:gd name="T16" fmla="*/ 23 w 48"/>
                <a:gd name="T17" fmla="*/ 151 h 48"/>
                <a:gd name="T18" fmla="*/ 2 w 48"/>
                <a:gd name="T19" fmla="*/ 125 h 48"/>
                <a:gd name="T20" fmla="*/ 0 w 48"/>
                <a:gd name="T21" fmla="*/ 99 h 48"/>
                <a:gd name="T22" fmla="*/ 2 w 48"/>
                <a:gd name="T23" fmla="*/ 65 h 48"/>
                <a:gd name="T24" fmla="*/ 23 w 48"/>
                <a:gd name="T25" fmla="*/ 41 h 48"/>
                <a:gd name="T26" fmla="*/ 41 w 48"/>
                <a:gd name="T27" fmla="*/ 18 h 48"/>
                <a:gd name="T28" fmla="*/ 75 w 48"/>
                <a:gd name="T29" fmla="*/ 2 h 48"/>
                <a:gd name="T30" fmla="*/ 99 w 48"/>
                <a:gd name="T31" fmla="*/ 0 h 48"/>
                <a:gd name="T32" fmla="*/ 125 w 48"/>
                <a:gd name="T33" fmla="*/ 2 h 48"/>
                <a:gd name="T34" fmla="*/ 151 w 48"/>
                <a:gd name="T35" fmla="*/ 18 h 48"/>
                <a:gd name="T36" fmla="*/ 176 w 48"/>
                <a:gd name="T37" fmla="*/ 41 h 48"/>
                <a:gd name="T38" fmla="*/ 193 w 48"/>
                <a:gd name="T39" fmla="*/ 6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8" y="32"/>
                  </a:lnTo>
                  <a:lnTo>
                    <a:pt x="44" y="38"/>
                  </a:lnTo>
                  <a:lnTo>
                    <a:pt x="38" y="44"/>
                  </a:lnTo>
                  <a:lnTo>
                    <a:pt x="32" y="46"/>
                  </a:lnTo>
                  <a:lnTo>
                    <a:pt x="24" y="48"/>
                  </a:lnTo>
                  <a:lnTo>
                    <a:pt x="18" y="46"/>
                  </a:lnTo>
                  <a:lnTo>
                    <a:pt x="10" y="44"/>
                  </a:lnTo>
                  <a:lnTo>
                    <a:pt x="6" y="38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4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4" y="10"/>
                  </a:lnTo>
                  <a:lnTo>
                    <a:pt x="48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72" name="Freeform 437"/>
            <p:cNvSpPr>
              <a:spLocks/>
            </p:cNvSpPr>
            <p:nvPr/>
          </p:nvSpPr>
          <p:spPr bwMode="auto">
            <a:xfrm>
              <a:off x="850" y="2995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93 w 48"/>
                <a:gd name="T3" fmla="*/ 121 h 48"/>
                <a:gd name="T4" fmla="*/ 176 w 48"/>
                <a:gd name="T5" fmla="*/ 151 h 48"/>
                <a:gd name="T6" fmla="*/ 151 w 48"/>
                <a:gd name="T7" fmla="*/ 166 h 48"/>
                <a:gd name="T8" fmla="*/ 125 w 48"/>
                <a:gd name="T9" fmla="*/ 182 h 48"/>
                <a:gd name="T10" fmla="*/ 99 w 48"/>
                <a:gd name="T11" fmla="*/ 193 h 48"/>
                <a:gd name="T12" fmla="*/ 75 w 48"/>
                <a:gd name="T13" fmla="*/ 182 h 48"/>
                <a:gd name="T14" fmla="*/ 41 w 48"/>
                <a:gd name="T15" fmla="*/ 166 h 48"/>
                <a:gd name="T16" fmla="*/ 23 w 48"/>
                <a:gd name="T17" fmla="*/ 151 h 48"/>
                <a:gd name="T18" fmla="*/ 2 w 48"/>
                <a:gd name="T19" fmla="*/ 121 h 48"/>
                <a:gd name="T20" fmla="*/ 0 w 48"/>
                <a:gd name="T21" fmla="*/ 99 h 48"/>
                <a:gd name="T22" fmla="*/ 2 w 48"/>
                <a:gd name="T23" fmla="*/ 65 h 48"/>
                <a:gd name="T24" fmla="*/ 23 w 48"/>
                <a:gd name="T25" fmla="*/ 41 h 48"/>
                <a:gd name="T26" fmla="*/ 41 w 48"/>
                <a:gd name="T27" fmla="*/ 18 h 48"/>
                <a:gd name="T28" fmla="*/ 75 w 48"/>
                <a:gd name="T29" fmla="*/ 0 h 48"/>
                <a:gd name="T30" fmla="*/ 99 w 48"/>
                <a:gd name="T31" fmla="*/ 0 h 48"/>
                <a:gd name="T32" fmla="*/ 125 w 48"/>
                <a:gd name="T33" fmla="*/ 0 h 48"/>
                <a:gd name="T34" fmla="*/ 151 w 48"/>
                <a:gd name="T35" fmla="*/ 18 h 48"/>
                <a:gd name="T36" fmla="*/ 176 w 48"/>
                <a:gd name="T37" fmla="*/ 41 h 48"/>
                <a:gd name="T38" fmla="*/ 193 w 48"/>
                <a:gd name="T39" fmla="*/ 6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8" y="30"/>
                  </a:lnTo>
                  <a:lnTo>
                    <a:pt x="44" y="38"/>
                  </a:lnTo>
                  <a:lnTo>
                    <a:pt x="38" y="42"/>
                  </a:lnTo>
                  <a:lnTo>
                    <a:pt x="32" y="46"/>
                  </a:lnTo>
                  <a:lnTo>
                    <a:pt x="24" y="48"/>
                  </a:lnTo>
                  <a:lnTo>
                    <a:pt x="18" y="46"/>
                  </a:lnTo>
                  <a:lnTo>
                    <a:pt x="10" y="42"/>
                  </a:lnTo>
                  <a:lnTo>
                    <a:pt x="6" y="38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8" y="4"/>
                  </a:lnTo>
                  <a:lnTo>
                    <a:pt x="44" y="10"/>
                  </a:lnTo>
                  <a:lnTo>
                    <a:pt x="48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73" name="Freeform 438"/>
            <p:cNvSpPr>
              <a:spLocks/>
            </p:cNvSpPr>
            <p:nvPr/>
          </p:nvSpPr>
          <p:spPr bwMode="auto">
            <a:xfrm>
              <a:off x="894" y="2934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93 w 48"/>
                <a:gd name="T3" fmla="*/ 125 h 48"/>
                <a:gd name="T4" fmla="*/ 176 w 48"/>
                <a:gd name="T5" fmla="*/ 151 h 48"/>
                <a:gd name="T6" fmla="*/ 151 w 48"/>
                <a:gd name="T7" fmla="*/ 176 h 48"/>
                <a:gd name="T8" fmla="*/ 125 w 48"/>
                <a:gd name="T9" fmla="*/ 193 h 48"/>
                <a:gd name="T10" fmla="*/ 99 w 48"/>
                <a:gd name="T11" fmla="*/ 193 h 48"/>
                <a:gd name="T12" fmla="*/ 75 w 48"/>
                <a:gd name="T13" fmla="*/ 193 h 48"/>
                <a:gd name="T14" fmla="*/ 41 w 48"/>
                <a:gd name="T15" fmla="*/ 176 h 48"/>
                <a:gd name="T16" fmla="*/ 23 w 48"/>
                <a:gd name="T17" fmla="*/ 151 h 48"/>
                <a:gd name="T18" fmla="*/ 2 w 48"/>
                <a:gd name="T19" fmla="*/ 125 h 48"/>
                <a:gd name="T20" fmla="*/ 0 w 48"/>
                <a:gd name="T21" fmla="*/ 99 h 48"/>
                <a:gd name="T22" fmla="*/ 2 w 48"/>
                <a:gd name="T23" fmla="*/ 75 h 48"/>
                <a:gd name="T24" fmla="*/ 23 w 48"/>
                <a:gd name="T25" fmla="*/ 41 h 48"/>
                <a:gd name="T26" fmla="*/ 41 w 48"/>
                <a:gd name="T27" fmla="*/ 23 h 48"/>
                <a:gd name="T28" fmla="*/ 75 w 48"/>
                <a:gd name="T29" fmla="*/ 2 h 48"/>
                <a:gd name="T30" fmla="*/ 99 w 48"/>
                <a:gd name="T31" fmla="*/ 0 h 48"/>
                <a:gd name="T32" fmla="*/ 125 w 48"/>
                <a:gd name="T33" fmla="*/ 2 h 48"/>
                <a:gd name="T34" fmla="*/ 151 w 48"/>
                <a:gd name="T35" fmla="*/ 23 h 48"/>
                <a:gd name="T36" fmla="*/ 176 w 48"/>
                <a:gd name="T37" fmla="*/ 41 h 48"/>
                <a:gd name="T38" fmla="*/ 193 w 48"/>
                <a:gd name="T39" fmla="*/ 7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8" y="32"/>
                  </a:lnTo>
                  <a:lnTo>
                    <a:pt x="44" y="38"/>
                  </a:lnTo>
                  <a:lnTo>
                    <a:pt x="38" y="44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0" y="44"/>
                  </a:lnTo>
                  <a:lnTo>
                    <a:pt x="6" y="38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44" y="10"/>
                  </a:lnTo>
                  <a:lnTo>
                    <a:pt x="48" y="18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74" name="Freeform 439"/>
            <p:cNvSpPr>
              <a:spLocks/>
            </p:cNvSpPr>
            <p:nvPr/>
          </p:nvSpPr>
          <p:spPr bwMode="auto">
            <a:xfrm>
              <a:off x="938" y="2925"/>
              <a:ext cx="57" cy="56"/>
            </a:xfrm>
            <a:custGeom>
              <a:avLst/>
              <a:gdLst>
                <a:gd name="T0" fmla="*/ 226 w 48"/>
                <a:gd name="T1" fmla="*/ 99 h 48"/>
                <a:gd name="T2" fmla="*/ 226 w 48"/>
                <a:gd name="T3" fmla="*/ 125 h 48"/>
                <a:gd name="T4" fmla="*/ 209 w 48"/>
                <a:gd name="T5" fmla="*/ 151 h 48"/>
                <a:gd name="T6" fmla="*/ 178 w 48"/>
                <a:gd name="T7" fmla="*/ 176 h 48"/>
                <a:gd name="T8" fmla="*/ 150 w 48"/>
                <a:gd name="T9" fmla="*/ 182 h 48"/>
                <a:gd name="T10" fmla="*/ 114 w 48"/>
                <a:gd name="T11" fmla="*/ 193 h 48"/>
                <a:gd name="T12" fmla="*/ 86 w 48"/>
                <a:gd name="T13" fmla="*/ 182 h 48"/>
                <a:gd name="T14" fmla="*/ 48 w 48"/>
                <a:gd name="T15" fmla="*/ 176 h 48"/>
                <a:gd name="T16" fmla="*/ 29 w 48"/>
                <a:gd name="T17" fmla="*/ 151 h 48"/>
                <a:gd name="T18" fmla="*/ 2 w 48"/>
                <a:gd name="T19" fmla="*/ 125 h 48"/>
                <a:gd name="T20" fmla="*/ 0 w 48"/>
                <a:gd name="T21" fmla="*/ 99 h 48"/>
                <a:gd name="T22" fmla="*/ 2 w 48"/>
                <a:gd name="T23" fmla="*/ 65 h 48"/>
                <a:gd name="T24" fmla="*/ 29 w 48"/>
                <a:gd name="T25" fmla="*/ 41 h 48"/>
                <a:gd name="T26" fmla="*/ 48 w 48"/>
                <a:gd name="T27" fmla="*/ 18 h 48"/>
                <a:gd name="T28" fmla="*/ 86 w 48"/>
                <a:gd name="T29" fmla="*/ 2 h 48"/>
                <a:gd name="T30" fmla="*/ 114 w 48"/>
                <a:gd name="T31" fmla="*/ 0 h 48"/>
                <a:gd name="T32" fmla="*/ 150 w 48"/>
                <a:gd name="T33" fmla="*/ 2 h 48"/>
                <a:gd name="T34" fmla="*/ 178 w 48"/>
                <a:gd name="T35" fmla="*/ 18 h 48"/>
                <a:gd name="T36" fmla="*/ 209 w 48"/>
                <a:gd name="T37" fmla="*/ 41 h 48"/>
                <a:gd name="T38" fmla="*/ 226 w 48"/>
                <a:gd name="T39" fmla="*/ 65 h 48"/>
                <a:gd name="T40" fmla="*/ 226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8" y="32"/>
                  </a:lnTo>
                  <a:lnTo>
                    <a:pt x="44" y="38"/>
                  </a:lnTo>
                  <a:lnTo>
                    <a:pt x="38" y="44"/>
                  </a:lnTo>
                  <a:lnTo>
                    <a:pt x="32" y="46"/>
                  </a:lnTo>
                  <a:lnTo>
                    <a:pt x="24" y="48"/>
                  </a:lnTo>
                  <a:lnTo>
                    <a:pt x="18" y="46"/>
                  </a:lnTo>
                  <a:lnTo>
                    <a:pt x="10" y="44"/>
                  </a:lnTo>
                  <a:lnTo>
                    <a:pt x="6" y="38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4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4" y="10"/>
                  </a:lnTo>
                  <a:lnTo>
                    <a:pt x="48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75" name="Freeform 440"/>
            <p:cNvSpPr>
              <a:spLocks/>
            </p:cNvSpPr>
            <p:nvPr/>
          </p:nvSpPr>
          <p:spPr bwMode="auto">
            <a:xfrm>
              <a:off x="983" y="2906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93 w 48"/>
                <a:gd name="T3" fmla="*/ 121 h 48"/>
                <a:gd name="T4" fmla="*/ 176 w 48"/>
                <a:gd name="T5" fmla="*/ 151 h 48"/>
                <a:gd name="T6" fmla="*/ 151 w 48"/>
                <a:gd name="T7" fmla="*/ 166 h 48"/>
                <a:gd name="T8" fmla="*/ 125 w 48"/>
                <a:gd name="T9" fmla="*/ 182 h 48"/>
                <a:gd name="T10" fmla="*/ 99 w 48"/>
                <a:gd name="T11" fmla="*/ 193 h 48"/>
                <a:gd name="T12" fmla="*/ 75 w 48"/>
                <a:gd name="T13" fmla="*/ 182 h 48"/>
                <a:gd name="T14" fmla="*/ 41 w 48"/>
                <a:gd name="T15" fmla="*/ 166 h 48"/>
                <a:gd name="T16" fmla="*/ 23 w 48"/>
                <a:gd name="T17" fmla="*/ 151 h 48"/>
                <a:gd name="T18" fmla="*/ 2 w 48"/>
                <a:gd name="T19" fmla="*/ 121 h 48"/>
                <a:gd name="T20" fmla="*/ 0 w 48"/>
                <a:gd name="T21" fmla="*/ 99 h 48"/>
                <a:gd name="T22" fmla="*/ 2 w 48"/>
                <a:gd name="T23" fmla="*/ 65 h 48"/>
                <a:gd name="T24" fmla="*/ 23 w 48"/>
                <a:gd name="T25" fmla="*/ 41 h 48"/>
                <a:gd name="T26" fmla="*/ 41 w 48"/>
                <a:gd name="T27" fmla="*/ 18 h 48"/>
                <a:gd name="T28" fmla="*/ 75 w 48"/>
                <a:gd name="T29" fmla="*/ 0 h 48"/>
                <a:gd name="T30" fmla="*/ 99 w 48"/>
                <a:gd name="T31" fmla="*/ 0 h 48"/>
                <a:gd name="T32" fmla="*/ 125 w 48"/>
                <a:gd name="T33" fmla="*/ 0 h 48"/>
                <a:gd name="T34" fmla="*/ 151 w 48"/>
                <a:gd name="T35" fmla="*/ 18 h 48"/>
                <a:gd name="T36" fmla="*/ 176 w 48"/>
                <a:gd name="T37" fmla="*/ 41 h 48"/>
                <a:gd name="T38" fmla="*/ 193 w 48"/>
                <a:gd name="T39" fmla="*/ 6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8" y="30"/>
                  </a:lnTo>
                  <a:lnTo>
                    <a:pt x="44" y="38"/>
                  </a:lnTo>
                  <a:lnTo>
                    <a:pt x="38" y="42"/>
                  </a:lnTo>
                  <a:lnTo>
                    <a:pt x="32" y="46"/>
                  </a:lnTo>
                  <a:lnTo>
                    <a:pt x="24" y="48"/>
                  </a:lnTo>
                  <a:lnTo>
                    <a:pt x="18" y="46"/>
                  </a:lnTo>
                  <a:lnTo>
                    <a:pt x="10" y="42"/>
                  </a:lnTo>
                  <a:lnTo>
                    <a:pt x="6" y="38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8" y="4"/>
                  </a:lnTo>
                  <a:lnTo>
                    <a:pt x="44" y="10"/>
                  </a:lnTo>
                  <a:lnTo>
                    <a:pt x="48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76" name="Freeform 441"/>
            <p:cNvSpPr>
              <a:spLocks/>
            </p:cNvSpPr>
            <p:nvPr/>
          </p:nvSpPr>
          <p:spPr bwMode="auto">
            <a:xfrm>
              <a:off x="1027" y="2882"/>
              <a:ext cx="57" cy="57"/>
            </a:xfrm>
            <a:custGeom>
              <a:avLst/>
              <a:gdLst>
                <a:gd name="T0" fmla="*/ 226 w 48"/>
                <a:gd name="T1" fmla="*/ 114 h 48"/>
                <a:gd name="T2" fmla="*/ 226 w 48"/>
                <a:gd name="T3" fmla="*/ 150 h 48"/>
                <a:gd name="T4" fmla="*/ 209 w 48"/>
                <a:gd name="T5" fmla="*/ 178 h 48"/>
                <a:gd name="T6" fmla="*/ 178 w 48"/>
                <a:gd name="T7" fmla="*/ 209 h 48"/>
                <a:gd name="T8" fmla="*/ 150 w 48"/>
                <a:gd name="T9" fmla="*/ 215 h 48"/>
                <a:gd name="T10" fmla="*/ 114 w 48"/>
                <a:gd name="T11" fmla="*/ 226 h 48"/>
                <a:gd name="T12" fmla="*/ 86 w 48"/>
                <a:gd name="T13" fmla="*/ 215 h 48"/>
                <a:gd name="T14" fmla="*/ 48 w 48"/>
                <a:gd name="T15" fmla="*/ 209 h 48"/>
                <a:gd name="T16" fmla="*/ 29 w 48"/>
                <a:gd name="T17" fmla="*/ 178 h 48"/>
                <a:gd name="T18" fmla="*/ 2 w 48"/>
                <a:gd name="T19" fmla="*/ 150 h 48"/>
                <a:gd name="T20" fmla="*/ 0 w 48"/>
                <a:gd name="T21" fmla="*/ 114 h 48"/>
                <a:gd name="T22" fmla="*/ 2 w 48"/>
                <a:gd name="T23" fmla="*/ 75 h 48"/>
                <a:gd name="T24" fmla="*/ 29 w 48"/>
                <a:gd name="T25" fmla="*/ 48 h 48"/>
                <a:gd name="T26" fmla="*/ 48 w 48"/>
                <a:gd name="T27" fmla="*/ 20 h 48"/>
                <a:gd name="T28" fmla="*/ 86 w 48"/>
                <a:gd name="T29" fmla="*/ 2 h 48"/>
                <a:gd name="T30" fmla="*/ 114 w 48"/>
                <a:gd name="T31" fmla="*/ 0 h 48"/>
                <a:gd name="T32" fmla="*/ 150 w 48"/>
                <a:gd name="T33" fmla="*/ 2 h 48"/>
                <a:gd name="T34" fmla="*/ 178 w 48"/>
                <a:gd name="T35" fmla="*/ 20 h 48"/>
                <a:gd name="T36" fmla="*/ 209 w 48"/>
                <a:gd name="T37" fmla="*/ 48 h 48"/>
                <a:gd name="T38" fmla="*/ 226 w 48"/>
                <a:gd name="T39" fmla="*/ 75 h 48"/>
                <a:gd name="T40" fmla="*/ 226 w 48"/>
                <a:gd name="T41" fmla="*/ 114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8" y="32"/>
                  </a:lnTo>
                  <a:lnTo>
                    <a:pt x="44" y="38"/>
                  </a:lnTo>
                  <a:lnTo>
                    <a:pt x="38" y="44"/>
                  </a:lnTo>
                  <a:lnTo>
                    <a:pt x="32" y="46"/>
                  </a:lnTo>
                  <a:lnTo>
                    <a:pt x="24" y="48"/>
                  </a:lnTo>
                  <a:lnTo>
                    <a:pt x="18" y="46"/>
                  </a:lnTo>
                  <a:lnTo>
                    <a:pt x="10" y="44"/>
                  </a:lnTo>
                  <a:lnTo>
                    <a:pt x="6" y="38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4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4" y="10"/>
                  </a:lnTo>
                  <a:lnTo>
                    <a:pt x="48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77" name="Freeform 442"/>
            <p:cNvSpPr>
              <a:spLocks/>
            </p:cNvSpPr>
            <p:nvPr/>
          </p:nvSpPr>
          <p:spPr bwMode="auto">
            <a:xfrm>
              <a:off x="1072" y="2859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93 w 48"/>
                <a:gd name="T3" fmla="*/ 125 h 48"/>
                <a:gd name="T4" fmla="*/ 176 w 48"/>
                <a:gd name="T5" fmla="*/ 151 h 48"/>
                <a:gd name="T6" fmla="*/ 151 w 48"/>
                <a:gd name="T7" fmla="*/ 176 h 48"/>
                <a:gd name="T8" fmla="*/ 125 w 48"/>
                <a:gd name="T9" fmla="*/ 193 h 48"/>
                <a:gd name="T10" fmla="*/ 99 w 48"/>
                <a:gd name="T11" fmla="*/ 193 h 48"/>
                <a:gd name="T12" fmla="*/ 75 w 48"/>
                <a:gd name="T13" fmla="*/ 193 h 48"/>
                <a:gd name="T14" fmla="*/ 41 w 48"/>
                <a:gd name="T15" fmla="*/ 176 h 48"/>
                <a:gd name="T16" fmla="*/ 23 w 48"/>
                <a:gd name="T17" fmla="*/ 151 h 48"/>
                <a:gd name="T18" fmla="*/ 2 w 48"/>
                <a:gd name="T19" fmla="*/ 125 h 48"/>
                <a:gd name="T20" fmla="*/ 0 w 48"/>
                <a:gd name="T21" fmla="*/ 99 h 48"/>
                <a:gd name="T22" fmla="*/ 2 w 48"/>
                <a:gd name="T23" fmla="*/ 75 h 48"/>
                <a:gd name="T24" fmla="*/ 23 w 48"/>
                <a:gd name="T25" fmla="*/ 41 h 48"/>
                <a:gd name="T26" fmla="*/ 41 w 48"/>
                <a:gd name="T27" fmla="*/ 23 h 48"/>
                <a:gd name="T28" fmla="*/ 75 w 48"/>
                <a:gd name="T29" fmla="*/ 2 h 48"/>
                <a:gd name="T30" fmla="*/ 99 w 48"/>
                <a:gd name="T31" fmla="*/ 0 h 48"/>
                <a:gd name="T32" fmla="*/ 125 w 48"/>
                <a:gd name="T33" fmla="*/ 2 h 48"/>
                <a:gd name="T34" fmla="*/ 151 w 48"/>
                <a:gd name="T35" fmla="*/ 23 h 48"/>
                <a:gd name="T36" fmla="*/ 176 w 48"/>
                <a:gd name="T37" fmla="*/ 41 h 48"/>
                <a:gd name="T38" fmla="*/ 193 w 48"/>
                <a:gd name="T39" fmla="*/ 7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8" y="32"/>
                  </a:lnTo>
                  <a:lnTo>
                    <a:pt x="44" y="38"/>
                  </a:lnTo>
                  <a:lnTo>
                    <a:pt x="38" y="44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0" y="44"/>
                  </a:lnTo>
                  <a:lnTo>
                    <a:pt x="6" y="38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44" y="10"/>
                  </a:lnTo>
                  <a:lnTo>
                    <a:pt x="48" y="18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78" name="Freeform 443"/>
            <p:cNvSpPr>
              <a:spLocks/>
            </p:cNvSpPr>
            <p:nvPr/>
          </p:nvSpPr>
          <p:spPr bwMode="auto">
            <a:xfrm>
              <a:off x="1116" y="2831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93 w 48"/>
                <a:gd name="T3" fmla="*/ 125 h 48"/>
                <a:gd name="T4" fmla="*/ 176 w 48"/>
                <a:gd name="T5" fmla="*/ 151 h 48"/>
                <a:gd name="T6" fmla="*/ 151 w 48"/>
                <a:gd name="T7" fmla="*/ 176 h 48"/>
                <a:gd name="T8" fmla="*/ 125 w 48"/>
                <a:gd name="T9" fmla="*/ 182 h 48"/>
                <a:gd name="T10" fmla="*/ 99 w 48"/>
                <a:gd name="T11" fmla="*/ 193 h 48"/>
                <a:gd name="T12" fmla="*/ 75 w 48"/>
                <a:gd name="T13" fmla="*/ 182 h 48"/>
                <a:gd name="T14" fmla="*/ 41 w 48"/>
                <a:gd name="T15" fmla="*/ 176 h 48"/>
                <a:gd name="T16" fmla="*/ 23 w 48"/>
                <a:gd name="T17" fmla="*/ 151 h 48"/>
                <a:gd name="T18" fmla="*/ 2 w 48"/>
                <a:gd name="T19" fmla="*/ 125 h 48"/>
                <a:gd name="T20" fmla="*/ 0 w 48"/>
                <a:gd name="T21" fmla="*/ 99 h 48"/>
                <a:gd name="T22" fmla="*/ 2 w 48"/>
                <a:gd name="T23" fmla="*/ 65 h 48"/>
                <a:gd name="T24" fmla="*/ 23 w 48"/>
                <a:gd name="T25" fmla="*/ 41 h 48"/>
                <a:gd name="T26" fmla="*/ 41 w 48"/>
                <a:gd name="T27" fmla="*/ 18 h 48"/>
                <a:gd name="T28" fmla="*/ 75 w 48"/>
                <a:gd name="T29" fmla="*/ 2 h 48"/>
                <a:gd name="T30" fmla="*/ 99 w 48"/>
                <a:gd name="T31" fmla="*/ 0 h 48"/>
                <a:gd name="T32" fmla="*/ 125 w 48"/>
                <a:gd name="T33" fmla="*/ 2 h 48"/>
                <a:gd name="T34" fmla="*/ 151 w 48"/>
                <a:gd name="T35" fmla="*/ 18 h 48"/>
                <a:gd name="T36" fmla="*/ 176 w 48"/>
                <a:gd name="T37" fmla="*/ 41 h 48"/>
                <a:gd name="T38" fmla="*/ 193 w 48"/>
                <a:gd name="T39" fmla="*/ 6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8" y="32"/>
                  </a:lnTo>
                  <a:lnTo>
                    <a:pt x="44" y="38"/>
                  </a:lnTo>
                  <a:lnTo>
                    <a:pt x="38" y="44"/>
                  </a:lnTo>
                  <a:lnTo>
                    <a:pt x="32" y="46"/>
                  </a:lnTo>
                  <a:lnTo>
                    <a:pt x="24" y="48"/>
                  </a:lnTo>
                  <a:lnTo>
                    <a:pt x="18" y="46"/>
                  </a:lnTo>
                  <a:lnTo>
                    <a:pt x="10" y="44"/>
                  </a:lnTo>
                  <a:lnTo>
                    <a:pt x="6" y="38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4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4" y="10"/>
                  </a:lnTo>
                  <a:lnTo>
                    <a:pt x="48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79" name="Freeform 444"/>
            <p:cNvSpPr>
              <a:spLocks/>
            </p:cNvSpPr>
            <p:nvPr/>
          </p:nvSpPr>
          <p:spPr bwMode="auto">
            <a:xfrm>
              <a:off x="1161" y="2838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93 w 48"/>
                <a:gd name="T3" fmla="*/ 121 h 48"/>
                <a:gd name="T4" fmla="*/ 176 w 48"/>
                <a:gd name="T5" fmla="*/ 151 h 48"/>
                <a:gd name="T6" fmla="*/ 151 w 48"/>
                <a:gd name="T7" fmla="*/ 166 h 48"/>
                <a:gd name="T8" fmla="*/ 125 w 48"/>
                <a:gd name="T9" fmla="*/ 182 h 48"/>
                <a:gd name="T10" fmla="*/ 99 w 48"/>
                <a:gd name="T11" fmla="*/ 193 h 48"/>
                <a:gd name="T12" fmla="*/ 75 w 48"/>
                <a:gd name="T13" fmla="*/ 182 h 48"/>
                <a:gd name="T14" fmla="*/ 41 w 48"/>
                <a:gd name="T15" fmla="*/ 166 h 48"/>
                <a:gd name="T16" fmla="*/ 23 w 48"/>
                <a:gd name="T17" fmla="*/ 151 h 48"/>
                <a:gd name="T18" fmla="*/ 2 w 48"/>
                <a:gd name="T19" fmla="*/ 121 h 48"/>
                <a:gd name="T20" fmla="*/ 0 w 48"/>
                <a:gd name="T21" fmla="*/ 99 h 48"/>
                <a:gd name="T22" fmla="*/ 2 w 48"/>
                <a:gd name="T23" fmla="*/ 65 h 48"/>
                <a:gd name="T24" fmla="*/ 23 w 48"/>
                <a:gd name="T25" fmla="*/ 41 h 48"/>
                <a:gd name="T26" fmla="*/ 41 w 48"/>
                <a:gd name="T27" fmla="*/ 18 h 48"/>
                <a:gd name="T28" fmla="*/ 75 w 48"/>
                <a:gd name="T29" fmla="*/ 0 h 48"/>
                <a:gd name="T30" fmla="*/ 99 w 48"/>
                <a:gd name="T31" fmla="*/ 0 h 48"/>
                <a:gd name="T32" fmla="*/ 125 w 48"/>
                <a:gd name="T33" fmla="*/ 0 h 48"/>
                <a:gd name="T34" fmla="*/ 151 w 48"/>
                <a:gd name="T35" fmla="*/ 18 h 48"/>
                <a:gd name="T36" fmla="*/ 176 w 48"/>
                <a:gd name="T37" fmla="*/ 41 h 48"/>
                <a:gd name="T38" fmla="*/ 193 w 48"/>
                <a:gd name="T39" fmla="*/ 6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8" y="30"/>
                  </a:lnTo>
                  <a:lnTo>
                    <a:pt x="44" y="38"/>
                  </a:lnTo>
                  <a:lnTo>
                    <a:pt x="38" y="42"/>
                  </a:lnTo>
                  <a:lnTo>
                    <a:pt x="32" y="46"/>
                  </a:lnTo>
                  <a:lnTo>
                    <a:pt x="24" y="48"/>
                  </a:lnTo>
                  <a:lnTo>
                    <a:pt x="18" y="46"/>
                  </a:lnTo>
                  <a:lnTo>
                    <a:pt x="10" y="42"/>
                  </a:lnTo>
                  <a:lnTo>
                    <a:pt x="6" y="38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8" y="4"/>
                  </a:lnTo>
                  <a:lnTo>
                    <a:pt x="44" y="10"/>
                  </a:lnTo>
                  <a:lnTo>
                    <a:pt x="48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80" name="Freeform 445"/>
            <p:cNvSpPr>
              <a:spLocks/>
            </p:cNvSpPr>
            <p:nvPr/>
          </p:nvSpPr>
          <p:spPr bwMode="auto">
            <a:xfrm>
              <a:off x="1205" y="2831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93 w 48"/>
                <a:gd name="T3" fmla="*/ 125 h 48"/>
                <a:gd name="T4" fmla="*/ 176 w 48"/>
                <a:gd name="T5" fmla="*/ 151 h 48"/>
                <a:gd name="T6" fmla="*/ 151 w 48"/>
                <a:gd name="T7" fmla="*/ 176 h 48"/>
                <a:gd name="T8" fmla="*/ 125 w 48"/>
                <a:gd name="T9" fmla="*/ 182 h 48"/>
                <a:gd name="T10" fmla="*/ 99 w 48"/>
                <a:gd name="T11" fmla="*/ 193 h 48"/>
                <a:gd name="T12" fmla="*/ 75 w 48"/>
                <a:gd name="T13" fmla="*/ 182 h 48"/>
                <a:gd name="T14" fmla="*/ 41 w 48"/>
                <a:gd name="T15" fmla="*/ 176 h 48"/>
                <a:gd name="T16" fmla="*/ 23 w 48"/>
                <a:gd name="T17" fmla="*/ 151 h 48"/>
                <a:gd name="T18" fmla="*/ 2 w 48"/>
                <a:gd name="T19" fmla="*/ 125 h 48"/>
                <a:gd name="T20" fmla="*/ 0 w 48"/>
                <a:gd name="T21" fmla="*/ 99 h 48"/>
                <a:gd name="T22" fmla="*/ 2 w 48"/>
                <a:gd name="T23" fmla="*/ 65 h 48"/>
                <a:gd name="T24" fmla="*/ 23 w 48"/>
                <a:gd name="T25" fmla="*/ 41 h 48"/>
                <a:gd name="T26" fmla="*/ 41 w 48"/>
                <a:gd name="T27" fmla="*/ 18 h 48"/>
                <a:gd name="T28" fmla="*/ 75 w 48"/>
                <a:gd name="T29" fmla="*/ 2 h 48"/>
                <a:gd name="T30" fmla="*/ 99 w 48"/>
                <a:gd name="T31" fmla="*/ 0 h 48"/>
                <a:gd name="T32" fmla="*/ 125 w 48"/>
                <a:gd name="T33" fmla="*/ 2 h 48"/>
                <a:gd name="T34" fmla="*/ 151 w 48"/>
                <a:gd name="T35" fmla="*/ 18 h 48"/>
                <a:gd name="T36" fmla="*/ 176 w 48"/>
                <a:gd name="T37" fmla="*/ 41 h 48"/>
                <a:gd name="T38" fmla="*/ 193 w 48"/>
                <a:gd name="T39" fmla="*/ 6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8" y="32"/>
                  </a:lnTo>
                  <a:lnTo>
                    <a:pt x="44" y="38"/>
                  </a:lnTo>
                  <a:lnTo>
                    <a:pt x="38" y="44"/>
                  </a:lnTo>
                  <a:lnTo>
                    <a:pt x="32" y="46"/>
                  </a:lnTo>
                  <a:lnTo>
                    <a:pt x="24" y="48"/>
                  </a:lnTo>
                  <a:lnTo>
                    <a:pt x="18" y="46"/>
                  </a:lnTo>
                  <a:lnTo>
                    <a:pt x="10" y="44"/>
                  </a:lnTo>
                  <a:lnTo>
                    <a:pt x="6" y="38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4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4" y="10"/>
                  </a:lnTo>
                  <a:lnTo>
                    <a:pt x="48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81" name="Freeform 446"/>
            <p:cNvSpPr>
              <a:spLocks/>
            </p:cNvSpPr>
            <p:nvPr/>
          </p:nvSpPr>
          <p:spPr bwMode="auto">
            <a:xfrm>
              <a:off x="1250" y="2808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93 w 48"/>
                <a:gd name="T3" fmla="*/ 125 h 48"/>
                <a:gd name="T4" fmla="*/ 176 w 48"/>
                <a:gd name="T5" fmla="*/ 151 h 48"/>
                <a:gd name="T6" fmla="*/ 151 w 48"/>
                <a:gd name="T7" fmla="*/ 176 h 48"/>
                <a:gd name="T8" fmla="*/ 125 w 48"/>
                <a:gd name="T9" fmla="*/ 182 h 48"/>
                <a:gd name="T10" fmla="*/ 99 w 48"/>
                <a:gd name="T11" fmla="*/ 193 h 48"/>
                <a:gd name="T12" fmla="*/ 75 w 48"/>
                <a:gd name="T13" fmla="*/ 182 h 48"/>
                <a:gd name="T14" fmla="*/ 41 w 48"/>
                <a:gd name="T15" fmla="*/ 176 h 48"/>
                <a:gd name="T16" fmla="*/ 23 w 48"/>
                <a:gd name="T17" fmla="*/ 151 h 48"/>
                <a:gd name="T18" fmla="*/ 2 w 48"/>
                <a:gd name="T19" fmla="*/ 125 h 48"/>
                <a:gd name="T20" fmla="*/ 0 w 48"/>
                <a:gd name="T21" fmla="*/ 99 h 48"/>
                <a:gd name="T22" fmla="*/ 2 w 48"/>
                <a:gd name="T23" fmla="*/ 65 h 48"/>
                <a:gd name="T24" fmla="*/ 23 w 48"/>
                <a:gd name="T25" fmla="*/ 41 h 48"/>
                <a:gd name="T26" fmla="*/ 41 w 48"/>
                <a:gd name="T27" fmla="*/ 18 h 48"/>
                <a:gd name="T28" fmla="*/ 75 w 48"/>
                <a:gd name="T29" fmla="*/ 2 h 48"/>
                <a:gd name="T30" fmla="*/ 99 w 48"/>
                <a:gd name="T31" fmla="*/ 0 h 48"/>
                <a:gd name="T32" fmla="*/ 125 w 48"/>
                <a:gd name="T33" fmla="*/ 2 h 48"/>
                <a:gd name="T34" fmla="*/ 151 w 48"/>
                <a:gd name="T35" fmla="*/ 18 h 48"/>
                <a:gd name="T36" fmla="*/ 176 w 48"/>
                <a:gd name="T37" fmla="*/ 41 h 48"/>
                <a:gd name="T38" fmla="*/ 193 w 48"/>
                <a:gd name="T39" fmla="*/ 6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8" y="32"/>
                  </a:lnTo>
                  <a:lnTo>
                    <a:pt x="44" y="38"/>
                  </a:lnTo>
                  <a:lnTo>
                    <a:pt x="38" y="44"/>
                  </a:lnTo>
                  <a:lnTo>
                    <a:pt x="32" y="46"/>
                  </a:lnTo>
                  <a:lnTo>
                    <a:pt x="24" y="48"/>
                  </a:lnTo>
                  <a:lnTo>
                    <a:pt x="18" y="46"/>
                  </a:lnTo>
                  <a:lnTo>
                    <a:pt x="10" y="44"/>
                  </a:lnTo>
                  <a:lnTo>
                    <a:pt x="6" y="38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4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4" y="10"/>
                  </a:lnTo>
                  <a:lnTo>
                    <a:pt x="48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82" name="Freeform 447"/>
            <p:cNvSpPr>
              <a:spLocks/>
            </p:cNvSpPr>
            <p:nvPr/>
          </p:nvSpPr>
          <p:spPr bwMode="auto">
            <a:xfrm>
              <a:off x="1294" y="2847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93 w 48"/>
                <a:gd name="T3" fmla="*/ 121 h 48"/>
                <a:gd name="T4" fmla="*/ 176 w 48"/>
                <a:gd name="T5" fmla="*/ 151 h 48"/>
                <a:gd name="T6" fmla="*/ 151 w 48"/>
                <a:gd name="T7" fmla="*/ 166 h 48"/>
                <a:gd name="T8" fmla="*/ 125 w 48"/>
                <a:gd name="T9" fmla="*/ 182 h 48"/>
                <a:gd name="T10" fmla="*/ 99 w 48"/>
                <a:gd name="T11" fmla="*/ 193 h 48"/>
                <a:gd name="T12" fmla="*/ 75 w 48"/>
                <a:gd name="T13" fmla="*/ 182 h 48"/>
                <a:gd name="T14" fmla="*/ 41 w 48"/>
                <a:gd name="T15" fmla="*/ 166 h 48"/>
                <a:gd name="T16" fmla="*/ 23 w 48"/>
                <a:gd name="T17" fmla="*/ 151 h 48"/>
                <a:gd name="T18" fmla="*/ 2 w 48"/>
                <a:gd name="T19" fmla="*/ 121 h 48"/>
                <a:gd name="T20" fmla="*/ 0 w 48"/>
                <a:gd name="T21" fmla="*/ 99 h 48"/>
                <a:gd name="T22" fmla="*/ 2 w 48"/>
                <a:gd name="T23" fmla="*/ 65 h 48"/>
                <a:gd name="T24" fmla="*/ 23 w 48"/>
                <a:gd name="T25" fmla="*/ 41 h 48"/>
                <a:gd name="T26" fmla="*/ 41 w 48"/>
                <a:gd name="T27" fmla="*/ 18 h 48"/>
                <a:gd name="T28" fmla="*/ 75 w 48"/>
                <a:gd name="T29" fmla="*/ 0 h 48"/>
                <a:gd name="T30" fmla="*/ 99 w 48"/>
                <a:gd name="T31" fmla="*/ 0 h 48"/>
                <a:gd name="T32" fmla="*/ 125 w 48"/>
                <a:gd name="T33" fmla="*/ 0 h 48"/>
                <a:gd name="T34" fmla="*/ 151 w 48"/>
                <a:gd name="T35" fmla="*/ 18 h 48"/>
                <a:gd name="T36" fmla="*/ 176 w 48"/>
                <a:gd name="T37" fmla="*/ 41 h 48"/>
                <a:gd name="T38" fmla="*/ 193 w 48"/>
                <a:gd name="T39" fmla="*/ 6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8" y="30"/>
                  </a:lnTo>
                  <a:lnTo>
                    <a:pt x="44" y="38"/>
                  </a:lnTo>
                  <a:lnTo>
                    <a:pt x="38" y="42"/>
                  </a:lnTo>
                  <a:lnTo>
                    <a:pt x="32" y="46"/>
                  </a:lnTo>
                  <a:lnTo>
                    <a:pt x="24" y="48"/>
                  </a:lnTo>
                  <a:lnTo>
                    <a:pt x="18" y="46"/>
                  </a:lnTo>
                  <a:lnTo>
                    <a:pt x="10" y="42"/>
                  </a:lnTo>
                  <a:lnTo>
                    <a:pt x="6" y="38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8" y="4"/>
                  </a:lnTo>
                  <a:lnTo>
                    <a:pt x="44" y="10"/>
                  </a:lnTo>
                  <a:lnTo>
                    <a:pt x="48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83" name="Freeform 448"/>
            <p:cNvSpPr>
              <a:spLocks/>
            </p:cNvSpPr>
            <p:nvPr/>
          </p:nvSpPr>
          <p:spPr bwMode="auto">
            <a:xfrm>
              <a:off x="1338" y="2845"/>
              <a:ext cx="57" cy="56"/>
            </a:xfrm>
            <a:custGeom>
              <a:avLst/>
              <a:gdLst>
                <a:gd name="T0" fmla="*/ 226 w 48"/>
                <a:gd name="T1" fmla="*/ 99 h 48"/>
                <a:gd name="T2" fmla="*/ 226 w 48"/>
                <a:gd name="T3" fmla="*/ 125 h 48"/>
                <a:gd name="T4" fmla="*/ 209 w 48"/>
                <a:gd name="T5" fmla="*/ 151 h 48"/>
                <a:gd name="T6" fmla="*/ 178 w 48"/>
                <a:gd name="T7" fmla="*/ 176 h 48"/>
                <a:gd name="T8" fmla="*/ 150 w 48"/>
                <a:gd name="T9" fmla="*/ 193 h 48"/>
                <a:gd name="T10" fmla="*/ 114 w 48"/>
                <a:gd name="T11" fmla="*/ 193 h 48"/>
                <a:gd name="T12" fmla="*/ 86 w 48"/>
                <a:gd name="T13" fmla="*/ 193 h 48"/>
                <a:gd name="T14" fmla="*/ 48 w 48"/>
                <a:gd name="T15" fmla="*/ 176 h 48"/>
                <a:gd name="T16" fmla="*/ 29 w 48"/>
                <a:gd name="T17" fmla="*/ 151 h 48"/>
                <a:gd name="T18" fmla="*/ 2 w 48"/>
                <a:gd name="T19" fmla="*/ 125 h 48"/>
                <a:gd name="T20" fmla="*/ 0 w 48"/>
                <a:gd name="T21" fmla="*/ 99 h 48"/>
                <a:gd name="T22" fmla="*/ 2 w 48"/>
                <a:gd name="T23" fmla="*/ 75 h 48"/>
                <a:gd name="T24" fmla="*/ 29 w 48"/>
                <a:gd name="T25" fmla="*/ 41 h 48"/>
                <a:gd name="T26" fmla="*/ 48 w 48"/>
                <a:gd name="T27" fmla="*/ 23 h 48"/>
                <a:gd name="T28" fmla="*/ 86 w 48"/>
                <a:gd name="T29" fmla="*/ 2 h 48"/>
                <a:gd name="T30" fmla="*/ 114 w 48"/>
                <a:gd name="T31" fmla="*/ 0 h 48"/>
                <a:gd name="T32" fmla="*/ 150 w 48"/>
                <a:gd name="T33" fmla="*/ 2 h 48"/>
                <a:gd name="T34" fmla="*/ 178 w 48"/>
                <a:gd name="T35" fmla="*/ 23 h 48"/>
                <a:gd name="T36" fmla="*/ 209 w 48"/>
                <a:gd name="T37" fmla="*/ 41 h 48"/>
                <a:gd name="T38" fmla="*/ 226 w 48"/>
                <a:gd name="T39" fmla="*/ 75 h 48"/>
                <a:gd name="T40" fmla="*/ 226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8" y="32"/>
                  </a:lnTo>
                  <a:lnTo>
                    <a:pt x="44" y="38"/>
                  </a:lnTo>
                  <a:lnTo>
                    <a:pt x="38" y="44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0" y="44"/>
                  </a:lnTo>
                  <a:lnTo>
                    <a:pt x="6" y="38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44" y="10"/>
                  </a:lnTo>
                  <a:lnTo>
                    <a:pt x="48" y="18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84" name="Freeform 449"/>
            <p:cNvSpPr>
              <a:spLocks/>
            </p:cNvSpPr>
            <p:nvPr/>
          </p:nvSpPr>
          <p:spPr bwMode="auto">
            <a:xfrm>
              <a:off x="1383" y="2826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82 w 48"/>
                <a:gd name="T3" fmla="*/ 125 h 48"/>
                <a:gd name="T4" fmla="*/ 176 w 48"/>
                <a:gd name="T5" fmla="*/ 151 h 48"/>
                <a:gd name="T6" fmla="*/ 151 w 48"/>
                <a:gd name="T7" fmla="*/ 176 h 48"/>
                <a:gd name="T8" fmla="*/ 125 w 48"/>
                <a:gd name="T9" fmla="*/ 193 h 48"/>
                <a:gd name="T10" fmla="*/ 99 w 48"/>
                <a:gd name="T11" fmla="*/ 193 h 48"/>
                <a:gd name="T12" fmla="*/ 65 w 48"/>
                <a:gd name="T13" fmla="*/ 193 h 48"/>
                <a:gd name="T14" fmla="*/ 41 w 48"/>
                <a:gd name="T15" fmla="*/ 176 h 48"/>
                <a:gd name="T16" fmla="*/ 18 w 48"/>
                <a:gd name="T17" fmla="*/ 151 h 48"/>
                <a:gd name="T18" fmla="*/ 2 w 48"/>
                <a:gd name="T19" fmla="*/ 125 h 48"/>
                <a:gd name="T20" fmla="*/ 0 w 48"/>
                <a:gd name="T21" fmla="*/ 99 h 48"/>
                <a:gd name="T22" fmla="*/ 2 w 48"/>
                <a:gd name="T23" fmla="*/ 75 h 48"/>
                <a:gd name="T24" fmla="*/ 18 w 48"/>
                <a:gd name="T25" fmla="*/ 41 h 48"/>
                <a:gd name="T26" fmla="*/ 41 w 48"/>
                <a:gd name="T27" fmla="*/ 23 h 48"/>
                <a:gd name="T28" fmla="*/ 65 w 48"/>
                <a:gd name="T29" fmla="*/ 2 h 48"/>
                <a:gd name="T30" fmla="*/ 99 w 48"/>
                <a:gd name="T31" fmla="*/ 0 h 48"/>
                <a:gd name="T32" fmla="*/ 125 w 48"/>
                <a:gd name="T33" fmla="*/ 2 h 48"/>
                <a:gd name="T34" fmla="*/ 151 w 48"/>
                <a:gd name="T35" fmla="*/ 23 h 48"/>
                <a:gd name="T36" fmla="*/ 176 w 48"/>
                <a:gd name="T37" fmla="*/ 41 h 48"/>
                <a:gd name="T38" fmla="*/ 182 w 48"/>
                <a:gd name="T39" fmla="*/ 7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2"/>
                  </a:lnTo>
                  <a:lnTo>
                    <a:pt x="44" y="38"/>
                  </a:lnTo>
                  <a:lnTo>
                    <a:pt x="38" y="44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10" y="44"/>
                  </a:lnTo>
                  <a:lnTo>
                    <a:pt x="4" y="38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44" y="10"/>
                  </a:lnTo>
                  <a:lnTo>
                    <a:pt x="46" y="18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85" name="Freeform 450"/>
            <p:cNvSpPr>
              <a:spLocks/>
            </p:cNvSpPr>
            <p:nvPr/>
          </p:nvSpPr>
          <p:spPr bwMode="auto">
            <a:xfrm>
              <a:off x="1427" y="2854"/>
              <a:ext cx="57" cy="56"/>
            </a:xfrm>
            <a:custGeom>
              <a:avLst/>
              <a:gdLst>
                <a:gd name="T0" fmla="*/ 226 w 48"/>
                <a:gd name="T1" fmla="*/ 99 h 48"/>
                <a:gd name="T2" fmla="*/ 215 w 48"/>
                <a:gd name="T3" fmla="*/ 125 h 48"/>
                <a:gd name="T4" fmla="*/ 209 w 48"/>
                <a:gd name="T5" fmla="*/ 151 h 48"/>
                <a:gd name="T6" fmla="*/ 178 w 48"/>
                <a:gd name="T7" fmla="*/ 176 h 48"/>
                <a:gd name="T8" fmla="*/ 150 w 48"/>
                <a:gd name="T9" fmla="*/ 182 h 48"/>
                <a:gd name="T10" fmla="*/ 114 w 48"/>
                <a:gd name="T11" fmla="*/ 193 h 48"/>
                <a:gd name="T12" fmla="*/ 75 w 48"/>
                <a:gd name="T13" fmla="*/ 182 h 48"/>
                <a:gd name="T14" fmla="*/ 48 w 48"/>
                <a:gd name="T15" fmla="*/ 176 h 48"/>
                <a:gd name="T16" fmla="*/ 20 w 48"/>
                <a:gd name="T17" fmla="*/ 151 h 48"/>
                <a:gd name="T18" fmla="*/ 2 w 48"/>
                <a:gd name="T19" fmla="*/ 125 h 48"/>
                <a:gd name="T20" fmla="*/ 0 w 48"/>
                <a:gd name="T21" fmla="*/ 99 h 48"/>
                <a:gd name="T22" fmla="*/ 2 w 48"/>
                <a:gd name="T23" fmla="*/ 65 h 48"/>
                <a:gd name="T24" fmla="*/ 20 w 48"/>
                <a:gd name="T25" fmla="*/ 41 h 48"/>
                <a:gd name="T26" fmla="*/ 48 w 48"/>
                <a:gd name="T27" fmla="*/ 18 h 48"/>
                <a:gd name="T28" fmla="*/ 75 w 48"/>
                <a:gd name="T29" fmla="*/ 2 h 48"/>
                <a:gd name="T30" fmla="*/ 114 w 48"/>
                <a:gd name="T31" fmla="*/ 0 h 48"/>
                <a:gd name="T32" fmla="*/ 150 w 48"/>
                <a:gd name="T33" fmla="*/ 2 h 48"/>
                <a:gd name="T34" fmla="*/ 178 w 48"/>
                <a:gd name="T35" fmla="*/ 18 h 48"/>
                <a:gd name="T36" fmla="*/ 209 w 48"/>
                <a:gd name="T37" fmla="*/ 41 h 48"/>
                <a:gd name="T38" fmla="*/ 215 w 48"/>
                <a:gd name="T39" fmla="*/ 65 h 48"/>
                <a:gd name="T40" fmla="*/ 226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2"/>
                  </a:lnTo>
                  <a:lnTo>
                    <a:pt x="44" y="38"/>
                  </a:lnTo>
                  <a:lnTo>
                    <a:pt x="38" y="44"/>
                  </a:lnTo>
                  <a:lnTo>
                    <a:pt x="32" y="46"/>
                  </a:lnTo>
                  <a:lnTo>
                    <a:pt x="24" y="48"/>
                  </a:lnTo>
                  <a:lnTo>
                    <a:pt x="16" y="46"/>
                  </a:lnTo>
                  <a:lnTo>
                    <a:pt x="10" y="44"/>
                  </a:lnTo>
                  <a:lnTo>
                    <a:pt x="4" y="38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4" y="10"/>
                  </a:lnTo>
                  <a:lnTo>
                    <a:pt x="46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86" name="Freeform 451"/>
            <p:cNvSpPr>
              <a:spLocks/>
            </p:cNvSpPr>
            <p:nvPr/>
          </p:nvSpPr>
          <p:spPr bwMode="auto">
            <a:xfrm>
              <a:off x="1472" y="2833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82 w 48"/>
                <a:gd name="T3" fmla="*/ 125 h 48"/>
                <a:gd name="T4" fmla="*/ 176 w 48"/>
                <a:gd name="T5" fmla="*/ 151 h 48"/>
                <a:gd name="T6" fmla="*/ 151 w 48"/>
                <a:gd name="T7" fmla="*/ 176 h 48"/>
                <a:gd name="T8" fmla="*/ 125 w 48"/>
                <a:gd name="T9" fmla="*/ 193 h 48"/>
                <a:gd name="T10" fmla="*/ 99 w 48"/>
                <a:gd name="T11" fmla="*/ 193 h 48"/>
                <a:gd name="T12" fmla="*/ 65 w 48"/>
                <a:gd name="T13" fmla="*/ 193 h 48"/>
                <a:gd name="T14" fmla="*/ 41 w 48"/>
                <a:gd name="T15" fmla="*/ 176 h 48"/>
                <a:gd name="T16" fmla="*/ 18 w 48"/>
                <a:gd name="T17" fmla="*/ 151 h 48"/>
                <a:gd name="T18" fmla="*/ 2 w 48"/>
                <a:gd name="T19" fmla="*/ 125 h 48"/>
                <a:gd name="T20" fmla="*/ 0 w 48"/>
                <a:gd name="T21" fmla="*/ 99 h 48"/>
                <a:gd name="T22" fmla="*/ 2 w 48"/>
                <a:gd name="T23" fmla="*/ 75 h 48"/>
                <a:gd name="T24" fmla="*/ 18 w 48"/>
                <a:gd name="T25" fmla="*/ 41 h 48"/>
                <a:gd name="T26" fmla="*/ 41 w 48"/>
                <a:gd name="T27" fmla="*/ 23 h 48"/>
                <a:gd name="T28" fmla="*/ 65 w 48"/>
                <a:gd name="T29" fmla="*/ 2 h 48"/>
                <a:gd name="T30" fmla="*/ 99 w 48"/>
                <a:gd name="T31" fmla="*/ 0 h 48"/>
                <a:gd name="T32" fmla="*/ 125 w 48"/>
                <a:gd name="T33" fmla="*/ 2 h 48"/>
                <a:gd name="T34" fmla="*/ 151 w 48"/>
                <a:gd name="T35" fmla="*/ 23 h 48"/>
                <a:gd name="T36" fmla="*/ 176 w 48"/>
                <a:gd name="T37" fmla="*/ 41 h 48"/>
                <a:gd name="T38" fmla="*/ 182 w 48"/>
                <a:gd name="T39" fmla="*/ 7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2"/>
                  </a:lnTo>
                  <a:lnTo>
                    <a:pt x="44" y="38"/>
                  </a:lnTo>
                  <a:lnTo>
                    <a:pt x="38" y="44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10" y="44"/>
                  </a:lnTo>
                  <a:lnTo>
                    <a:pt x="4" y="38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44" y="10"/>
                  </a:lnTo>
                  <a:lnTo>
                    <a:pt x="46" y="18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87" name="Freeform 452"/>
            <p:cNvSpPr>
              <a:spLocks/>
            </p:cNvSpPr>
            <p:nvPr/>
          </p:nvSpPr>
          <p:spPr bwMode="auto">
            <a:xfrm>
              <a:off x="1516" y="2850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82 w 48"/>
                <a:gd name="T3" fmla="*/ 125 h 48"/>
                <a:gd name="T4" fmla="*/ 176 w 48"/>
                <a:gd name="T5" fmla="*/ 151 h 48"/>
                <a:gd name="T6" fmla="*/ 151 w 48"/>
                <a:gd name="T7" fmla="*/ 176 h 48"/>
                <a:gd name="T8" fmla="*/ 125 w 48"/>
                <a:gd name="T9" fmla="*/ 193 h 48"/>
                <a:gd name="T10" fmla="*/ 99 w 48"/>
                <a:gd name="T11" fmla="*/ 193 h 48"/>
                <a:gd name="T12" fmla="*/ 65 w 48"/>
                <a:gd name="T13" fmla="*/ 193 h 48"/>
                <a:gd name="T14" fmla="*/ 41 w 48"/>
                <a:gd name="T15" fmla="*/ 176 h 48"/>
                <a:gd name="T16" fmla="*/ 18 w 48"/>
                <a:gd name="T17" fmla="*/ 151 h 48"/>
                <a:gd name="T18" fmla="*/ 2 w 48"/>
                <a:gd name="T19" fmla="*/ 125 h 48"/>
                <a:gd name="T20" fmla="*/ 0 w 48"/>
                <a:gd name="T21" fmla="*/ 99 h 48"/>
                <a:gd name="T22" fmla="*/ 2 w 48"/>
                <a:gd name="T23" fmla="*/ 75 h 48"/>
                <a:gd name="T24" fmla="*/ 18 w 48"/>
                <a:gd name="T25" fmla="*/ 41 h 48"/>
                <a:gd name="T26" fmla="*/ 41 w 48"/>
                <a:gd name="T27" fmla="*/ 23 h 48"/>
                <a:gd name="T28" fmla="*/ 65 w 48"/>
                <a:gd name="T29" fmla="*/ 2 h 48"/>
                <a:gd name="T30" fmla="*/ 99 w 48"/>
                <a:gd name="T31" fmla="*/ 0 h 48"/>
                <a:gd name="T32" fmla="*/ 125 w 48"/>
                <a:gd name="T33" fmla="*/ 2 h 48"/>
                <a:gd name="T34" fmla="*/ 151 w 48"/>
                <a:gd name="T35" fmla="*/ 23 h 48"/>
                <a:gd name="T36" fmla="*/ 176 w 48"/>
                <a:gd name="T37" fmla="*/ 41 h 48"/>
                <a:gd name="T38" fmla="*/ 182 w 48"/>
                <a:gd name="T39" fmla="*/ 7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2"/>
                  </a:lnTo>
                  <a:lnTo>
                    <a:pt x="44" y="38"/>
                  </a:lnTo>
                  <a:lnTo>
                    <a:pt x="38" y="44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10" y="44"/>
                  </a:lnTo>
                  <a:lnTo>
                    <a:pt x="4" y="38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44" y="10"/>
                  </a:lnTo>
                  <a:lnTo>
                    <a:pt x="46" y="18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88" name="Freeform 453"/>
            <p:cNvSpPr>
              <a:spLocks/>
            </p:cNvSpPr>
            <p:nvPr/>
          </p:nvSpPr>
          <p:spPr bwMode="auto">
            <a:xfrm>
              <a:off x="1561" y="2864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82 w 48"/>
                <a:gd name="T3" fmla="*/ 125 h 48"/>
                <a:gd name="T4" fmla="*/ 176 w 48"/>
                <a:gd name="T5" fmla="*/ 151 h 48"/>
                <a:gd name="T6" fmla="*/ 151 w 48"/>
                <a:gd name="T7" fmla="*/ 176 h 48"/>
                <a:gd name="T8" fmla="*/ 125 w 48"/>
                <a:gd name="T9" fmla="*/ 182 h 48"/>
                <a:gd name="T10" fmla="*/ 99 w 48"/>
                <a:gd name="T11" fmla="*/ 193 h 48"/>
                <a:gd name="T12" fmla="*/ 65 w 48"/>
                <a:gd name="T13" fmla="*/ 182 h 48"/>
                <a:gd name="T14" fmla="*/ 41 w 48"/>
                <a:gd name="T15" fmla="*/ 176 h 48"/>
                <a:gd name="T16" fmla="*/ 18 w 48"/>
                <a:gd name="T17" fmla="*/ 151 h 48"/>
                <a:gd name="T18" fmla="*/ 2 w 48"/>
                <a:gd name="T19" fmla="*/ 125 h 48"/>
                <a:gd name="T20" fmla="*/ 0 w 48"/>
                <a:gd name="T21" fmla="*/ 99 h 48"/>
                <a:gd name="T22" fmla="*/ 2 w 48"/>
                <a:gd name="T23" fmla="*/ 65 h 48"/>
                <a:gd name="T24" fmla="*/ 18 w 48"/>
                <a:gd name="T25" fmla="*/ 41 h 48"/>
                <a:gd name="T26" fmla="*/ 41 w 48"/>
                <a:gd name="T27" fmla="*/ 18 h 48"/>
                <a:gd name="T28" fmla="*/ 65 w 48"/>
                <a:gd name="T29" fmla="*/ 2 h 48"/>
                <a:gd name="T30" fmla="*/ 99 w 48"/>
                <a:gd name="T31" fmla="*/ 0 h 48"/>
                <a:gd name="T32" fmla="*/ 125 w 48"/>
                <a:gd name="T33" fmla="*/ 2 h 48"/>
                <a:gd name="T34" fmla="*/ 151 w 48"/>
                <a:gd name="T35" fmla="*/ 18 h 48"/>
                <a:gd name="T36" fmla="*/ 176 w 48"/>
                <a:gd name="T37" fmla="*/ 41 h 48"/>
                <a:gd name="T38" fmla="*/ 182 w 48"/>
                <a:gd name="T39" fmla="*/ 6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2"/>
                  </a:lnTo>
                  <a:lnTo>
                    <a:pt x="44" y="38"/>
                  </a:lnTo>
                  <a:lnTo>
                    <a:pt x="38" y="44"/>
                  </a:lnTo>
                  <a:lnTo>
                    <a:pt x="32" y="46"/>
                  </a:lnTo>
                  <a:lnTo>
                    <a:pt x="24" y="48"/>
                  </a:lnTo>
                  <a:lnTo>
                    <a:pt x="16" y="46"/>
                  </a:lnTo>
                  <a:lnTo>
                    <a:pt x="10" y="44"/>
                  </a:lnTo>
                  <a:lnTo>
                    <a:pt x="4" y="38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4" y="10"/>
                  </a:lnTo>
                  <a:lnTo>
                    <a:pt x="46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89" name="Freeform 454"/>
            <p:cNvSpPr>
              <a:spLocks/>
            </p:cNvSpPr>
            <p:nvPr/>
          </p:nvSpPr>
          <p:spPr bwMode="auto">
            <a:xfrm>
              <a:off x="1605" y="2859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82 w 48"/>
                <a:gd name="T3" fmla="*/ 125 h 48"/>
                <a:gd name="T4" fmla="*/ 176 w 48"/>
                <a:gd name="T5" fmla="*/ 151 h 48"/>
                <a:gd name="T6" fmla="*/ 151 w 48"/>
                <a:gd name="T7" fmla="*/ 176 h 48"/>
                <a:gd name="T8" fmla="*/ 125 w 48"/>
                <a:gd name="T9" fmla="*/ 193 h 48"/>
                <a:gd name="T10" fmla="*/ 99 w 48"/>
                <a:gd name="T11" fmla="*/ 193 h 48"/>
                <a:gd name="T12" fmla="*/ 65 w 48"/>
                <a:gd name="T13" fmla="*/ 193 h 48"/>
                <a:gd name="T14" fmla="*/ 41 w 48"/>
                <a:gd name="T15" fmla="*/ 176 h 48"/>
                <a:gd name="T16" fmla="*/ 18 w 48"/>
                <a:gd name="T17" fmla="*/ 151 h 48"/>
                <a:gd name="T18" fmla="*/ 2 w 48"/>
                <a:gd name="T19" fmla="*/ 125 h 48"/>
                <a:gd name="T20" fmla="*/ 0 w 48"/>
                <a:gd name="T21" fmla="*/ 99 h 48"/>
                <a:gd name="T22" fmla="*/ 2 w 48"/>
                <a:gd name="T23" fmla="*/ 75 h 48"/>
                <a:gd name="T24" fmla="*/ 18 w 48"/>
                <a:gd name="T25" fmla="*/ 41 h 48"/>
                <a:gd name="T26" fmla="*/ 41 w 48"/>
                <a:gd name="T27" fmla="*/ 23 h 48"/>
                <a:gd name="T28" fmla="*/ 65 w 48"/>
                <a:gd name="T29" fmla="*/ 2 h 48"/>
                <a:gd name="T30" fmla="*/ 99 w 48"/>
                <a:gd name="T31" fmla="*/ 0 h 48"/>
                <a:gd name="T32" fmla="*/ 125 w 48"/>
                <a:gd name="T33" fmla="*/ 2 h 48"/>
                <a:gd name="T34" fmla="*/ 151 w 48"/>
                <a:gd name="T35" fmla="*/ 23 h 48"/>
                <a:gd name="T36" fmla="*/ 176 w 48"/>
                <a:gd name="T37" fmla="*/ 41 h 48"/>
                <a:gd name="T38" fmla="*/ 182 w 48"/>
                <a:gd name="T39" fmla="*/ 7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2"/>
                  </a:lnTo>
                  <a:lnTo>
                    <a:pt x="44" y="38"/>
                  </a:lnTo>
                  <a:lnTo>
                    <a:pt x="38" y="44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10" y="44"/>
                  </a:lnTo>
                  <a:lnTo>
                    <a:pt x="4" y="38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44" y="10"/>
                  </a:lnTo>
                  <a:lnTo>
                    <a:pt x="46" y="18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90" name="Freeform 455"/>
            <p:cNvSpPr>
              <a:spLocks/>
            </p:cNvSpPr>
            <p:nvPr/>
          </p:nvSpPr>
          <p:spPr bwMode="auto">
            <a:xfrm>
              <a:off x="1650" y="2861"/>
              <a:ext cx="56" cy="57"/>
            </a:xfrm>
            <a:custGeom>
              <a:avLst/>
              <a:gdLst>
                <a:gd name="T0" fmla="*/ 193 w 48"/>
                <a:gd name="T1" fmla="*/ 114 h 48"/>
                <a:gd name="T2" fmla="*/ 182 w 48"/>
                <a:gd name="T3" fmla="*/ 150 h 48"/>
                <a:gd name="T4" fmla="*/ 176 w 48"/>
                <a:gd name="T5" fmla="*/ 178 h 48"/>
                <a:gd name="T6" fmla="*/ 151 w 48"/>
                <a:gd name="T7" fmla="*/ 209 h 48"/>
                <a:gd name="T8" fmla="*/ 125 w 48"/>
                <a:gd name="T9" fmla="*/ 215 h 48"/>
                <a:gd name="T10" fmla="*/ 99 w 48"/>
                <a:gd name="T11" fmla="*/ 226 h 48"/>
                <a:gd name="T12" fmla="*/ 65 w 48"/>
                <a:gd name="T13" fmla="*/ 215 h 48"/>
                <a:gd name="T14" fmla="*/ 41 w 48"/>
                <a:gd name="T15" fmla="*/ 209 h 48"/>
                <a:gd name="T16" fmla="*/ 18 w 48"/>
                <a:gd name="T17" fmla="*/ 178 h 48"/>
                <a:gd name="T18" fmla="*/ 2 w 48"/>
                <a:gd name="T19" fmla="*/ 150 h 48"/>
                <a:gd name="T20" fmla="*/ 0 w 48"/>
                <a:gd name="T21" fmla="*/ 114 h 48"/>
                <a:gd name="T22" fmla="*/ 2 w 48"/>
                <a:gd name="T23" fmla="*/ 75 h 48"/>
                <a:gd name="T24" fmla="*/ 18 w 48"/>
                <a:gd name="T25" fmla="*/ 48 h 48"/>
                <a:gd name="T26" fmla="*/ 41 w 48"/>
                <a:gd name="T27" fmla="*/ 20 h 48"/>
                <a:gd name="T28" fmla="*/ 65 w 48"/>
                <a:gd name="T29" fmla="*/ 2 h 48"/>
                <a:gd name="T30" fmla="*/ 99 w 48"/>
                <a:gd name="T31" fmla="*/ 0 h 48"/>
                <a:gd name="T32" fmla="*/ 125 w 48"/>
                <a:gd name="T33" fmla="*/ 2 h 48"/>
                <a:gd name="T34" fmla="*/ 151 w 48"/>
                <a:gd name="T35" fmla="*/ 20 h 48"/>
                <a:gd name="T36" fmla="*/ 176 w 48"/>
                <a:gd name="T37" fmla="*/ 48 h 48"/>
                <a:gd name="T38" fmla="*/ 182 w 48"/>
                <a:gd name="T39" fmla="*/ 75 h 48"/>
                <a:gd name="T40" fmla="*/ 193 w 48"/>
                <a:gd name="T41" fmla="*/ 114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2"/>
                  </a:lnTo>
                  <a:lnTo>
                    <a:pt x="44" y="38"/>
                  </a:lnTo>
                  <a:lnTo>
                    <a:pt x="38" y="44"/>
                  </a:lnTo>
                  <a:lnTo>
                    <a:pt x="32" y="46"/>
                  </a:lnTo>
                  <a:lnTo>
                    <a:pt x="24" y="48"/>
                  </a:lnTo>
                  <a:lnTo>
                    <a:pt x="16" y="46"/>
                  </a:lnTo>
                  <a:lnTo>
                    <a:pt x="10" y="44"/>
                  </a:lnTo>
                  <a:lnTo>
                    <a:pt x="4" y="38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4" y="10"/>
                  </a:lnTo>
                  <a:lnTo>
                    <a:pt x="46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91" name="Freeform 456"/>
            <p:cNvSpPr>
              <a:spLocks/>
            </p:cNvSpPr>
            <p:nvPr/>
          </p:nvSpPr>
          <p:spPr bwMode="auto">
            <a:xfrm>
              <a:off x="1694" y="2857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82 w 48"/>
                <a:gd name="T3" fmla="*/ 125 h 48"/>
                <a:gd name="T4" fmla="*/ 176 w 48"/>
                <a:gd name="T5" fmla="*/ 151 h 48"/>
                <a:gd name="T6" fmla="*/ 151 w 48"/>
                <a:gd name="T7" fmla="*/ 176 h 48"/>
                <a:gd name="T8" fmla="*/ 125 w 48"/>
                <a:gd name="T9" fmla="*/ 182 h 48"/>
                <a:gd name="T10" fmla="*/ 99 w 48"/>
                <a:gd name="T11" fmla="*/ 193 h 48"/>
                <a:gd name="T12" fmla="*/ 65 w 48"/>
                <a:gd name="T13" fmla="*/ 182 h 48"/>
                <a:gd name="T14" fmla="*/ 41 w 48"/>
                <a:gd name="T15" fmla="*/ 176 h 48"/>
                <a:gd name="T16" fmla="*/ 18 w 48"/>
                <a:gd name="T17" fmla="*/ 151 h 48"/>
                <a:gd name="T18" fmla="*/ 2 w 48"/>
                <a:gd name="T19" fmla="*/ 125 h 48"/>
                <a:gd name="T20" fmla="*/ 0 w 48"/>
                <a:gd name="T21" fmla="*/ 99 h 48"/>
                <a:gd name="T22" fmla="*/ 2 w 48"/>
                <a:gd name="T23" fmla="*/ 65 h 48"/>
                <a:gd name="T24" fmla="*/ 18 w 48"/>
                <a:gd name="T25" fmla="*/ 41 h 48"/>
                <a:gd name="T26" fmla="*/ 41 w 48"/>
                <a:gd name="T27" fmla="*/ 18 h 48"/>
                <a:gd name="T28" fmla="*/ 65 w 48"/>
                <a:gd name="T29" fmla="*/ 2 h 48"/>
                <a:gd name="T30" fmla="*/ 99 w 48"/>
                <a:gd name="T31" fmla="*/ 0 h 48"/>
                <a:gd name="T32" fmla="*/ 125 w 48"/>
                <a:gd name="T33" fmla="*/ 2 h 48"/>
                <a:gd name="T34" fmla="*/ 151 w 48"/>
                <a:gd name="T35" fmla="*/ 18 h 48"/>
                <a:gd name="T36" fmla="*/ 176 w 48"/>
                <a:gd name="T37" fmla="*/ 41 h 48"/>
                <a:gd name="T38" fmla="*/ 182 w 48"/>
                <a:gd name="T39" fmla="*/ 6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2"/>
                  </a:lnTo>
                  <a:lnTo>
                    <a:pt x="44" y="38"/>
                  </a:lnTo>
                  <a:lnTo>
                    <a:pt x="38" y="44"/>
                  </a:lnTo>
                  <a:lnTo>
                    <a:pt x="32" y="46"/>
                  </a:lnTo>
                  <a:lnTo>
                    <a:pt x="24" y="48"/>
                  </a:lnTo>
                  <a:lnTo>
                    <a:pt x="16" y="46"/>
                  </a:lnTo>
                  <a:lnTo>
                    <a:pt x="10" y="44"/>
                  </a:lnTo>
                  <a:lnTo>
                    <a:pt x="4" y="38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4" y="10"/>
                  </a:lnTo>
                  <a:lnTo>
                    <a:pt x="46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92" name="Freeform 457"/>
            <p:cNvSpPr>
              <a:spLocks/>
            </p:cNvSpPr>
            <p:nvPr/>
          </p:nvSpPr>
          <p:spPr bwMode="auto">
            <a:xfrm>
              <a:off x="1738" y="2868"/>
              <a:ext cx="57" cy="57"/>
            </a:xfrm>
            <a:custGeom>
              <a:avLst/>
              <a:gdLst>
                <a:gd name="T0" fmla="*/ 226 w 48"/>
                <a:gd name="T1" fmla="*/ 114 h 48"/>
                <a:gd name="T2" fmla="*/ 215 w 48"/>
                <a:gd name="T3" fmla="*/ 150 h 48"/>
                <a:gd name="T4" fmla="*/ 209 w 48"/>
                <a:gd name="T5" fmla="*/ 178 h 48"/>
                <a:gd name="T6" fmla="*/ 178 w 48"/>
                <a:gd name="T7" fmla="*/ 209 h 48"/>
                <a:gd name="T8" fmla="*/ 150 w 48"/>
                <a:gd name="T9" fmla="*/ 215 h 48"/>
                <a:gd name="T10" fmla="*/ 114 w 48"/>
                <a:gd name="T11" fmla="*/ 226 h 48"/>
                <a:gd name="T12" fmla="*/ 75 w 48"/>
                <a:gd name="T13" fmla="*/ 215 h 48"/>
                <a:gd name="T14" fmla="*/ 48 w 48"/>
                <a:gd name="T15" fmla="*/ 209 h 48"/>
                <a:gd name="T16" fmla="*/ 20 w 48"/>
                <a:gd name="T17" fmla="*/ 178 h 48"/>
                <a:gd name="T18" fmla="*/ 2 w 48"/>
                <a:gd name="T19" fmla="*/ 150 h 48"/>
                <a:gd name="T20" fmla="*/ 0 w 48"/>
                <a:gd name="T21" fmla="*/ 114 h 48"/>
                <a:gd name="T22" fmla="*/ 2 w 48"/>
                <a:gd name="T23" fmla="*/ 75 h 48"/>
                <a:gd name="T24" fmla="*/ 20 w 48"/>
                <a:gd name="T25" fmla="*/ 48 h 48"/>
                <a:gd name="T26" fmla="*/ 48 w 48"/>
                <a:gd name="T27" fmla="*/ 20 h 48"/>
                <a:gd name="T28" fmla="*/ 75 w 48"/>
                <a:gd name="T29" fmla="*/ 2 h 48"/>
                <a:gd name="T30" fmla="*/ 114 w 48"/>
                <a:gd name="T31" fmla="*/ 0 h 48"/>
                <a:gd name="T32" fmla="*/ 150 w 48"/>
                <a:gd name="T33" fmla="*/ 2 h 48"/>
                <a:gd name="T34" fmla="*/ 178 w 48"/>
                <a:gd name="T35" fmla="*/ 20 h 48"/>
                <a:gd name="T36" fmla="*/ 209 w 48"/>
                <a:gd name="T37" fmla="*/ 48 h 48"/>
                <a:gd name="T38" fmla="*/ 215 w 48"/>
                <a:gd name="T39" fmla="*/ 75 h 48"/>
                <a:gd name="T40" fmla="*/ 226 w 48"/>
                <a:gd name="T41" fmla="*/ 114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2"/>
                  </a:lnTo>
                  <a:lnTo>
                    <a:pt x="44" y="38"/>
                  </a:lnTo>
                  <a:lnTo>
                    <a:pt x="38" y="44"/>
                  </a:lnTo>
                  <a:lnTo>
                    <a:pt x="32" y="46"/>
                  </a:lnTo>
                  <a:lnTo>
                    <a:pt x="24" y="48"/>
                  </a:lnTo>
                  <a:lnTo>
                    <a:pt x="16" y="46"/>
                  </a:lnTo>
                  <a:lnTo>
                    <a:pt x="10" y="44"/>
                  </a:lnTo>
                  <a:lnTo>
                    <a:pt x="4" y="38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4" y="10"/>
                  </a:lnTo>
                  <a:lnTo>
                    <a:pt x="46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93" name="Freeform 458"/>
            <p:cNvSpPr>
              <a:spLocks/>
            </p:cNvSpPr>
            <p:nvPr/>
          </p:nvSpPr>
          <p:spPr bwMode="auto">
            <a:xfrm>
              <a:off x="1783" y="2885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82 w 48"/>
                <a:gd name="T3" fmla="*/ 121 h 48"/>
                <a:gd name="T4" fmla="*/ 176 w 48"/>
                <a:gd name="T5" fmla="*/ 151 h 48"/>
                <a:gd name="T6" fmla="*/ 151 w 48"/>
                <a:gd name="T7" fmla="*/ 166 h 48"/>
                <a:gd name="T8" fmla="*/ 125 w 48"/>
                <a:gd name="T9" fmla="*/ 182 h 48"/>
                <a:gd name="T10" fmla="*/ 99 w 48"/>
                <a:gd name="T11" fmla="*/ 193 h 48"/>
                <a:gd name="T12" fmla="*/ 65 w 48"/>
                <a:gd name="T13" fmla="*/ 182 h 48"/>
                <a:gd name="T14" fmla="*/ 41 w 48"/>
                <a:gd name="T15" fmla="*/ 166 h 48"/>
                <a:gd name="T16" fmla="*/ 18 w 48"/>
                <a:gd name="T17" fmla="*/ 151 h 48"/>
                <a:gd name="T18" fmla="*/ 2 w 48"/>
                <a:gd name="T19" fmla="*/ 121 h 48"/>
                <a:gd name="T20" fmla="*/ 0 w 48"/>
                <a:gd name="T21" fmla="*/ 99 h 48"/>
                <a:gd name="T22" fmla="*/ 2 w 48"/>
                <a:gd name="T23" fmla="*/ 65 h 48"/>
                <a:gd name="T24" fmla="*/ 18 w 48"/>
                <a:gd name="T25" fmla="*/ 41 h 48"/>
                <a:gd name="T26" fmla="*/ 41 w 48"/>
                <a:gd name="T27" fmla="*/ 18 h 48"/>
                <a:gd name="T28" fmla="*/ 65 w 48"/>
                <a:gd name="T29" fmla="*/ 0 h 48"/>
                <a:gd name="T30" fmla="*/ 99 w 48"/>
                <a:gd name="T31" fmla="*/ 0 h 48"/>
                <a:gd name="T32" fmla="*/ 125 w 48"/>
                <a:gd name="T33" fmla="*/ 0 h 48"/>
                <a:gd name="T34" fmla="*/ 151 w 48"/>
                <a:gd name="T35" fmla="*/ 18 h 48"/>
                <a:gd name="T36" fmla="*/ 176 w 48"/>
                <a:gd name="T37" fmla="*/ 41 h 48"/>
                <a:gd name="T38" fmla="*/ 182 w 48"/>
                <a:gd name="T39" fmla="*/ 6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0"/>
                  </a:lnTo>
                  <a:lnTo>
                    <a:pt x="44" y="38"/>
                  </a:lnTo>
                  <a:lnTo>
                    <a:pt x="38" y="42"/>
                  </a:lnTo>
                  <a:lnTo>
                    <a:pt x="32" y="46"/>
                  </a:lnTo>
                  <a:lnTo>
                    <a:pt x="24" y="48"/>
                  </a:lnTo>
                  <a:lnTo>
                    <a:pt x="16" y="46"/>
                  </a:lnTo>
                  <a:lnTo>
                    <a:pt x="10" y="42"/>
                  </a:lnTo>
                  <a:lnTo>
                    <a:pt x="4" y="38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8" y="4"/>
                  </a:lnTo>
                  <a:lnTo>
                    <a:pt x="44" y="10"/>
                  </a:lnTo>
                  <a:lnTo>
                    <a:pt x="46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94" name="Freeform 459"/>
            <p:cNvSpPr>
              <a:spLocks/>
            </p:cNvSpPr>
            <p:nvPr/>
          </p:nvSpPr>
          <p:spPr bwMode="auto">
            <a:xfrm>
              <a:off x="1827" y="2873"/>
              <a:ext cx="57" cy="56"/>
            </a:xfrm>
            <a:custGeom>
              <a:avLst/>
              <a:gdLst>
                <a:gd name="T0" fmla="*/ 226 w 48"/>
                <a:gd name="T1" fmla="*/ 99 h 48"/>
                <a:gd name="T2" fmla="*/ 215 w 48"/>
                <a:gd name="T3" fmla="*/ 125 h 48"/>
                <a:gd name="T4" fmla="*/ 209 w 48"/>
                <a:gd name="T5" fmla="*/ 151 h 48"/>
                <a:gd name="T6" fmla="*/ 178 w 48"/>
                <a:gd name="T7" fmla="*/ 176 h 48"/>
                <a:gd name="T8" fmla="*/ 150 w 48"/>
                <a:gd name="T9" fmla="*/ 193 h 48"/>
                <a:gd name="T10" fmla="*/ 114 w 48"/>
                <a:gd name="T11" fmla="*/ 193 h 48"/>
                <a:gd name="T12" fmla="*/ 75 w 48"/>
                <a:gd name="T13" fmla="*/ 193 h 48"/>
                <a:gd name="T14" fmla="*/ 48 w 48"/>
                <a:gd name="T15" fmla="*/ 176 h 48"/>
                <a:gd name="T16" fmla="*/ 20 w 48"/>
                <a:gd name="T17" fmla="*/ 151 h 48"/>
                <a:gd name="T18" fmla="*/ 2 w 48"/>
                <a:gd name="T19" fmla="*/ 125 h 48"/>
                <a:gd name="T20" fmla="*/ 0 w 48"/>
                <a:gd name="T21" fmla="*/ 99 h 48"/>
                <a:gd name="T22" fmla="*/ 2 w 48"/>
                <a:gd name="T23" fmla="*/ 75 h 48"/>
                <a:gd name="T24" fmla="*/ 20 w 48"/>
                <a:gd name="T25" fmla="*/ 41 h 48"/>
                <a:gd name="T26" fmla="*/ 48 w 48"/>
                <a:gd name="T27" fmla="*/ 23 h 48"/>
                <a:gd name="T28" fmla="*/ 75 w 48"/>
                <a:gd name="T29" fmla="*/ 2 h 48"/>
                <a:gd name="T30" fmla="*/ 114 w 48"/>
                <a:gd name="T31" fmla="*/ 0 h 48"/>
                <a:gd name="T32" fmla="*/ 150 w 48"/>
                <a:gd name="T33" fmla="*/ 2 h 48"/>
                <a:gd name="T34" fmla="*/ 178 w 48"/>
                <a:gd name="T35" fmla="*/ 23 h 48"/>
                <a:gd name="T36" fmla="*/ 209 w 48"/>
                <a:gd name="T37" fmla="*/ 41 h 48"/>
                <a:gd name="T38" fmla="*/ 215 w 48"/>
                <a:gd name="T39" fmla="*/ 75 h 48"/>
                <a:gd name="T40" fmla="*/ 226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2"/>
                  </a:lnTo>
                  <a:lnTo>
                    <a:pt x="44" y="38"/>
                  </a:lnTo>
                  <a:lnTo>
                    <a:pt x="38" y="44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10" y="44"/>
                  </a:lnTo>
                  <a:lnTo>
                    <a:pt x="4" y="38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44" y="10"/>
                  </a:lnTo>
                  <a:lnTo>
                    <a:pt x="46" y="18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95" name="Freeform 460"/>
            <p:cNvSpPr>
              <a:spLocks/>
            </p:cNvSpPr>
            <p:nvPr/>
          </p:nvSpPr>
          <p:spPr bwMode="auto">
            <a:xfrm>
              <a:off x="1872" y="2878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82 w 48"/>
                <a:gd name="T3" fmla="*/ 121 h 48"/>
                <a:gd name="T4" fmla="*/ 176 w 48"/>
                <a:gd name="T5" fmla="*/ 151 h 48"/>
                <a:gd name="T6" fmla="*/ 151 w 48"/>
                <a:gd name="T7" fmla="*/ 166 h 48"/>
                <a:gd name="T8" fmla="*/ 125 w 48"/>
                <a:gd name="T9" fmla="*/ 182 h 48"/>
                <a:gd name="T10" fmla="*/ 99 w 48"/>
                <a:gd name="T11" fmla="*/ 193 h 48"/>
                <a:gd name="T12" fmla="*/ 65 w 48"/>
                <a:gd name="T13" fmla="*/ 182 h 48"/>
                <a:gd name="T14" fmla="*/ 41 w 48"/>
                <a:gd name="T15" fmla="*/ 166 h 48"/>
                <a:gd name="T16" fmla="*/ 18 w 48"/>
                <a:gd name="T17" fmla="*/ 151 h 48"/>
                <a:gd name="T18" fmla="*/ 2 w 48"/>
                <a:gd name="T19" fmla="*/ 121 h 48"/>
                <a:gd name="T20" fmla="*/ 0 w 48"/>
                <a:gd name="T21" fmla="*/ 99 h 48"/>
                <a:gd name="T22" fmla="*/ 2 w 48"/>
                <a:gd name="T23" fmla="*/ 65 h 48"/>
                <a:gd name="T24" fmla="*/ 18 w 48"/>
                <a:gd name="T25" fmla="*/ 41 h 48"/>
                <a:gd name="T26" fmla="*/ 41 w 48"/>
                <a:gd name="T27" fmla="*/ 18 h 48"/>
                <a:gd name="T28" fmla="*/ 65 w 48"/>
                <a:gd name="T29" fmla="*/ 0 h 48"/>
                <a:gd name="T30" fmla="*/ 99 w 48"/>
                <a:gd name="T31" fmla="*/ 0 h 48"/>
                <a:gd name="T32" fmla="*/ 125 w 48"/>
                <a:gd name="T33" fmla="*/ 0 h 48"/>
                <a:gd name="T34" fmla="*/ 151 w 48"/>
                <a:gd name="T35" fmla="*/ 18 h 48"/>
                <a:gd name="T36" fmla="*/ 176 w 48"/>
                <a:gd name="T37" fmla="*/ 41 h 48"/>
                <a:gd name="T38" fmla="*/ 182 w 48"/>
                <a:gd name="T39" fmla="*/ 6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0"/>
                  </a:lnTo>
                  <a:lnTo>
                    <a:pt x="44" y="38"/>
                  </a:lnTo>
                  <a:lnTo>
                    <a:pt x="38" y="42"/>
                  </a:lnTo>
                  <a:lnTo>
                    <a:pt x="32" y="46"/>
                  </a:lnTo>
                  <a:lnTo>
                    <a:pt x="24" y="48"/>
                  </a:lnTo>
                  <a:lnTo>
                    <a:pt x="16" y="46"/>
                  </a:lnTo>
                  <a:lnTo>
                    <a:pt x="10" y="42"/>
                  </a:lnTo>
                  <a:lnTo>
                    <a:pt x="4" y="38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8" y="4"/>
                  </a:lnTo>
                  <a:lnTo>
                    <a:pt x="44" y="10"/>
                  </a:lnTo>
                  <a:lnTo>
                    <a:pt x="46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96" name="Freeform 461"/>
            <p:cNvSpPr>
              <a:spLocks/>
            </p:cNvSpPr>
            <p:nvPr/>
          </p:nvSpPr>
          <p:spPr bwMode="auto">
            <a:xfrm>
              <a:off x="1916" y="2878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82 w 48"/>
                <a:gd name="T3" fmla="*/ 121 h 48"/>
                <a:gd name="T4" fmla="*/ 176 w 48"/>
                <a:gd name="T5" fmla="*/ 151 h 48"/>
                <a:gd name="T6" fmla="*/ 151 w 48"/>
                <a:gd name="T7" fmla="*/ 166 h 48"/>
                <a:gd name="T8" fmla="*/ 125 w 48"/>
                <a:gd name="T9" fmla="*/ 182 h 48"/>
                <a:gd name="T10" fmla="*/ 99 w 48"/>
                <a:gd name="T11" fmla="*/ 193 h 48"/>
                <a:gd name="T12" fmla="*/ 65 w 48"/>
                <a:gd name="T13" fmla="*/ 182 h 48"/>
                <a:gd name="T14" fmla="*/ 41 w 48"/>
                <a:gd name="T15" fmla="*/ 166 h 48"/>
                <a:gd name="T16" fmla="*/ 18 w 48"/>
                <a:gd name="T17" fmla="*/ 151 h 48"/>
                <a:gd name="T18" fmla="*/ 2 w 48"/>
                <a:gd name="T19" fmla="*/ 121 h 48"/>
                <a:gd name="T20" fmla="*/ 0 w 48"/>
                <a:gd name="T21" fmla="*/ 99 h 48"/>
                <a:gd name="T22" fmla="*/ 2 w 48"/>
                <a:gd name="T23" fmla="*/ 65 h 48"/>
                <a:gd name="T24" fmla="*/ 18 w 48"/>
                <a:gd name="T25" fmla="*/ 41 h 48"/>
                <a:gd name="T26" fmla="*/ 41 w 48"/>
                <a:gd name="T27" fmla="*/ 18 h 48"/>
                <a:gd name="T28" fmla="*/ 65 w 48"/>
                <a:gd name="T29" fmla="*/ 0 h 48"/>
                <a:gd name="T30" fmla="*/ 99 w 48"/>
                <a:gd name="T31" fmla="*/ 0 h 48"/>
                <a:gd name="T32" fmla="*/ 125 w 48"/>
                <a:gd name="T33" fmla="*/ 0 h 48"/>
                <a:gd name="T34" fmla="*/ 151 w 48"/>
                <a:gd name="T35" fmla="*/ 18 h 48"/>
                <a:gd name="T36" fmla="*/ 176 w 48"/>
                <a:gd name="T37" fmla="*/ 41 h 48"/>
                <a:gd name="T38" fmla="*/ 182 w 48"/>
                <a:gd name="T39" fmla="*/ 6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0"/>
                  </a:lnTo>
                  <a:lnTo>
                    <a:pt x="44" y="38"/>
                  </a:lnTo>
                  <a:lnTo>
                    <a:pt x="38" y="42"/>
                  </a:lnTo>
                  <a:lnTo>
                    <a:pt x="32" y="46"/>
                  </a:lnTo>
                  <a:lnTo>
                    <a:pt x="24" y="48"/>
                  </a:lnTo>
                  <a:lnTo>
                    <a:pt x="16" y="46"/>
                  </a:lnTo>
                  <a:lnTo>
                    <a:pt x="10" y="42"/>
                  </a:lnTo>
                  <a:lnTo>
                    <a:pt x="4" y="38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8" y="4"/>
                  </a:lnTo>
                  <a:lnTo>
                    <a:pt x="44" y="10"/>
                  </a:lnTo>
                  <a:lnTo>
                    <a:pt x="46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97" name="Freeform 462"/>
            <p:cNvSpPr>
              <a:spLocks/>
            </p:cNvSpPr>
            <p:nvPr/>
          </p:nvSpPr>
          <p:spPr bwMode="auto">
            <a:xfrm>
              <a:off x="1961" y="2892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82 w 48"/>
                <a:gd name="T3" fmla="*/ 125 h 48"/>
                <a:gd name="T4" fmla="*/ 166 w 48"/>
                <a:gd name="T5" fmla="*/ 151 h 48"/>
                <a:gd name="T6" fmla="*/ 151 w 48"/>
                <a:gd name="T7" fmla="*/ 176 h 48"/>
                <a:gd name="T8" fmla="*/ 121 w 48"/>
                <a:gd name="T9" fmla="*/ 182 h 48"/>
                <a:gd name="T10" fmla="*/ 99 w 48"/>
                <a:gd name="T11" fmla="*/ 193 h 48"/>
                <a:gd name="T12" fmla="*/ 65 w 48"/>
                <a:gd name="T13" fmla="*/ 182 h 48"/>
                <a:gd name="T14" fmla="*/ 41 w 48"/>
                <a:gd name="T15" fmla="*/ 176 h 48"/>
                <a:gd name="T16" fmla="*/ 18 w 48"/>
                <a:gd name="T17" fmla="*/ 151 h 48"/>
                <a:gd name="T18" fmla="*/ 0 w 48"/>
                <a:gd name="T19" fmla="*/ 125 h 48"/>
                <a:gd name="T20" fmla="*/ 0 w 48"/>
                <a:gd name="T21" fmla="*/ 99 h 48"/>
                <a:gd name="T22" fmla="*/ 0 w 48"/>
                <a:gd name="T23" fmla="*/ 65 h 48"/>
                <a:gd name="T24" fmla="*/ 18 w 48"/>
                <a:gd name="T25" fmla="*/ 41 h 48"/>
                <a:gd name="T26" fmla="*/ 41 w 48"/>
                <a:gd name="T27" fmla="*/ 18 h 48"/>
                <a:gd name="T28" fmla="*/ 65 w 48"/>
                <a:gd name="T29" fmla="*/ 2 h 48"/>
                <a:gd name="T30" fmla="*/ 99 w 48"/>
                <a:gd name="T31" fmla="*/ 0 h 48"/>
                <a:gd name="T32" fmla="*/ 121 w 48"/>
                <a:gd name="T33" fmla="*/ 2 h 48"/>
                <a:gd name="T34" fmla="*/ 151 w 48"/>
                <a:gd name="T35" fmla="*/ 18 h 48"/>
                <a:gd name="T36" fmla="*/ 166 w 48"/>
                <a:gd name="T37" fmla="*/ 41 h 48"/>
                <a:gd name="T38" fmla="*/ 182 w 48"/>
                <a:gd name="T39" fmla="*/ 6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2"/>
                  </a:lnTo>
                  <a:lnTo>
                    <a:pt x="42" y="38"/>
                  </a:lnTo>
                  <a:lnTo>
                    <a:pt x="38" y="44"/>
                  </a:lnTo>
                  <a:lnTo>
                    <a:pt x="30" y="46"/>
                  </a:lnTo>
                  <a:lnTo>
                    <a:pt x="24" y="48"/>
                  </a:lnTo>
                  <a:lnTo>
                    <a:pt x="16" y="46"/>
                  </a:lnTo>
                  <a:lnTo>
                    <a:pt x="10" y="44"/>
                  </a:lnTo>
                  <a:lnTo>
                    <a:pt x="4" y="38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8" y="4"/>
                  </a:lnTo>
                  <a:lnTo>
                    <a:pt x="42" y="10"/>
                  </a:lnTo>
                  <a:lnTo>
                    <a:pt x="46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98" name="Freeform 463"/>
            <p:cNvSpPr>
              <a:spLocks/>
            </p:cNvSpPr>
            <p:nvPr/>
          </p:nvSpPr>
          <p:spPr bwMode="auto">
            <a:xfrm>
              <a:off x="2005" y="2889"/>
              <a:ext cx="56" cy="57"/>
            </a:xfrm>
            <a:custGeom>
              <a:avLst/>
              <a:gdLst>
                <a:gd name="T0" fmla="*/ 193 w 48"/>
                <a:gd name="T1" fmla="*/ 114 h 48"/>
                <a:gd name="T2" fmla="*/ 182 w 48"/>
                <a:gd name="T3" fmla="*/ 150 h 48"/>
                <a:gd name="T4" fmla="*/ 166 w 48"/>
                <a:gd name="T5" fmla="*/ 178 h 48"/>
                <a:gd name="T6" fmla="*/ 151 w 48"/>
                <a:gd name="T7" fmla="*/ 209 h 48"/>
                <a:gd name="T8" fmla="*/ 121 w 48"/>
                <a:gd name="T9" fmla="*/ 215 h 48"/>
                <a:gd name="T10" fmla="*/ 99 w 48"/>
                <a:gd name="T11" fmla="*/ 226 h 48"/>
                <a:gd name="T12" fmla="*/ 65 w 48"/>
                <a:gd name="T13" fmla="*/ 215 h 48"/>
                <a:gd name="T14" fmla="*/ 41 w 48"/>
                <a:gd name="T15" fmla="*/ 209 h 48"/>
                <a:gd name="T16" fmla="*/ 18 w 48"/>
                <a:gd name="T17" fmla="*/ 178 h 48"/>
                <a:gd name="T18" fmla="*/ 0 w 48"/>
                <a:gd name="T19" fmla="*/ 150 h 48"/>
                <a:gd name="T20" fmla="*/ 0 w 48"/>
                <a:gd name="T21" fmla="*/ 114 h 48"/>
                <a:gd name="T22" fmla="*/ 0 w 48"/>
                <a:gd name="T23" fmla="*/ 75 h 48"/>
                <a:gd name="T24" fmla="*/ 18 w 48"/>
                <a:gd name="T25" fmla="*/ 48 h 48"/>
                <a:gd name="T26" fmla="*/ 41 w 48"/>
                <a:gd name="T27" fmla="*/ 20 h 48"/>
                <a:gd name="T28" fmla="*/ 65 w 48"/>
                <a:gd name="T29" fmla="*/ 2 h 48"/>
                <a:gd name="T30" fmla="*/ 99 w 48"/>
                <a:gd name="T31" fmla="*/ 0 h 48"/>
                <a:gd name="T32" fmla="*/ 121 w 48"/>
                <a:gd name="T33" fmla="*/ 2 h 48"/>
                <a:gd name="T34" fmla="*/ 151 w 48"/>
                <a:gd name="T35" fmla="*/ 20 h 48"/>
                <a:gd name="T36" fmla="*/ 166 w 48"/>
                <a:gd name="T37" fmla="*/ 48 h 48"/>
                <a:gd name="T38" fmla="*/ 182 w 48"/>
                <a:gd name="T39" fmla="*/ 75 h 48"/>
                <a:gd name="T40" fmla="*/ 193 w 48"/>
                <a:gd name="T41" fmla="*/ 114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2"/>
                  </a:lnTo>
                  <a:lnTo>
                    <a:pt x="42" y="38"/>
                  </a:lnTo>
                  <a:lnTo>
                    <a:pt x="38" y="44"/>
                  </a:lnTo>
                  <a:lnTo>
                    <a:pt x="30" y="46"/>
                  </a:lnTo>
                  <a:lnTo>
                    <a:pt x="24" y="48"/>
                  </a:lnTo>
                  <a:lnTo>
                    <a:pt x="16" y="46"/>
                  </a:lnTo>
                  <a:lnTo>
                    <a:pt x="10" y="44"/>
                  </a:lnTo>
                  <a:lnTo>
                    <a:pt x="4" y="38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8" y="4"/>
                  </a:lnTo>
                  <a:lnTo>
                    <a:pt x="42" y="10"/>
                  </a:lnTo>
                  <a:lnTo>
                    <a:pt x="46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99" name="Freeform 464"/>
            <p:cNvSpPr>
              <a:spLocks/>
            </p:cNvSpPr>
            <p:nvPr/>
          </p:nvSpPr>
          <p:spPr bwMode="auto">
            <a:xfrm>
              <a:off x="2050" y="2901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82 w 48"/>
                <a:gd name="T3" fmla="*/ 121 h 48"/>
                <a:gd name="T4" fmla="*/ 166 w 48"/>
                <a:gd name="T5" fmla="*/ 151 h 48"/>
                <a:gd name="T6" fmla="*/ 151 w 48"/>
                <a:gd name="T7" fmla="*/ 166 h 48"/>
                <a:gd name="T8" fmla="*/ 121 w 48"/>
                <a:gd name="T9" fmla="*/ 182 h 48"/>
                <a:gd name="T10" fmla="*/ 99 w 48"/>
                <a:gd name="T11" fmla="*/ 193 h 48"/>
                <a:gd name="T12" fmla="*/ 65 w 48"/>
                <a:gd name="T13" fmla="*/ 182 h 48"/>
                <a:gd name="T14" fmla="*/ 41 w 48"/>
                <a:gd name="T15" fmla="*/ 166 h 48"/>
                <a:gd name="T16" fmla="*/ 18 w 48"/>
                <a:gd name="T17" fmla="*/ 151 h 48"/>
                <a:gd name="T18" fmla="*/ 0 w 48"/>
                <a:gd name="T19" fmla="*/ 121 h 48"/>
                <a:gd name="T20" fmla="*/ 0 w 48"/>
                <a:gd name="T21" fmla="*/ 99 h 48"/>
                <a:gd name="T22" fmla="*/ 0 w 48"/>
                <a:gd name="T23" fmla="*/ 65 h 48"/>
                <a:gd name="T24" fmla="*/ 18 w 48"/>
                <a:gd name="T25" fmla="*/ 41 h 48"/>
                <a:gd name="T26" fmla="*/ 41 w 48"/>
                <a:gd name="T27" fmla="*/ 18 h 48"/>
                <a:gd name="T28" fmla="*/ 65 w 48"/>
                <a:gd name="T29" fmla="*/ 0 h 48"/>
                <a:gd name="T30" fmla="*/ 99 w 48"/>
                <a:gd name="T31" fmla="*/ 0 h 48"/>
                <a:gd name="T32" fmla="*/ 121 w 48"/>
                <a:gd name="T33" fmla="*/ 0 h 48"/>
                <a:gd name="T34" fmla="*/ 151 w 48"/>
                <a:gd name="T35" fmla="*/ 18 h 48"/>
                <a:gd name="T36" fmla="*/ 166 w 48"/>
                <a:gd name="T37" fmla="*/ 41 h 48"/>
                <a:gd name="T38" fmla="*/ 182 w 48"/>
                <a:gd name="T39" fmla="*/ 6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0"/>
                  </a:lnTo>
                  <a:lnTo>
                    <a:pt x="42" y="38"/>
                  </a:lnTo>
                  <a:lnTo>
                    <a:pt x="38" y="42"/>
                  </a:lnTo>
                  <a:lnTo>
                    <a:pt x="30" y="46"/>
                  </a:lnTo>
                  <a:lnTo>
                    <a:pt x="24" y="48"/>
                  </a:lnTo>
                  <a:lnTo>
                    <a:pt x="16" y="46"/>
                  </a:lnTo>
                  <a:lnTo>
                    <a:pt x="10" y="42"/>
                  </a:lnTo>
                  <a:lnTo>
                    <a:pt x="4" y="38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8" y="4"/>
                  </a:lnTo>
                  <a:lnTo>
                    <a:pt x="42" y="10"/>
                  </a:lnTo>
                  <a:lnTo>
                    <a:pt x="46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00" name="Freeform 465"/>
            <p:cNvSpPr>
              <a:spLocks/>
            </p:cNvSpPr>
            <p:nvPr/>
          </p:nvSpPr>
          <p:spPr bwMode="auto">
            <a:xfrm>
              <a:off x="2094" y="2859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82 w 48"/>
                <a:gd name="T3" fmla="*/ 121 h 48"/>
                <a:gd name="T4" fmla="*/ 166 w 48"/>
                <a:gd name="T5" fmla="*/ 151 h 48"/>
                <a:gd name="T6" fmla="*/ 151 w 48"/>
                <a:gd name="T7" fmla="*/ 166 h 48"/>
                <a:gd name="T8" fmla="*/ 121 w 48"/>
                <a:gd name="T9" fmla="*/ 182 h 48"/>
                <a:gd name="T10" fmla="*/ 99 w 48"/>
                <a:gd name="T11" fmla="*/ 193 h 48"/>
                <a:gd name="T12" fmla="*/ 65 w 48"/>
                <a:gd name="T13" fmla="*/ 182 h 48"/>
                <a:gd name="T14" fmla="*/ 41 w 48"/>
                <a:gd name="T15" fmla="*/ 166 h 48"/>
                <a:gd name="T16" fmla="*/ 18 w 48"/>
                <a:gd name="T17" fmla="*/ 151 h 48"/>
                <a:gd name="T18" fmla="*/ 0 w 48"/>
                <a:gd name="T19" fmla="*/ 121 h 48"/>
                <a:gd name="T20" fmla="*/ 0 w 48"/>
                <a:gd name="T21" fmla="*/ 99 h 48"/>
                <a:gd name="T22" fmla="*/ 0 w 48"/>
                <a:gd name="T23" fmla="*/ 65 h 48"/>
                <a:gd name="T24" fmla="*/ 18 w 48"/>
                <a:gd name="T25" fmla="*/ 41 h 48"/>
                <a:gd name="T26" fmla="*/ 41 w 48"/>
                <a:gd name="T27" fmla="*/ 18 h 48"/>
                <a:gd name="T28" fmla="*/ 65 w 48"/>
                <a:gd name="T29" fmla="*/ 0 h 48"/>
                <a:gd name="T30" fmla="*/ 99 w 48"/>
                <a:gd name="T31" fmla="*/ 0 h 48"/>
                <a:gd name="T32" fmla="*/ 121 w 48"/>
                <a:gd name="T33" fmla="*/ 0 h 48"/>
                <a:gd name="T34" fmla="*/ 151 w 48"/>
                <a:gd name="T35" fmla="*/ 18 h 48"/>
                <a:gd name="T36" fmla="*/ 166 w 48"/>
                <a:gd name="T37" fmla="*/ 41 h 48"/>
                <a:gd name="T38" fmla="*/ 182 w 48"/>
                <a:gd name="T39" fmla="*/ 6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0"/>
                  </a:lnTo>
                  <a:lnTo>
                    <a:pt x="42" y="38"/>
                  </a:lnTo>
                  <a:lnTo>
                    <a:pt x="38" y="42"/>
                  </a:lnTo>
                  <a:lnTo>
                    <a:pt x="30" y="46"/>
                  </a:lnTo>
                  <a:lnTo>
                    <a:pt x="24" y="48"/>
                  </a:lnTo>
                  <a:lnTo>
                    <a:pt x="16" y="46"/>
                  </a:lnTo>
                  <a:lnTo>
                    <a:pt x="10" y="42"/>
                  </a:lnTo>
                  <a:lnTo>
                    <a:pt x="4" y="38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8" y="4"/>
                  </a:lnTo>
                  <a:lnTo>
                    <a:pt x="42" y="10"/>
                  </a:lnTo>
                  <a:lnTo>
                    <a:pt x="46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01" name="Freeform 466"/>
            <p:cNvSpPr>
              <a:spLocks/>
            </p:cNvSpPr>
            <p:nvPr/>
          </p:nvSpPr>
          <p:spPr bwMode="auto">
            <a:xfrm>
              <a:off x="2138" y="2894"/>
              <a:ext cx="57" cy="56"/>
            </a:xfrm>
            <a:custGeom>
              <a:avLst/>
              <a:gdLst>
                <a:gd name="T0" fmla="*/ 226 w 48"/>
                <a:gd name="T1" fmla="*/ 99 h 48"/>
                <a:gd name="T2" fmla="*/ 215 w 48"/>
                <a:gd name="T3" fmla="*/ 125 h 48"/>
                <a:gd name="T4" fmla="*/ 197 w 48"/>
                <a:gd name="T5" fmla="*/ 151 h 48"/>
                <a:gd name="T6" fmla="*/ 178 w 48"/>
                <a:gd name="T7" fmla="*/ 176 h 48"/>
                <a:gd name="T8" fmla="*/ 144 w 48"/>
                <a:gd name="T9" fmla="*/ 193 h 48"/>
                <a:gd name="T10" fmla="*/ 114 w 48"/>
                <a:gd name="T11" fmla="*/ 193 h 48"/>
                <a:gd name="T12" fmla="*/ 75 w 48"/>
                <a:gd name="T13" fmla="*/ 193 h 48"/>
                <a:gd name="T14" fmla="*/ 48 w 48"/>
                <a:gd name="T15" fmla="*/ 176 h 48"/>
                <a:gd name="T16" fmla="*/ 20 w 48"/>
                <a:gd name="T17" fmla="*/ 151 h 48"/>
                <a:gd name="T18" fmla="*/ 0 w 48"/>
                <a:gd name="T19" fmla="*/ 125 h 48"/>
                <a:gd name="T20" fmla="*/ 0 w 48"/>
                <a:gd name="T21" fmla="*/ 99 h 48"/>
                <a:gd name="T22" fmla="*/ 0 w 48"/>
                <a:gd name="T23" fmla="*/ 75 h 48"/>
                <a:gd name="T24" fmla="*/ 20 w 48"/>
                <a:gd name="T25" fmla="*/ 41 h 48"/>
                <a:gd name="T26" fmla="*/ 48 w 48"/>
                <a:gd name="T27" fmla="*/ 23 h 48"/>
                <a:gd name="T28" fmla="*/ 75 w 48"/>
                <a:gd name="T29" fmla="*/ 2 h 48"/>
                <a:gd name="T30" fmla="*/ 114 w 48"/>
                <a:gd name="T31" fmla="*/ 0 h 48"/>
                <a:gd name="T32" fmla="*/ 144 w 48"/>
                <a:gd name="T33" fmla="*/ 2 h 48"/>
                <a:gd name="T34" fmla="*/ 178 w 48"/>
                <a:gd name="T35" fmla="*/ 23 h 48"/>
                <a:gd name="T36" fmla="*/ 197 w 48"/>
                <a:gd name="T37" fmla="*/ 41 h 48"/>
                <a:gd name="T38" fmla="*/ 215 w 48"/>
                <a:gd name="T39" fmla="*/ 75 h 48"/>
                <a:gd name="T40" fmla="*/ 226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2"/>
                  </a:lnTo>
                  <a:lnTo>
                    <a:pt x="42" y="38"/>
                  </a:lnTo>
                  <a:lnTo>
                    <a:pt x="38" y="44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10" y="44"/>
                  </a:lnTo>
                  <a:lnTo>
                    <a:pt x="4" y="38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8" y="6"/>
                  </a:lnTo>
                  <a:lnTo>
                    <a:pt x="42" y="10"/>
                  </a:lnTo>
                  <a:lnTo>
                    <a:pt x="46" y="18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02" name="Freeform 467"/>
            <p:cNvSpPr>
              <a:spLocks/>
            </p:cNvSpPr>
            <p:nvPr/>
          </p:nvSpPr>
          <p:spPr bwMode="auto">
            <a:xfrm>
              <a:off x="2183" y="2889"/>
              <a:ext cx="56" cy="57"/>
            </a:xfrm>
            <a:custGeom>
              <a:avLst/>
              <a:gdLst>
                <a:gd name="T0" fmla="*/ 193 w 48"/>
                <a:gd name="T1" fmla="*/ 114 h 48"/>
                <a:gd name="T2" fmla="*/ 182 w 48"/>
                <a:gd name="T3" fmla="*/ 144 h 48"/>
                <a:gd name="T4" fmla="*/ 166 w 48"/>
                <a:gd name="T5" fmla="*/ 178 h 48"/>
                <a:gd name="T6" fmla="*/ 151 w 48"/>
                <a:gd name="T7" fmla="*/ 197 h 48"/>
                <a:gd name="T8" fmla="*/ 121 w 48"/>
                <a:gd name="T9" fmla="*/ 215 h 48"/>
                <a:gd name="T10" fmla="*/ 99 w 48"/>
                <a:gd name="T11" fmla="*/ 226 h 48"/>
                <a:gd name="T12" fmla="*/ 65 w 48"/>
                <a:gd name="T13" fmla="*/ 215 h 48"/>
                <a:gd name="T14" fmla="*/ 41 w 48"/>
                <a:gd name="T15" fmla="*/ 197 h 48"/>
                <a:gd name="T16" fmla="*/ 18 w 48"/>
                <a:gd name="T17" fmla="*/ 178 h 48"/>
                <a:gd name="T18" fmla="*/ 0 w 48"/>
                <a:gd name="T19" fmla="*/ 144 h 48"/>
                <a:gd name="T20" fmla="*/ 0 w 48"/>
                <a:gd name="T21" fmla="*/ 114 h 48"/>
                <a:gd name="T22" fmla="*/ 0 w 48"/>
                <a:gd name="T23" fmla="*/ 75 h 48"/>
                <a:gd name="T24" fmla="*/ 18 w 48"/>
                <a:gd name="T25" fmla="*/ 48 h 48"/>
                <a:gd name="T26" fmla="*/ 41 w 48"/>
                <a:gd name="T27" fmla="*/ 20 h 48"/>
                <a:gd name="T28" fmla="*/ 65 w 48"/>
                <a:gd name="T29" fmla="*/ 0 h 48"/>
                <a:gd name="T30" fmla="*/ 99 w 48"/>
                <a:gd name="T31" fmla="*/ 0 h 48"/>
                <a:gd name="T32" fmla="*/ 121 w 48"/>
                <a:gd name="T33" fmla="*/ 0 h 48"/>
                <a:gd name="T34" fmla="*/ 151 w 48"/>
                <a:gd name="T35" fmla="*/ 20 h 48"/>
                <a:gd name="T36" fmla="*/ 166 w 48"/>
                <a:gd name="T37" fmla="*/ 48 h 48"/>
                <a:gd name="T38" fmla="*/ 182 w 48"/>
                <a:gd name="T39" fmla="*/ 75 h 48"/>
                <a:gd name="T40" fmla="*/ 193 w 48"/>
                <a:gd name="T41" fmla="*/ 114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0"/>
                  </a:lnTo>
                  <a:lnTo>
                    <a:pt x="42" y="38"/>
                  </a:lnTo>
                  <a:lnTo>
                    <a:pt x="38" y="42"/>
                  </a:lnTo>
                  <a:lnTo>
                    <a:pt x="30" y="46"/>
                  </a:lnTo>
                  <a:lnTo>
                    <a:pt x="24" y="48"/>
                  </a:lnTo>
                  <a:lnTo>
                    <a:pt x="16" y="46"/>
                  </a:lnTo>
                  <a:lnTo>
                    <a:pt x="10" y="42"/>
                  </a:lnTo>
                  <a:lnTo>
                    <a:pt x="4" y="38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8" y="4"/>
                  </a:lnTo>
                  <a:lnTo>
                    <a:pt x="42" y="10"/>
                  </a:lnTo>
                  <a:lnTo>
                    <a:pt x="46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03" name="Freeform 468"/>
            <p:cNvSpPr>
              <a:spLocks/>
            </p:cNvSpPr>
            <p:nvPr/>
          </p:nvSpPr>
          <p:spPr bwMode="auto">
            <a:xfrm>
              <a:off x="2227" y="2857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82 w 48"/>
                <a:gd name="T3" fmla="*/ 125 h 48"/>
                <a:gd name="T4" fmla="*/ 166 w 48"/>
                <a:gd name="T5" fmla="*/ 151 h 48"/>
                <a:gd name="T6" fmla="*/ 151 w 48"/>
                <a:gd name="T7" fmla="*/ 176 h 48"/>
                <a:gd name="T8" fmla="*/ 121 w 48"/>
                <a:gd name="T9" fmla="*/ 193 h 48"/>
                <a:gd name="T10" fmla="*/ 99 w 48"/>
                <a:gd name="T11" fmla="*/ 193 h 48"/>
                <a:gd name="T12" fmla="*/ 65 w 48"/>
                <a:gd name="T13" fmla="*/ 193 h 48"/>
                <a:gd name="T14" fmla="*/ 41 w 48"/>
                <a:gd name="T15" fmla="*/ 176 h 48"/>
                <a:gd name="T16" fmla="*/ 18 w 48"/>
                <a:gd name="T17" fmla="*/ 151 h 48"/>
                <a:gd name="T18" fmla="*/ 0 w 48"/>
                <a:gd name="T19" fmla="*/ 125 h 48"/>
                <a:gd name="T20" fmla="*/ 0 w 48"/>
                <a:gd name="T21" fmla="*/ 99 h 48"/>
                <a:gd name="T22" fmla="*/ 0 w 48"/>
                <a:gd name="T23" fmla="*/ 75 h 48"/>
                <a:gd name="T24" fmla="*/ 18 w 48"/>
                <a:gd name="T25" fmla="*/ 41 h 48"/>
                <a:gd name="T26" fmla="*/ 41 w 48"/>
                <a:gd name="T27" fmla="*/ 23 h 48"/>
                <a:gd name="T28" fmla="*/ 65 w 48"/>
                <a:gd name="T29" fmla="*/ 2 h 48"/>
                <a:gd name="T30" fmla="*/ 99 w 48"/>
                <a:gd name="T31" fmla="*/ 0 h 48"/>
                <a:gd name="T32" fmla="*/ 121 w 48"/>
                <a:gd name="T33" fmla="*/ 2 h 48"/>
                <a:gd name="T34" fmla="*/ 151 w 48"/>
                <a:gd name="T35" fmla="*/ 23 h 48"/>
                <a:gd name="T36" fmla="*/ 166 w 48"/>
                <a:gd name="T37" fmla="*/ 41 h 48"/>
                <a:gd name="T38" fmla="*/ 182 w 48"/>
                <a:gd name="T39" fmla="*/ 7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2"/>
                  </a:lnTo>
                  <a:lnTo>
                    <a:pt x="42" y="38"/>
                  </a:lnTo>
                  <a:lnTo>
                    <a:pt x="38" y="44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10" y="44"/>
                  </a:lnTo>
                  <a:lnTo>
                    <a:pt x="4" y="38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8" y="6"/>
                  </a:lnTo>
                  <a:lnTo>
                    <a:pt x="42" y="10"/>
                  </a:lnTo>
                  <a:lnTo>
                    <a:pt x="46" y="18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04" name="Rectangle 469"/>
            <p:cNvSpPr>
              <a:spLocks noChangeArrowheads="1"/>
            </p:cNvSpPr>
            <p:nvPr/>
          </p:nvSpPr>
          <p:spPr bwMode="auto">
            <a:xfrm>
              <a:off x="857" y="1725"/>
              <a:ext cx="760" cy="69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705" name="Rectangle 470"/>
            <p:cNvSpPr>
              <a:spLocks noChangeArrowheads="1"/>
            </p:cNvSpPr>
            <p:nvPr/>
          </p:nvSpPr>
          <p:spPr bwMode="auto">
            <a:xfrm>
              <a:off x="857" y="1725"/>
              <a:ext cx="760" cy="697"/>
            </a:xfrm>
            <a:prstGeom prst="rect">
              <a:avLst/>
            </a:prstGeom>
            <a:noFill/>
            <a:ln w="63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06" name="Line 471"/>
            <p:cNvSpPr>
              <a:spLocks noChangeShapeType="1"/>
            </p:cNvSpPr>
            <p:nvPr/>
          </p:nvSpPr>
          <p:spPr bwMode="auto">
            <a:xfrm>
              <a:off x="857" y="2422"/>
              <a:ext cx="76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07" name="Line 472"/>
            <p:cNvSpPr>
              <a:spLocks noChangeShapeType="1"/>
            </p:cNvSpPr>
            <p:nvPr/>
          </p:nvSpPr>
          <p:spPr bwMode="auto">
            <a:xfrm>
              <a:off x="857" y="1725"/>
              <a:ext cx="76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08" name="Line 473"/>
            <p:cNvSpPr>
              <a:spLocks noChangeShapeType="1"/>
            </p:cNvSpPr>
            <p:nvPr/>
          </p:nvSpPr>
          <p:spPr bwMode="auto">
            <a:xfrm flipV="1">
              <a:off x="857" y="1725"/>
              <a:ext cx="1" cy="69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09" name="Line 474"/>
            <p:cNvSpPr>
              <a:spLocks noChangeShapeType="1"/>
            </p:cNvSpPr>
            <p:nvPr/>
          </p:nvSpPr>
          <p:spPr bwMode="auto">
            <a:xfrm flipV="1">
              <a:off x="1617" y="1725"/>
              <a:ext cx="1" cy="69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10" name="Line 475"/>
            <p:cNvSpPr>
              <a:spLocks noChangeShapeType="1"/>
            </p:cNvSpPr>
            <p:nvPr/>
          </p:nvSpPr>
          <p:spPr bwMode="auto">
            <a:xfrm>
              <a:off x="857" y="2422"/>
              <a:ext cx="76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11" name="Line 476"/>
            <p:cNvSpPr>
              <a:spLocks noChangeShapeType="1"/>
            </p:cNvSpPr>
            <p:nvPr/>
          </p:nvSpPr>
          <p:spPr bwMode="auto">
            <a:xfrm flipV="1">
              <a:off x="857" y="1725"/>
              <a:ext cx="1" cy="69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12" name="Line 477"/>
            <p:cNvSpPr>
              <a:spLocks noChangeShapeType="1"/>
            </p:cNvSpPr>
            <p:nvPr/>
          </p:nvSpPr>
          <p:spPr bwMode="auto">
            <a:xfrm>
              <a:off x="857" y="2422"/>
              <a:ext cx="76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13" name="Line 478"/>
            <p:cNvSpPr>
              <a:spLocks noChangeShapeType="1"/>
            </p:cNvSpPr>
            <p:nvPr/>
          </p:nvSpPr>
          <p:spPr bwMode="auto">
            <a:xfrm>
              <a:off x="857" y="1725"/>
              <a:ext cx="76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14" name="Line 479"/>
            <p:cNvSpPr>
              <a:spLocks noChangeShapeType="1"/>
            </p:cNvSpPr>
            <p:nvPr/>
          </p:nvSpPr>
          <p:spPr bwMode="auto">
            <a:xfrm flipV="1">
              <a:off x="857" y="1725"/>
              <a:ext cx="1" cy="69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15" name="Line 480"/>
            <p:cNvSpPr>
              <a:spLocks noChangeShapeType="1"/>
            </p:cNvSpPr>
            <p:nvPr/>
          </p:nvSpPr>
          <p:spPr bwMode="auto">
            <a:xfrm flipV="1">
              <a:off x="1617" y="1725"/>
              <a:ext cx="1" cy="69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16" name="Freeform 481"/>
            <p:cNvSpPr>
              <a:spLocks/>
            </p:cNvSpPr>
            <p:nvPr/>
          </p:nvSpPr>
          <p:spPr bwMode="auto">
            <a:xfrm>
              <a:off x="1233" y="1804"/>
              <a:ext cx="59" cy="94"/>
            </a:xfrm>
            <a:custGeom>
              <a:avLst/>
              <a:gdLst>
                <a:gd name="T0" fmla="*/ 0 w 50"/>
                <a:gd name="T1" fmla="*/ 341 h 80"/>
                <a:gd name="T2" fmla="*/ 0 w 50"/>
                <a:gd name="T3" fmla="*/ 0 h 80"/>
                <a:gd name="T4" fmla="*/ 46 w 50"/>
                <a:gd name="T5" fmla="*/ 0 h 80"/>
                <a:gd name="T6" fmla="*/ 46 w 50"/>
                <a:gd name="T7" fmla="*/ 297 h 80"/>
                <a:gd name="T8" fmla="*/ 225 w 50"/>
                <a:gd name="T9" fmla="*/ 297 h 80"/>
                <a:gd name="T10" fmla="*/ 225 w 50"/>
                <a:gd name="T11" fmla="*/ 341 h 80"/>
                <a:gd name="T12" fmla="*/ 0 w 50"/>
                <a:gd name="T13" fmla="*/ 341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80"/>
                <a:gd name="T23" fmla="*/ 50 w 50"/>
                <a:gd name="T24" fmla="*/ 80 h 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80">
                  <a:moveTo>
                    <a:pt x="0" y="8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70"/>
                  </a:lnTo>
                  <a:lnTo>
                    <a:pt x="50" y="70"/>
                  </a:lnTo>
                  <a:lnTo>
                    <a:pt x="5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717" name="Freeform 482"/>
            <p:cNvSpPr>
              <a:spLocks noEditPoints="1"/>
            </p:cNvSpPr>
            <p:nvPr/>
          </p:nvSpPr>
          <p:spPr bwMode="auto">
            <a:xfrm>
              <a:off x="1306" y="1804"/>
              <a:ext cx="70" cy="94"/>
            </a:xfrm>
            <a:custGeom>
              <a:avLst/>
              <a:gdLst>
                <a:gd name="T0" fmla="*/ 0 w 60"/>
                <a:gd name="T1" fmla="*/ 341 h 80"/>
                <a:gd name="T2" fmla="*/ 0 w 60"/>
                <a:gd name="T3" fmla="*/ 0 h 80"/>
                <a:gd name="T4" fmla="*/ 121 w 60"/>
                <a:gd name="T5" fmla="*/ 0 h 80"/>
                <a:gd name="T6" fmla="*/ 145 w 60"/>
                <a:gd name="T7" fmla="*/ 0 h 80"/>
                <a:gd name="T8" fmla="*/ 169 w 60"/>
                <a:gd name="T9" fmla="*/ 0 h 80"/>
                <a:gd name="T10" fmla="*/ 184 w 60"/>
                <a:gd name="T11" fmla="*/ 2 h 80"/>
                <a:gd name="T12" fmla="*/ 198 w 60"/>
                <a:gd name="T13" fmla="*/ 18 h 80"/>
                <a:gd name="T14" fmla="*/ 215 w 60"/>
                <a:gd name="T15" fmla="*/ 34 h 80"/>
                <a:gd name="T16" fmla="*/ 225 w 60"/>
                <a:gd name="T17" fmla="*/ 49 h 80"/>
                <a:gd name="T18" fmla="*/ 231 w 60"/>
                <a:gd name="T19" fmla="*/ 76 h 80"/>
                <a:gd name="T20" fmla="*/ 244 w 60"/>
                <a:gd name="T21" fmla="*/ 94 h 80"/>
                <a:gd name="T22" fmla="*/ 231 w 60"/>
                <a:gd name="T23" fmla="*/ 127 h 80"/>
                <a:gd name="T24" fmla="*/ 225 w 60"/>
                <a:gd name="T25" fmla="*/ 152 h 80"/>
                <a:gd name="T26" fmla="*/ 215 w 60"/>
                <a:gd name="T27" fmla="*/ 170 h 80"/>
                <a:gd name="T28" fmla="*/ 193 w 60"/>
                <a:gd name="T29" fmla="*/ 189 h 80"/>
                <a:gd name="T30" fmla="*/ 163 w 60"/>
                <a:gd name="T31" fmla="*/ 195 h 80"/>
                <a:gd name="T32" fmla="*/ 121 w 60"/>
                <a:gd name="T33" fmla="*/ 206 h 80"/>
                <a:gd name="T34" fmla="*/ 41 w 60"/>
                <a:gd name="T35" fmla="*/ 206 h 80"/>
                <a:gd name="T36" fmla="*/ 41 w 60"/>
                <a:gd name="T37" fmla="*/ 341 h 80"/>
                <a:gd name="T38" fmla="*/ 0 w 60"/>
                <a:gd name="T39" fmla="*/ 341 h 80"/>
                <a:gd name="T40" fmla="*/ 41 w 60"/>
                <a:gd name="T41" fmla="*/ 165 h 80"/>
                <a:gd name="T42" fmla="*/ 121 w 60"/>
                <a:gd name="T43" fmla="*/ 165 h 80"/>
                <a:gd name="T44" fmla="*/ 145 w 60"/>
                <a:gd name="T45" fmla="*/ 165 h 80"/>
                <a:gd name="T46" fmla="*/ 169 w 60"/>
                <a:gd name="T47" fmla="*/ 152 h 80"/>
                <a:gd name="T48" fmla="*/ 179 w 60"/>
                <a:gd name="T49" fmla="*/ 145 h 80"/>
                <a:gd name="T50" fmla="*/ 193 w 60"/>
                <a:gd name="T51" fmla="*/ 127 h 80"/>
                <a:gd name="T52" fmla="*/ 193 w 60"/>
                <a:gd name="T53" fmla="*/ 102 h 80"/>
                <a:gd name="T54" fmla="*/ 193 w 60"/>
                <a:gd name="T55" fmla="*/ 76 h 80"/>
                <a:gd name="T56" fmla="*/ 184 w 60"/>
                <a:gd name="T57" fmla="*/ 58 h 80"/>
                <a:gd name="T58" fmla="*/ 179 w 60"/>
                <a:gd name="T59" fmla="*/ 49 h 80"/>
                <a:gd name="T60" fmla="*/ 163 w 60"/>
                <a:gd name="T61" fmla="*/ 42 h 80"/>
                <a:gd name="T62" fmla="*/ 145 w 60"/>
                <a:gd name="T63" fmla="*/ 42 h 80"/>
                <a:gd name="T64" fmla="*/ 121 w 60"/>
                <a:gd name="T65" fmla="*/ 34 h 80"/>
                <a:gd name="T66" fmla="*/ 41 w 60"/>
                <a:gd name="T67" fmla="*/ 34 h 80"/>
                <a:gd name="T68" fmla="*/ 41 w 60"/>
                <a:gd name="T69" fmla="*/ 165 h 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"/>
                <a:gd name="T106" fmla="*/ 0 h 80"/>
                <a:gd name="T107" fmla="*/ 60 w 60"/>
                <a:gd name="T108" fmla="*/ 80 h 8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" h="80">
                  <a:moveTo>
                    <a:pt x="0" y="80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6" y="2"/>
                  </a:lnTo>
                  <a:lnTo>
                    <a:pt x="50" y="4"/>
                  </a:lnTo>
                  <a:lnTo>
                    <a:pt x="54" y="8"/>
                  </a:lnTo>
                  <a:lnTo>
                    <a:pt x="56" y="12"/>
                  </a:lnTo>
                  <a:lnTo>
                    <a:pt x="58" y="18"/>
                  </a:lnTo>
                  <a:lnTo>
                    <a:pt x="60" y="22"/>
                  </a:lnTo>
                  <a:lnTo>
                    <a:pt x="58" y="30"/>
                  </a:lnTo>
                  <a:lnTo>
                    <a:pt x="56" y="36"/>
                  </a:lnTo>
                  <a:lnTo>
                    <a:pt x="54" y="40"/>
                  </a:lnTo>
                  <a:lnTo>
                    <a:pt x="48" y="44"/>
                  </a:lnTo>
                  <a:lnTo>
                    <a:pt x="40" y="46"/>
                  </a:lnTo>
                  <a:lnTo>
                    <a:pt x="30" y="48"/>
                  </a:lnTo>
                  <a:lnTo>
                    <a:pt x="10" y="48"/>
                  </a:lnTo>
                  <a:lnTo>
                    <a:pt x="10" y="80"/>
                  </a:lnTo>
                  <a:lnTo>
                    <a:pt x="0" y="80"/>
                  </a:lnTo>
                  <a:close/>
                  <a:moveTo>
                    <a:pt x="10" y="38"/>
                  </a:moveTo>
                  <a:lnTo>
                    <a:pt x="30" y="38"/>
                  </a:lnTo>
                  <a:lnTo>
                    <a:pt x="36" y="38"/>
                  </a:lnTo>
                  <a:lnTo>
                    <a:pt x="42" y="36"/>
                  </a:lnTo>
                  <a:lnTo>
                    <a:pt x="44" y="34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48" y="18"/>
                  </a:lnTo>
                  <a:lnTo>
                    <a:pt x="46" y="14"/>
                  </a:lnTo>
                  <a:lnTo>
                    <a:pt x="44" y="12"/>
                  </a:lnTo>
                  <a:lnTo>
                    <a:pt x="40" y="10"/>
                  </a:lnTo>
                  <a:lnTo>
                    <a:pt x="36" y="10"/>
                  </a:lnTo>
                  <a:lnTo>
                    <a:pt x="30" y="8"/>
                  </a:lnTo>
                  <a:lnTo>
                    <a:pt x="10" y="8"/>
                  </a:lnTo>
                  <a:lnTo>
                    <a:pt x="1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718" name="Line 483"/>
            <p:cNvSpPr>
              <a:spLocks noChangeShapeType="1"/>
            </p:cNvSpPr>
            <p:nvPr/>
          </p:nvSpPr>
          <p:spPr bwMode="auto">
            <a:xfrm>
              <a:off x="913" y="1851"/>
              <a:ext cx="280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19" name="Line 484"/>
            <p:cNvSpPr>
              <a:spLocks noChangeShapeType="1"/>
            </p:cNvSpPr>
            <p:nvPr/>
          </p:nvSpPr>
          <p:spPr bwMode="auto">
            <a:xfrm>
              <a:off x="1025" y="1851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20" name="Line 485"/>
            <p:cNvSpPr>
              <a:spLocks noChangeShapeType="1"/>
            </p:cNvSpPr>
            <p:nvPr/>
          </p:nvSpPr>
          <p:spPr bwMode="auto">
            <a:xfrm>
              <a:off x="1053" y="1823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21" name="Line 486"/>
            <p:cNvSpPr>
              <a:spLocks noChangeShapeType="1"/>
            </p:cNvSpPr>
            <p:nvPr/>
          </p:nvSpPr>
          <p:spPr bwMode="auto">
            <a:xfrm>
              <a:off x="1034" y="1832"/>
              <a:ext cx="38" cy="3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22" name="Line 487"/>
            <p:cNvSpPr>
              <a:spLocks noChangeShapeType="1"/>
            </p:cNvSpPr>
            <p:nvPr/>
          </p:nvSpPr>
          <p:spPr bwMode="auto">
            <a:xfrm flipH="1">
              <a:off x="1034" y="1832"/>
              <a:ext cx="38" cy="3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23" name="Freeform 488"/>
            <p:cNvSpPr>
              <a:spLocks/>
            </p:cNvSpPr>
            <p:nvPr/>
          </p:nvSpPr>
          <p:spPr bwMode="auto">
            <a:xfrm>
              <a:off x="1233" y="2026"/>
              <a:ext cx="73" cy="94"/>
            </a:xfrm>
            <a:custGeom>
              <a:avLst/>
              <a:gdLst>
                <a:gd name="T0" fmla="*/ 0 w 62"/>
                <a:gd name="T1" fmla="*/ 341 h 80"/>
                <a:gd name="T2" fmla="*/ 0 w 62"/>
                <a:gd name="T3" fmla="*/ 0 h 80"/>
                <a:gd name="T4" fmla="*/ 52 w 62"/>
                <a:gd name="T5" fmla="*/ 0 h 80"/>
                <a:gd name="T6" fmla="*/ 227 w 62"/>
                <a:gd name="T7" fmla="*/ 268 h 80"/>
                <a:gd name="T8" fmla="*/ 227 w 62"/>
                <a:gd name="T9" fmla="*/ 0 h 80"/>
                <a:gd name="T10" fmla="*/ 268 w 62"/>
                <a:gd name="T11" fmla="*/ 0 h 80"/>
                <a:gd name="T12" fmla="*/ 268 w 62"/>
                <a:gd name="T13" fmla="*/ 341 h 80"/>
                <a:gd name="T14" fmla="*/ 215 w 62"/>
                <a:gd name="T15" fmla="*/ 341 h 80"/>
                <a:gd name="T16" fmla="*/ 44 w 62"/>
                <a:gd name="T17" fmla="*/ 76 h 80"/>
                <a:gd name="T18" fmla="*/ 44 w 62"/>
                <a:gd name="T19" fmla="*/ 341 h 80"/>
                <a:gd name="T20" fmla="*/ 0 w 62"/>
                <a:gd name="T21" fmla="*/ 341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2"/>
                <a:gd name="T34" fmla="*/ 0 h 80"/>
                <a:gd name="T35" fmla="*/ 62 w 62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2" h="80">
                  <a:moveTo>
                    <a:pt x="0" y="8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52" y="62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62" y="80"/>
                  </a:lnTo>
                  <a:lnTo>
                    <a:pt x="50" y="80"/>
                  </a:lnTo>
                  <a:lnTo>
                    <a:pt x="10" y="18"/>
                  </a:lnTo>
                  <a:lnTo>
                    <a:pt x="1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724" name="Freeform 489"/>
            <p:cNvSpPr>
              <a:spLocks noEditPoints="1"/>
            </p:cNvSpPr>
            <p:nvPr/>
          </p:nvSpPr>
          <p:spPr bwMode="auto">
            <a:xfrm>
              <a:off x="1327" y="2026"/>
              <a:ext cx="70" cy="94"/>
            </a:xfrm>
            <a:custGeom>
              <a:avLst/>
              <a:gdLst>
                <a:gd name="T0" fmla="*/ 0 w 60"/>
                <a:gd name="T1" fmla="*/ 341 h 80"/>
                <a:gd name="T2" fmla="*/ 0 w 60"/>
                <a:gd name="T3" fmla="*/ 0 h 80"/>
                <a:gd name="T4" fmla="*/ 121 w 60"/>
                <a:gd name="T5" fmla="*/ 0 h 80"/>
                <a:gd name="T6" fmla="*/ 145 w 60"/>
                <a:gd name="T7" fmla="*/ 0 h 80"/>
                <a:gd name="T8" fmla="*/ 169 w 60"/>
                <a:gd name="T9" fmla="*/ 0 h 80"/>
                <a:gd name="T10" fmla="*/ 193 w 60"/>
                <a:gd name="T11" fmla="*/ 2 h 80"/>
                <a:gd name="T12" fmla="*/ 210 w 60"/>
                <a:gd name="T13" fmla="*/ 18 h 80"/>
                <a:gd name="T14" fmla="*/ 215 w 60"/>
                <a:gd name="T15" fmla="*/ 34 h 80"/>
                <a:gd name="T16" fmla="*/ 231 w 60"/>
                <a:gd name="T17" fmla="*/ 49 h 80"/>
                <a:gd name="T18" fmla="*/ 244 w 60"/>
                <a:gd name="T19" fmla="*/ 76 h 80"/>
                <a:gd name="T20" fmla="*/ 244 w 60"/>
                <a:gd name="T21" fmla="*/ 94 h 80"/>
                <a:gd name="T22" fmla="*/ 244 w 60"/>
                <a:gd name="T23" fmla="*/ 127 h 80"/>
                <a:gd name="T24" fmla="*/ 231 w 60"/>
                <a:gd name="T25" fmla="*/ 152 h 80"/>
                <a:gd name="T26" fmla="*/ 215 w 60"/>
                <a:gd name="T27" fmla="*/ 170 h 80"/>
                <a:gd name="T28" fmla="*/ 193 w 60"/>
                <a:gd name="T29" fmla="*/ 189 h 80"/>
                <a:gd name="T30" fmla="*/ 163 w 60"/>
                <a:gd name="T31" fmla="*/ 195 h 80"/>
                <a:gd name="T32" fmla="*/ 121 w 60"/>
                <a:gd name="T33" fmla="*/ 206 h 80"/>
                <a:gd name="T34" fmla="*/ 48 w 60"/>
                <a:gd name="T35" fmla="*/ 206 h 80"/>
                <a:gd name="T36" fmla="*/ 48 w 60"/>
                <a:gd name="T37" fmla="*/ 341 h 80"/>
                <a:gd name="T38" fmla="*/ 0 w 60"/>
                <a:gd name="T39" fmla="*/ 341 h 80"/>
                <a:gd name="T40" fmla="*/ 48 w 60"/>
                <a:gd name="T41" fmla="*/ 165 h 80"/>
                <a:gd name="T42" fmla="*/ 125 w 60"/>
                <a:gd name="T43" fmla="*/ 165 h 80"/>
                <a:gd name="T44" fmla="*/ 153 w 60"/>
                <a:gd name="T45" fmla="*/ 165 h 80"/>
                <a:gd name="T46" fmla="*/ 169 w 60"/>
                <a:gd name="T47" fmla="*/ 152 h 80"/>
                <a:gd name="T48" fmla="*/ 184 w 60"/>
                <a:gd name="T49" fmla="*/ 145 h 80"/>
                <a:gd name="T50" fmla="*/ 193 w 60"/>
                <a:gd name="T51" fmla="*/ 127 h 80"/>
                <a:gd name="T52" fmla="*/ 198 w 60"/>
                <a:gd name="T53" fmla="*/ 102 h 80"/>
                <a:gd name="T54" fmla="*/ 193 w 60"/>
                <a:gd name="T55" fmla="*/ 76 h 80"/>
                <a:gd name="T56" fmla="*/ 193 w 60"/>
                <a:gd name="T57" fmla="*/ 58 h 80"/>
                <a:gd name="T58" fmla="*/ 179 w 60"/>
                <a:gd name="T59" fmla="*/ 49 h 80"/>
                <a:gd name="T60" fmla="*/ 163 w 60"/>
                <a:gd name="T61" fmla="*/ 42 h 80"/>
                <a:gd name="T62" fmla="*/ 145 w 60"/>
                <a:gd name="T63" fmla="*/ 42 h 80"/>
                <a:gd name="T64" fmla="*/ 121 w 60"/>
                <a:gd name="T65" fmla="*/ 34 h 80"/>
                <a:gd name="T66" fmla="*/ 48 w 60"/>
                <a:gd name="T67" fmla="*/ 34 h 80"/>
                <a:gd name="T68" fmla="*/ 48 w 60"/>
                <a:gd name="T69" fmla="*/ 165 h 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"/>
                <a:gd name="T106" fmla="*/ 0 h 80"/>
                <a:gd name="T107" fmla="*/ 60 w 60"/>
                <a:gd name="T108" fmla="*/ 80 h 8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" h="80">
                  <a:moveTo>
                    <a:pt x="0" y="80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2" y="4"/>
                  </a:lnTo>
                  <a:lnTo>
                    <a:pt x="54" y="8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22"/>
                  </a:lnTo>
                  <a:lnTo>
                    <a:pt x="60" y="30"/>
                  </a:lnTo>
                  <a:lnTo>
                    <a:pt x="58" y="36"/>
                  </a:lnTo>
                  <a:lnTo>
                    <a:pt x="54" y="40"/>
                  </a:lnTo>
                  <a:lnTo>
                    <a:pt x="48" y="44"/>
                  </a:lnTo>
                  <a:lnTo>
                    <a:pt x="40" y="46"/>
                  </a:lnTo>
                  <a:lnTo>
                    <a:pt x="30" y="48"/>
                  </a:lnTo>
                  <a:lnTo>
                    <a:pt x="12" y="48"/>
                  </a:lnTo>
                  <a:lnTo>
                    <a:pt x="12" y="80"/>
                  </a:lnTo>
                  <a:lnTo>
                    <a:pt x="0" y="80"/>
                  </a:lnTo>
                  <a:close/>
                  <a:moveTo>
                    <a:pt x="12" y="38"/>
                  </a:moveTo>
                  <a:lnTo>
                    <a:pt x="32" y="38"/>
                  </a:lnTo>
                  <a:lnTo>
                    <a:pt x="38" y="38"/>
                  </a:lnTo>
                  <a:lnTo>
                    <a:pt x="42" y="36"/>
                  </a:lnTo>
                  <a:lnTo>
                    <a:pt x="46" y="34"/>
                  </a:lnTo>
                  <a:lnTo>
                    <a:pt x="48" y="30"/>
                  </a:lnTo>
                  <a:lnTo>
                    <a:pt x="50" y="24"/>
                  </a:lnTo>
                  <a:lnTo>
                    <a:pt x="48" y="18"/>
                  </a:lnTo>
                  <a:lnTo>
                    <a:pt x="48" y="14"/>
                  </a:lnTo>
                  <a:lnTo>
                    <a:pt x="44" y="12"/>
                  </a:lnTo>
                  <a:lnTo>
                    <a:pt x="40" y="10"/>
                  </a:lnTo>
                  <a:lnTo>
                    <a:pt x="36" y="10"/>
                  </a:lnTo>
                  <a:lnTo>
                    <a:pt x="30" y="8"/>
                  </a:lnTo>
                  <a:lnTo>
                    <a:pt x="12" y="8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725" name="Line 490"/>
            <p:cNvSpPr>
              <a:spLocks noChangeShapeType="1"/>
            </p:cNvSpPr>
            <p:nvPr/>
          </p:nvSpPr>
          <p:spPr bwMode="auto">
            <a:xfrm>
              <a:off x="913" y="2073"/>
              <a:ext cx="4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26" name="Line 491"/>
            <p:cNvSpPr>
              <a:spLocks noChangeShapeType="1"/>
            </p:cNvSpPr>
            <p:nvPr/>
          </p:nvSpPr>
          <p:spPr bwMode="auto">
            <a:xfrm>
              <a:off x="955" y="2073"/>
              <a:ext cx="5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27" name="Line 492"/>
            <p:cNvSpPr>
              <a:spLocks noChangeShapeType="1"/>
            </p:cNvSpPr>
            <p:nvPr/>
          </p:nvSpPr>
          <p:spPr bwMode="auto">
            <a:xfrm>
              <a:off x="997" y="2073"/>
              <a:ext cx="5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28" name="Line 493"/>
            <p:cNvSpPr>
              <a:spLocks noChangeShapeType="1"/>
            </p:cNvSpPr>
            <p:nvPr/>
          </p:nvSpPr>
          <p:spPr bwMode="auto">
            <a:xfrm>
              <a:off x="1039" y="2073"/>
              <a:ext cx="5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29" name="Line 494"/>
            <p:cNvSpPr>
              <a:spLocks noChangeShapeType="1"/>
            </p:cNvSpPr>
            <p:nvPr/>
          </p:nvSpPr>
          <p:spPr bwMode="auto">
            <a:xfrm>
              <a:off x="1081" y="2073"/>
              <a:ext cx="5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30" name="Line 495"/>
            <p:cNvSpPr>
              <a:spLocks noChangeShapeType="1"/>
            </p:cNvSpPr>
            <p:nvPr/>
          </p:nvSpPr>
          <p:spPr bwMode="auto">
            <a:xfrm>
              <a:off x="1123" y="2073"/>
              <a:ext cx="5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31" name="Line 496"/>
            <p:cNvSpPr>
              <a:spLocks noChangeShapeType="1"/>
            </p:cNvSpPr>
            <p:nvPr/>
          </p:nvSpPr>
          <p:spPr bwMode="auto">
            <a:xfrm>
              <a:off x="1165" y="2073"/>
              <a:ext cx="5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32" name="Line 497"/>
            <p:cNvSpPr>
              <a:spLocks noChangeShapeType="1"/>
            </p:cNvSpPr>
            <p:nvPr/>
          </p:nvSpPr>
          <p:spPr bwMode="auto">
            <a:xfrm>
              <a:off x="1025" y="2073"/>
              <a:ext cx="56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33" name="Line 498"/>
            <p:cNvSpPr>
              <a:spLocks noChangeShapeType="1"/>
            </p:cNvSpPr>
            <p:nvPr/>
          </p:nvSpPr>
          <p:spPr bwMode="auto">
            <a:xfrm>
              <a:off x="1053" y="2045"/>
              <a:ext cx="1" cy="5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34" name="Line 499"/>
            <p:cNvSpPr>
              <a:spLocks noChangeShapeType="1"/>
            </p:cNvSpPr>
            <p:nvPr/>
          </p:nvSpPr>
          <p:spPr bwMode="auto">
            <a:xfrm>
              <a:off x="1034" y="2052"/>
              <a:ext cx="38" cy="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35" name="Line 500"/>
            <p:cNvSpPr>
              <a:spLocks noChangeShapeType="1"/>
            </p:cNvSpPr>
            <p:nvPr/>
          </p:nvSpPr>
          <p:spPr bwMode="auto">
            <a:xfrm flipH="1">
              <a:off x="1034" y="2052"/>
              <a:ext cx="38" cy="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36" name="Freeform 501"/>
            <p:cNvSpPr>
              <a:spLocks noEditPoints="1"/>
            </p:cNvSpPr>
            <p:nvPr/>
          </p:nvSpPr>
          <p:spPr bwMode="auto">
            <a:xfrm>
              <a:off x="1229" y="2246"/>
              <a:ext cx="88" cy="99"/>
            </a:xfrm>
            <a:custGeom>
              <a:avLst/>
              <a:gdLst>
                <a:gd name="T0" fmla="*/ 0 w 76"/>
                <a:gd name="T1" fmla="*/ 189 h 84"/>
                <a:gd name="T2" fmla="*/ 2 w 76"/>
                <a:gd name="T3" fmla="*/ 149 h 84"/>
                <a:gd name="T4" fmla="*/ 16 w 76"/>
                <a:gd name="T5" fmla="*/ 118 h 84"/>
                <a:gd name="T6" fmla="*/ 22 w 76"/>
                <a:gd name="T7" fmla="*/ 77 h 84"/>
                <a:gd name="T8" fmla="*/ 45 w 76"/>
                <a:gd name="T9" fmla="*/ 52 h 84"/>
                <a:gd name="T10" fmla="*/ 67 w 76"/>
                <a:gd name="T11" fmla="*/ 25 h 84"/>
                <a:gd name="T12" fmla="*/ 104 w 76"/>
                <a:gd name="T13" fmla="*/ 2 h 84"/>
                <a:gd name="T14" fmla="*/ 141 w 76"/>
                <a:gd name="T15" fmla="*/ 0 h 84"/>
                <a:gd name="T16" fmla="*/ 181 w 76"/>
                <a:gd name="T17" fmla="*/ 2 h 84"/>
                <a:gd name="T18" fmla="*/ 215 w 76"/>
                <a:gd name="T19" fmla="*/ 25 h 84"/>
                <a:gd name="T20" fmla="*/ 240 w 76"/>
                <a:gd name="T21" fmla="*/ 44 h 84"/>
                <a:gd name="T22" fmla="*/ 254 w 76"/>
                <a:gd name="T23" fmla="*/ 61 h 84"/>
                <a:gd name="T24" fmla="*/ 269 w 76"/>
                <a:gd name="T25" fmla="*/ 88 h 84"/>
                <a:gd name="T26" fmla="*/ 286 w 76"/>
                <a:gd name="T27" fmla="*/ 130 h 84"/>
                <a:gd name="T28" fmla="*/ 286 w 76"/>
                <a:gd name="T29" fmla="*/ 189 h 84"/>
                <a:gd name="T30" fmla="*/ 286 w 76"/>
                <a:gd name="T31" fmla="*/ 238 h 84"/>
                <a:gd name="T32" fmla="*/ 269 w 76"/>
                <a:gd name="T33" fmla="*/ 281 h 84"/>
                <a:gd name="T34" fmla="*/ 254 w 76"/>
                <a:gd name="T35" fmla="*/ 310 h 84"/>
                <a:gd name="T36" fmla="*/ 240 w 76"/>
                <a:gd name="T37" fmla="*/ 326 h 84"/>
                <a:gd name="T38" fmla="*/ 215 w 76"/>
                <a:gd name="T39" fmla="*/ 342 h 84"/>
                <a:gd name="T40" fmla="*/ 181 w 76"/>
                <a:gd name="T41" fmla="*/ 358 h 84"/>
                <a:gd name="T42" fmla="*/ 141 w 76"/>
                <a:gd name="T43" fmla="*/ 370 h 84"/>
                <a:gd name="T44" fmla="*/ 104 w 76"/>
                <a:gd name="T45" fmla="*/ 358 h 84"/>
                <a:gd name="T46" fmla="*/ 67 w 76"/>
                <a:gd name="T47" fmla="*/ 342 h 84"/>
                <a:gd name="T48" fmla="*/ 45 w 76"/>
                <a:gd name="T49" fmla="*/ 326 h 84"/>
                <a:gd name="T50" fmla="*/ 29 w 76"/>
                <a:gd name="T51" fmla="*/ 297 h 84"/>
                <a:gd name="T52" fmla="*/ 22 w 76"/>
                <a:gd name="T53" fmla="*/ 270 h 84"/>
                <a:gd name="T54" fmla="*/ 2 w 76"/>
                <a:gd name="T55" fmla="*/ 238 h 84"/>
                <a:gd name="T56" fmla="*/ 0 w 76"/>
                <a:gd name="T57" fmla="*/ 189 h 84"/>
                <a:gd name="T58" fmla="*/ 45 w 76"/>
                <a:gd name="T59" fmla="*/ 189 h 84"/>
                <a:gd name="T60" fmla="*/ 45 w 76"/>
                <a:gd name="T61" fmla="*/ 227 h 84"/>
                <a:gd name="T62" fmla="*/ 52 w 76"/>
                <a:gd name="T63" fmla="*/ 266 h 84"/>
                <a:gd name="T64" fmla="*/ 67 w 76"/>
                <a:gd name="T65" fmla="*/ 290 h 84"/>
                <a:gd name="T66" fmla="*/ 90 w 76"/>
                <a:gd name="T67" fmla="*/ 310 h 84"/>
                <a:gd name="T68" fmla="*/ 113 w 76"/>
                <a:gd name="T69" fmla="*/ 316 h 84"/>
                <a:gd name="T70" fmla="*/ 141 w 76"/>
                <a:gd name="T71" fmla="*/ 326 h 84"/>
                <a:gd name="T72" fmla="*/ 170 w 76"/>
                <a:gd name="T73" fmla="*/ 316 h 84"/>
                <a:gd name="T74" fmla="*/ 195 w 76"/>
                <a:gd name="T75" fmla="*/ 310 h 84"/>
                <a:gd name="T76" fmla="*/ 215 w 76"/>
                <a:gd name="T77" fmla="*/ 290 h 84"/>
                <a:gd name="T78" fmla="*/ 232 w 76"/>
                <a:gd name="T79" fmla="*/ 266 h 84"/>
                <a:gd name="T80" fmla="*/ 240 w 76"/>
                <a:gd name="T81" fmla="*/ 227 h 84"/>
                <a:gd name="T82" fmla="*/ 247 w 76"/>
                <a:gd name="T83" fmla="*/ 189 h 84"/>
                <a:gd name="T84" fmla="*/ 247 w 76"/>
                <a:gd name="T85" fmla="*/ 140 h 84"/>
                <a:gd name="T86" fmla="*/ 232 w 76"/>
                <a:gd name="T87" fmla="*/ 104 h 84"/>
                <a:gd name="T88" fmla="*/ 215 w 76"/>
                <a:gd name="T89" fmla="*/ 77 h 84"/>
                <a:gd name="T90" fmla="*/ 195 w 76"/>
                <a:gd name="T91" fmla="*/ 61 h 84"/>
                <a:gd name="T92" fmla="*/ 170 w 76"/>
                <a:gd name="T93" fmla="*/ 44 h 84"/>
                <a:gd name="T94" fmla="*/ 141 w 76"/>
                <a:gd name="T95" fmla="*/ 44 h 84"/>
                <a:gd name="T96" fmla="*/ 120 w 76"/>
                <a:gd name="T97" fmla="*/ 44 h 84"/>
                <a:gd name="T98" fmla="*/ 90 w 76"/>
                <a:gd name="T99" fmla="*/ 61 h 84"/>
                <a:gd name="T100" fmla="*/ 76 w 76"/>
                <a:gd name="T101" fmla="*/ 77 h 84"/>
                <a:gd name="T102" fmla="*/ 60 w 76"/>
                <a:gd name="T103" fmla="*/ 100 h 84"/>
                <a:gd name="T104" fmla="*/ 52 w 76"/>
                <a:gd name="T105" fmla="*/ 123 h 84"/>
                <a:gd name="T106" fmla="*/ 45 w 76"/>
                <a:gd name="T107" fmla="*/ 149 h 84"/>
                <a:gd name="T108" fmla="*/ 45 w 76"/>
                <a:gd name="T109" fmla="*/ 189 h 8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"/>
                <a:gd name="T166" fmla="*/ 0 h 84"/>
                <a:gd name="T167" fmla="*/ 76 w 76"/>
                <a:gd name="T168" fmla="*/ 84 h 8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" h="84">
                  <a:moveTo>
                    <a:pt x="0" y="42"/>
                  </a:moveTo>
                  <a:lnTo>
                    <a:pt x="2" y="34"/>
                  </a:lnTo>
                  <a:lnTo>
                    <a:pt x="4" y="26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8" y="2"/>
                  </a:lnTo>
                  <a:lnTo>
                    <a:pt x="38" y="0"/>
                  </a:lnTo>
                  <a:lnTo>
                    <a:pt x="48" y="2"/>
                  </a:lnTo>
                  <a:lnTo>
                    <a:pt x="58" y="6"/>
                  </a:lnTo>
                  <a:lnTo>
                    <a:pt x="64" y="10"/>
                  </a:lnTo>
                  <a:lnTo>
                    <a:pt x="68" y="14"/>
                  </a:lnTo>
                  <a:lnTo>
                    <a:pt x="72" y="20"/>
                  </a:lnTo>
                  <a:lnTo>
                    <a:pt x="76" y="30"/>
                  </a:lnTo>
                  <a:lnTo>
                    <a:pt x="76" y="42"/>
                  </a:lnTo>
                  <a:lnTo>
                    <a:pt x="76" y="54"/>
                  </a:lnTo>
                  <a:lnTo>
                    <a:pt x="72" y="64"/>
                  </a:lnTo>
                  <a:lnTo>
                    <a:pt x="68" y="70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48" y="82"/>
                  </a:lnTo>
                  <a:lnTo>
                    <a:pt x="38" y="84"/>
                  </a:lnTo>
                  <a:lnTo>
                    <a:pt x="28" y="82"/>
                  </a:lnTo>
                  <a:lnTo>
                    <a:pt x="18" y="78"/>
                  </a:lnTo>
                  <a:lnTo>
                    <a:pt x="12" y="74"/>
                  </a:lnTo>
                  <a:lnTo>
                    <a:pt x="8" y="68"/>
                  </a:lnTo>
                  <a:lnTo>
                    <a:pt x="6" y="62"/>
                  </a:lnTo>
                  <a:lnTo>
                    <a:pt x="2" y="54"/>
                  </a:lnTo>
                  <a:lnTo>
                    <a:pt x="0" y="42"/>
                  </a:lnTo>
                  <a:close/>
                  <a:moveTo>
                    <a:pt x="12" y="42"/>
                  </a:moveTo>
                  <a:lnTo>
                    <a:pt x="12" y="52"/>
                  </a:lnTo>
                  <a:lnTo>
                    <a:pt x="14" y="60"/>
                  </a:lnTo>
                  <a:lnTo>
                    <a:pt x="18" y="66"/>
                  </a:lnTo>
                  <a:lnTo>
                    <a:pt x="24" y="70"/>
                  </a:lnTo>
                  <a:lnTo>
                    <a:pt x="30" y="72"/>
                  </a:lnTo>
                  <a:lnTo>
                    <a:pt x="38" y="74"/>
                  </a:lnTo>
                  <a:lnTo>
                    <a:pt x="46" y="72"/>
                  </a:lnTo>
                  <a:lnTo>
                    <a:pt x="52" y="70"/>
                  </a:lnTo>
                  <a:lnTo>
                    <a:pt x="58" y="66"/>
                  </a:lnTo>
                  <a:lnTo>
                    <a:pt x="62" y="60"/>
                  </a:lnTo>
                  <a:lnTo>
                    <a:pt x="64" y="52"/>
                  </a:lnTo>
                  <a:lnTo>
                    <a:pt x="66" y="42"/>
                  </a:lnTo>
                  <a:lnTo>
                    <a:pt x="66" y="32"/>
                  </a:lnTo>
                  <a:lnTo>
                    <a:pt x="62" y="24"/>
                  </a:lnTo>
                  <a:lnTo>
                    <a:pt x="58" y="18"/>
                  </a:lnTo>
                  <a:lnTo>
                    <a:pt x="52" y="14"/>
                  </a:lnTo>
                  <a:lnTo>
                    <a:pt x="46" y="10"/>
                  </a:lnTo>
                  <a:lnTo>
                    <a:pt x="38" y="10"/>
                  </a:lnTo>
                  <a:lnTo>
                    <a:pt x="32" y="10"/>
                  </a:lnTo>
                  <a:lnTo>
                    <a:pt x="24" y="14"/>
                  </a:lnTo>
                  <a:lnTo>
                    <a:pt x="20" y="18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12" y="34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737" name="Freeform 502"/>
            <p:cNvSpPr>
              <a:spLocks/>
            </p:cNvSpPr>
            <p:nvPr/>
          </p:nvSpPr>
          <p:spPr bwMode="auto">
            <a:xfrm>
              <a:off x="1327" y="2251"/>
              <a:ext cx="33" cy="94"/>
            </a:xfrm>
            <a:custGeom>
              <a:avLst/>
              <a:gdLst>
                <a:gd name="T0" fmla="*/ 123 w 28"/>
                <a:gd name="T1" fmla="*/ 297 h 80"/>
                <a:gd name="T2" fmla="*/ 123 w 28"/>
                <a:gd name="T3" fmla="*/ 334 h 80"/>
                <a:gd name="T4" fmla="*/ 104 w 28"/>
                <a:gd name="T5" fmla="*/ 334 h 80"/>
                <a:gd name="T6" fmla="*/ 100 w 28"/>
                <a:gd name="T7" fmla="*/ 341 h 80"/>
                <a:gd name="T8" fmla="*/ 72 w 28"/>
                <a:gd name="T9" fmla="*/ 334 h 80"/>
                <a:gd name="T10" fmla="*/ 54 w 28"/>
                <a:gd name="T11" fmla="*/ 334 h 80"/>
                <a:gd name="T12" fmla="*/ 46 w 28"/>
                <a:gd name="T13" fmla="*/ 324 h 80"/>
                <a:gd name="T14" fmla="*/ 34 w 28"/>
                <a:gd name="T15" fmla="*/ 316 h 80"/>
                <a:gd name="T16" fmla="*/ 34 w 28"/>
                <a:gd name="T17" fmla="*/ 290 h 80"/>
                <a:gd name="T18" fmla="*/ 34 w 28"/>
                <a:gd name="T19" fmla="*/ 268 h 80"/>
                <a:gd name="T20" fmla="*/ 34 w 28"/>
                <a:gd name="T21" fmla="*/ 120 h 80"/>
                <a:gd name="T22" fmla="*/ 0 w 28"/>
                <a:gd name="T23" fmla="*/ 120 h 80"/>
                <a:gd name="T24" fmla="*/ 0 w 28"/>
                <a:gd name="T25" fmla="*/ 87 h 80"/>
                <a:gd name="T26" fmla="*/ 34 w 28"/>
                <a:gd name="T27" fmla="*/ 87 h 80"/>
                <a:gd name="T28" fmla="*/ 34 w 28"/>
                <a:gd name="T29" fmla="*/ 25 h 80"/>
                <a:gd name="T30" fmla="*/ 77 w 28"/>
                <a:gd name="T31" fmla="*/ 0 h 80"/>
                <a:gd name="T32" fmla="*/ 77 w 28"/>
                <a:gd name="T33" fmla="*/ 87 h 80"/>
                <a:gd name="T34" fmla="*/ 123 w 28"/>
                <a:gd name="T35" fmla="*/ 87 h 80"/>
                <a:gd name="T36" fmla="*/ 123 w 28"/>
                <a:gd name="T37" fmla="*/ 120 h 80"/>
                <a:gd name="T38" fmla="*/ 77 w 28"/>
                <a:gd name="T39" fmla="*/ 120 h 80"/>
                <a:gd name="T40" fmla="*/ 77 w 28"/>
                <a:gd name="T41" fmla="*/ 268 h 80"/>
                <a:gd name="T42" fmla="*/ 77 w 28"/>
                <a:gd name="T43" fmla="*/ 284 h 80"/>
                <a:gd name="T44" fmla="*/ 77 w 28"/>
                <a:gd name="T45" fmla="*/ 290 h 80"/>
                <a:gd name="T46" fmla="*/ 88 w 28"/>
                <a:gd name="T47" fmla="*/ 290 h 80"/>
                <a:gd name="T48" fmla="*/ 88 w 28"/>
                <a:gd name="T49" fmla="*/ 297 h 80"/>
                <a:gd name="T50" fmla="*/ 100 w 28"/>
                <a:gd name="T51" fmla="*/ 297 h 80"/>
                <a:gd name="T52" fmla="*/ 104 w 28"/>
                <a:gd name="T53" fmla="*/ 297 h 80"/>
                <a:gd name="T54" fmla="*/ 118 w 28"/>
                <a:gd name="T55" fmla="*/ 297 h 80"/>
                <a:gd name="T56" fmla="*/ 123 w 28"/>
                <a:gd name="T57" fmla="*/ 297 h 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80"/>
                <a:gd name="T89" fmla="*/ 28 w 28"/>
                <a:gd name="T90" fmla="*/ 80 h 8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80">
                  <a:moveTo>
                    <a:pt x="28" y="70"/>
                  </a:moveTo>
                  <a:lnTo>
                    <a:pt x="28" y="78"/>
                  </a:lnTo>
                  <a:lnTo>
                    <a:pt x="24" y="78"/>
                  </a:lnTo>
                  <a:lnTo>
                    <a:pt x="22" y="80"/>
                  </a:lnTo>
                  <a:lnTo>
                    <a:pt x="16" y="78"/>
                  </a:lnTo>
                  <a:lnTo>
                    <a:pt x="12" y="78"/>
                  </a:lnTo>
                  <a:lnTo>
                    <a:pt x="10" y="76"/>
                  </a:lnTo>
                  <a:lnTo>
                    <a:pt x="8" y="74"/>
                  </a:lnTo>
                  <a:lnTo>
                    <a:pt x="8" y="68"/>
                  </a:lnTo>
                  <a:lnTo>
                    <a:pt x="8" y="62"/>
                  </a:lnTo>
                  <a:lnTo>
                    <a:pt x="8" y="28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8" y="20"/>
                  </a:lnTo>
                  <a:lnTo>
                    <a:pt x="8" y="6"/>
                  </a:lnTo>
                  <a:lnTo>
                    <a:pt x="18" y="0"/>
                  </a:lnTo>
                  <a:lnTo>
                    <a:pt x="18" y="20"/>
                  </a:lnTo>
                  <a:lnTo>
                    <a:pt x="28" y="20"/>
                  </a:lnTo>
                  <a:lnTo>
                    <a:pt x="28" y="28"/>
                  </a:lnTo>
                  <a:lnTo>
                    <a:pt x="18" y="28"/>
                  </a:lnTo>
                  <a:lnTo>
                    <a:pt x="18" y="62"/>
                  </a:lnTo>
                  <a:lnTo>
                    <a:pt x="18" y="66"/>
                  </a:lnTo>
                  <a:lnTo>
                    <a:pt x="18" y="68"/>
                  </a:lnTo>
                  <a:lnTo>
                    <a:pt x="20" y="68"/>
                  </a:lnTo>
                  <a:lnTo>
                    <a:pt x="20" y="70"/>
                  </a:lnTo>
                  <a:lnTo>
                    <a:pt x="22" y="70"/>
                  </a:lnTo>
                  <a:lnTo>
                    <a:pt x="24" y="70"/>
                  </a:lnTo>
                  <a:lnTo>
                    <a:pt x="26" y="70"/>
                  </a:lnTo>
                  <a:lnTo>
                    <a:pt x="28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738" name="Freeform 503"/>
            <p:cNvSpPr>
              <a:spLocks/>
            </p:cNvSpPr>
            <p:nvPr/>
          </p:nvSpPr>
          <p:spPr bwMode="auto">
            <a:xfrm>
              <a:off x="1371" y="2249"/>
              <a:ext cx="54" cy="93"/>
            </a:xfrm>
            <a:custGeom>
              <a:avLst/>
              <a:gdLst>
                <a:gd name="T0" fmla="*/ 0 w 46"/>
                <a:gd name="T1" fmla="*/ 310 h 80"/>
                <a:gd name="T2" fmla="*/ 0 w 46"/>
                <a:gd name="T3" fmla="*/ 0 h 80"/>
                <a:gd name="T4" fmla="*/ 42 w 46"/>
                <a:gd name="T5" fmla="*/ 0 h 80"/>
                <a:gd name="T6" fmla="*/ 42 w 46"/>
                <a:gd name="T7" fmla="*/ 119 h 80"/>
                <a:gd name="T8" fmla="*/ 58 w 46"/>
                <a:gd name="T9" fmla="*/ 93 h 80"/>
                <a:gd name="T10" fmla="*/ 86 w 46"/>
                <a:gd name="T11" fmla="*/ 88 h 80"/>
                <a:gd name="T12" fmla="*/ 110 w 46"/>
                <a:gd name="T13" fmla="*/ 77 h 80"/>
                <a:gd name="T14" fmla="*/ 140 w 46"/>
                <a:gd name="T15" fmla="*/ 88 h 80"/>
                <a:gd name="T16" fmla="*/ 164 w 46"/>
                <a:gd name="T17" fmla="*/ 93 h 80"/>
                <a:gd name="T18" fmla="*/ 168 w 46"/>
                <a:gd name="T19" fmla="*/ 102 h 80"/>
                <a:gd name="T20" fmla="*/ 189 w 46"/>
                <a:gd name="T21" fmla="*/ 119 h 80"/>
                <a:gd name="T22" fmla="*/ 189 w 46"/>
                <a:gd name="T23" fmla="*/ 142 h 80"/>
                <a:gd name="T24" fmla="*/ 195 w 46"/>
                <a:gd name="T25" fmla="*/ 170 h 80"/>
                <a:gd name="T26" fmla="*/ 195 w 46"/>
                <a:gd name="T27" fmla="*/ 310 h 80"/>
                <a:gd name="T28" fmla="*/ 143 w 46"/>
                <a:gd name="T29" fmla="*/ 310 h 80"/>
                <a:gd name="T30" fmla="*/ 143 w 46"/>
                <a:gd name="T31" fmla="*/ 170 h 80"/>
                <a:gd name="T32" fmla="*/ 143 w 46"/>
                <a:gd name="T33" fmla="*/ 146 h 80"/>
                <a:gd name="T34" fmla="*/ 140 w 46"/>
                <a:gd name="T35" fmla="*/ 135 h 80"/>
                <a:gd name="T36" fmla="*/ 120 w 46"/>
                <a:gd name="T37" fmla="*/ 119 h 80"/>
                <a:gd name="T38" fmla="*/ 102 w 46"/>
                <a:gd name="T39" fmla="*/ 119 h 80"/>
                <a:gd name="T40" fmla="*/ 86 w 46"/>
                <a:gd name="T41" fmla="*/ 119 h 80"/>
                <a:gd name="T42" fmla="*/ 68 w 46"/>
                <a:gd name="T43" fmla="*/ 123 h 80"/>
                <a:gd name="T44" fmla="*/ 58 w 46"/>
                <a:gd name="T45" fmla="*/ 135 h 80"/>
                <a:gd name="T46" fmla="*/ 49 w 46"/>
                <a:gd name="T47" fmla="*/ 146 h 80"/>
                <a:gd name="T48" fmla="*/ 42 w 46"/>
                <a:gd name="T49" fmla="*/ 165 h 80"/>
                <a:gd name="T50" fmla="*/ 42 w 46"/>
                <a:gd name="T51" fmla="*/ 186 h 80"/>
                <a:gd name="T52" fmla="*/ 42 w 46"/>
                <a:gd name="T53" fmla="*/ 310 h 80"/>
                <a:gd name="T54" fmla="*/ 0 w 46"/>
                <a:gd name="T55" fmla="*/ 310 h 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6"/>
                <a:gd name="T85" fmla="*/ 0 h 80"/>
                <a:gd name="T86" fmla="*/ 46 w 46"/>
                <a:gd name="T87" fmla="*/ 80 h 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6" h="80">
                  <a:moveTo>
                    <a:pt x="0" y="8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30"/>
                  </a:lnTo>
                  <a:lnTo>
                    <a:pt x="14" y="24"/>
                  </a:lnTo>
                  <a:lnTo>
                    <a:pt x="20" y="22"/>
                  </a:lnTo>
                  <a:lnTo>
                    <a:pt x="26" y="20"/>
                  </a:lnTo>
                  <a:lnTo>
                    <a:pt x="32" y="22"/>
                  </a:lnTo>
                  <a:lnTo>
                    <a:pt x="38" y="24"/>
                  </a:lnTo>
                  <a:lnTo>
                    <a:pt x="40" y="26"/>
                  </a:lnTo>
                  <a:lnTo>
                    <a:pt x="44" y="30"/>
                  </a:lnTo>
                  <a:lnTo>
                    <a:pt x="44" y="36"/>
                  </a:lnTo>
                  <a:lnTo>
                    <a:pt x="46" y="44"/>
                  </a:lnTo>
                  <a:lnTo>
                    <a:pt x="46" y="80"/>
                  </a:lnTo>
                  <a:lnTo>
                    <a:pt x="34" y="80"/>
                  </a:lnTo>
                  <a:lnTo>
                    <a:pt x="34" y="44"/>
                  </a:lnTo>
                  <a:lnTo>
                    <a:pt x="34" y="38"/>
                  </a:lnTo>
                  <a:lnTo>
                    <a:pt x="32" y="34"/>
                  </a:lnTo>
                  <a:lnTo>
                    <a:pt x="28" y="30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16" y="32"/>
                  </a:lnTo>
                  <a:lnTo>
                    <a:pt x="14" y="34"/>
                  </a:lnTo>
                  <a:lnTo>
                    <a:pt x="12" y="38"/>
                  </a:lnTo>
                  <a:lnTo>
                    <a:pt x="10" y="42"/>
                  </a:lnTo>
                  <a:lnTo>
                    <a:pt x="10" y="48"/>
                  </a:lnTo>
                  <a:lnTo>
                    <a:pt x="1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739" name="Freeform 504"/>
            <p:cNvSpPr>
              <a:spLocks noEditPoints="1"/>
            </p:cNvSpPr>
            <p:nvPr/>
          </p:nvSpPr>
          <p:spPr bwMode="auto">
            <a:xfrm>
              <a:off x="1439" y="2272"/>
              <a:ext cx="61" cy="73"/>
            </a:xfrm>
            <a:custGeom>
              <a:avLst/>
              <a:gdLst>
                <a:gd name="T0" fmla="*/ 176 w 52"/>
                <a:gd name="T1" fmla="*/ 181 h 62"/>
                <a:gd name="T2" fmla="*/ 221 w 52"/>
                <a:gd name="T3" fmla="*/ 193 h 62"/>
                <a:gd name="T4" fmla="*/ 199 w 52"/>
                <a:gd name="T5" fmla="*/ 227 h 62"/>
                <a:gd name="T6" fmla="*/ 188 w 52"/>
                <a:gd name="T7" fmla="*/ 245 h 62"/>
                <a:gd name="T8" fmla="*/ 162 w 52"/>
                <a:gd name="T9" fmla="*/ 265 h 62"/>
                <a:gd name="T10" fmla="*/ 143 w 52"/>
                <a:gd name="T11" fmla="*/ 265 h 62"/>
                <a:gd name="T12" fmla="*/ 109 w 52"/>
                <a:gd name="T13" fmla="*/ 268 h 62"/>
                <a:gd name="T14" fmla="*/ 76 w 52"/>
                <a:gd name="T15" fmla="*/ 265 h 62"/>
                <a:gd name="T16" fmla="*/ 49 w 52"/>
                <a:gd name="T17" fmla="*/ 251 h 62"/>
                <a:gd name="T18" fmla="*/ 25 w 52"/>
                <a:gd name="T19" fmla="*/ 235 h 62"/>
                <a:gd name="T20" fmla="*/ 2 w 52"/>
                <a:gd name="T21" fmla="*/ 212 h 62"/>
                <a:gd name="T22" fmla="*/ 0 w 52"/>
                <a:gd name="T23" fmla="*/ 174 h 62"/>
                <a:gd name="T24" fmla="*/ 0 w 52"/>
                <a:gd name="T25" fmla="*/ 140 h 62"/>
                <a:gd name="T26" fmla="*/ 0 w 52"/>
                <a:gd name="T27" fmla="*/ 100 h 62"/>
                <a:gd name="T28" fmla="*/ 2 w 52"/>
                <a:gd name="T29" fmla="*/ 61 h 62"/>
                <a:gd name="T30" fmla="*/ 25 w 52"/>
                <a:gd name="T31" fmla="*/ 34 h 62"/>
                <a:gd name="T32" fmla="*/ 49 w 52"/>
                <a:gd name="T33" fmla="*/ 18 h 62"/>
                <a:gd name="T34" fmla="*/ 76 w 52"/>
                <a:gd name="T35" fmla="*/ 2 h 62"/>
                <a:gd name="T36" fmla="*/ 109 w 52"/>
                <a:gd name="T37" fmla="*/ 0 h 62"/>
                <a:gd name="T38" fmla="*/ 143 w 52"/>
                <a:gd name="T39" fmla="*/ 2 h 62"/>
                <a:gd name="T40" fmla="*/ 168 w 52"/>
                <a:gd name="T41" fmla="*/ 18 h 62"/>
                <a:gd name="T42" fmla="*/ 194 w 52"/>
                <a:gd name="T43" fmla="*/ 34 h 62"/>
                <a:gd name="T44" fmla="*/ 210 w 52"/>
                <a:gd name="T45" fmla="*/ 61 h 62"/>
                <a:gd name="T46" fmla="*/ 221 w 52"/>
                <a:gd name="T47" fmla="*/ 100 h 62"/>
                <a:gd name="T48" fmla="*/ 221 w 52"/>
                <a:gd name="T49" fmla="*/ 130 h 62"/>
                <a:gd name="T50" fmla="*/ 221 w 52"/>
                <a:gd name="T51" fmla="*/ 140 h 62"/>
                <a:gd name="T52" fmla="*/ 221 w 52"/>
                <a:gd name="T53" fmla="*/ 148 h 62"/>
                <a:gd name="T54" fmla="*/ 42 w 52"/>
                <a:gd name="T55" fmla="*/ 148 h 62"/>
                <a:gd name="T56" fmla="*/ 42 w 52"/>
                <a:gd name="T57" fmla="*/ 165 h 62"/>
                <a:gd name="T58" fmla="*/ 49 w 52"/>
                <a:gd name="T59" fmla="*/ 193 h 62"/>
                <a:gd name="T60" fmla="*/ 57 w 52"/>
                <a:gd name="T61" fmla="*/ 212 h 62"/>
                <a:gd name="T62" fmla="*/ 86 w 52"/>
                <a:gd name="T63" fmla="*/ 215 h 62"/>
                <a:gd name="T64" fmla="*/ 109 w 52"/>
                <a:gd name="T65" fmla="*/ 227 h 62"/>
                <a:gd name="T66" fmla="*/ 138 w 52"/>
                <a:gd name="T67" fmla="*/ 227 h 62"/>
                <a:gd name="T68" fmla="*/ 150 w 52"/>
                <a:gd name="T69" fmla="*/ 215 h 62"/>
                <a:gd name="T70" fmla="*/ 168 w 52"/>
                <a:gd name="T71" fmla="*/ 200 h 62"/>
                <a:gd name="T72" fmla="*/ 176 w 52"/>
                <a:gd name="T73" fmla="*/ 181 h 62"/>
                <a:gd name="T74" fmla="*/ 42 w 52"/>
                <a:gd name="T75" fmla="*/ 104 h 62"/>
                <a:gd name="T76" fmla="*/ 176 w 52"/>
                <a:gd name="T77" fmla="*/ 104 h 62"/>
                <a:gd name="T78" fmla="*/ 168 w 52"/>
                <a:gd name="T79" fmla="*/ 77 h 62"/>
                <a:gd name="T80" fmla="*/ 162 w 52"/>
                <a:gd name="T81" fmla="*/ 61 h 62"/>
                <a:gd name="T82" fmla="*/ 138 w 52"/>
                <a:gd name="T83" fmla="*/ 52 h 62"/>
                <a:gd name="T84" fmla="*/ 109 w 52"/>
                <a:gd name="T85" fmla="*/ 44 h 62"/>
                <a:gd name="T86" fmla="*/ 86 w 52"/>
                <a:gd name="T87" fmla="*/ 44 h 62"/>
                <a:gd name="T88" fmla="*/ 57 w 52"/>
                <a:gd name="T89" fmla="*/ 61 h 62"/>
                <a:gd name="T90" fmla="*/ 49 w 52"/>
                <a:gd name="T91" fmla="*/ 77 h 62"/>
                <a:gd name="T92" fmla="*/ 42 w 52"/>
                <a:gd name="T93" fmla="*/ 104 h 6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"/>
                <a:gd name="T142" fmla="*/ 0 h 62"/>
                <a:gd name="T143" fmla="*/ 52 w 52"/>
                <a:gd name="T144" fmla="*/ 62 h 6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" h="62">
                  <a:moveTo>
                    <a:pt x="42" y="42"/>
                  </a:moveTo>
                  <a:lnTo>
                    <a:pt x="52" y="44"/>
                  </a:lnTo>
                  <a:lnTo>
                    <a:pt x="48" y="52"/>
                  </a:lnTo>
                  <a:lnTo>
                    <a:pt x="44" y="56"/>
                  </a:lnTo>
                  <a:lnTo>
                    <a:pt x="38" y="60"/>
                  </a:lnTo>
                  <a:lnTo>
                    <a:pt x="34" y="60"/>
                  </a:lnTo>
                  <a:lnTo>
                    <a:pt x="26" y="62"/>
                  </a:lnTo>
                  <a:lnTo>
                    <a:pt x="18" y="60"/>
                  </a:lnTo>
                  <a:lnTo>
                    <a:pt x="12" y="58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40" y="4"/>
                  </a:lnTo>
                  <a:lnTo>
                    <a:pt x="46" y="8"/>
                  </a:lnTo>
                  <a:lnTo>
                    <a:pt x="50" y="14"/>
                  </a:lnTo>
                  <a:lnTo>
                    <a:pt x="52" y="22"/>
                  </a:lnTo>
                  <a:lnTo>
                    <a:pt x="52" y="30"/>
                  </a:lnTo>
                  <a:lnTo>
                    <a:pt x="52" y="32"/>
                  </a:lnTo>
                  <a:lnTo>
                    <a:pt x="52" y="34"/>
                  </a:lnTo>
                  <a:lnTo>
                    <a:pt x="10" y="34"/>
                  </a:lnTo>
                  <a:lnTo>
                    <a:pt x="10" y="38"/>
                  </a:lnTo>
                  <a:lnTo>
                    <a:pt x="12" y="44"/>
                  </a:lnTo>
                  <a:lnTo>
                    <a:pt x="14" y="48"/>
                  </a:lnTo>
                  <a:lnTo>
                    <a:pt x="20" y="50"/>
                  </a:lnTo>
                  <a:lnTo>
                    <a:pt x="26" y="52"/>
                  </a:lnTo>
                  <a:lnTo>
                    <a:pt x="32" y="52"/>
                  </a:lnTo>
                  <a:lnTo>
                    <a:pt x="36" y="50"/>
                  </a:lnTo>
                  <a:lnTo>
                    <a:pt x="40" y="46"/>
                  </a:lnTo>
                  <a:lnTo>
                    <a:pt x="42" y="42"/>
                  </a:lnTo>
                  <a:close/>
                  <a:moveTo>
                    <a:pt x="10" y="24"/>
                  </a:moveTo>
                  <a:lnTo>
                    <a:pt x="42" y="24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2" y="12"/>
                  </a:lnTo>
                  <a:lnTo>
                    <a:pt x="26" y="10"/>
                  </a:lnTo>
                  <a:lnTo>
                    <a:pt x="20" y="10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740" name="Freeform 505"/>
            <p:cNvSpPr>
              <a:spLocks/>
            </p:cNvSpPr>
            <p:nvPr/>
          </p:nvSpPr>
          <p:spPr bwMode="auto">
            <a:xfrm>
              <a:off x="1516" y="2272"/>
              <a:ext cx="35" cy="70"/>
            </a:xfrm>
            <a:custGeom>
              <a:avLst/>
              <a:gdLst>
                <a:gd name="T0" fmla="*/ 0 w 30"/>
                <a:gd name="T1" fmla="*/ 244 h 60"/>
                <a:gd name="T2" fmla="*/ 0 w 30"/>
                <a:gd name="T3" fmla="*/ 2 h 60"/>
                <a:gd name="T4" fmla="*/ 34 w 30"/>
                <a:gd name="T5" fmla="*/ 2 h 60"/>
                <a:gd name="T6" fmla="*/ 34 w 30"/>
                <a:gd name="T7" fmla="*/ 41 h 60"/>
                <a:gd name="T8" fmla="*/ 48 w 30"/>
                <a:gd name="T9" fmla="*/ 25 h 60"/>
                <a:gd name="T10" fmla="*/ 56 w 30"/>
                <a:gd name="T11" fmla="*/ 2 h 60"/>
                <a:gd name="T12" fmla="*/ 75 w 30"/>
                <a:gd name="T13" fmla="*/ 0 h 60"/>
                <a:gd name="T14" fmla="*/ 79 w 30"/>
                <a:gd name="T15" fmla="*/ 0 h 60"/>
                <a:gd name="T16" fmla="*/ 104 w 30"/>
                <a:gd name="T17" fmla="*/ 2 h 60"/>
                <a:gd name="T18" fmla="*/ 121 w 30"/>
                <a:gd name="T19" fmla="*/ 18 h 60"/>
                <a:gd name="T20" fmla="*/ 104 w 30"/>
                <a:gd name="T21" fmla="*/ 48 h 60"/>
                <a:gd name="T22" fmla="*/ 99 w 30"/>
                <a:gd name="T23" fmla="*/ 41 h 60"/>
                <a:gd name="T24" fmla="*/ 79 w 30"/>
                <a:gd name="T25" fmla="*/ 41 h 60"/>
                <a:gd name="T26" fmla="*/ 75 w 30"/>
                <a:gd name="T27" fmla="*/ 41 h 60"/>
                <a:gd name="T28" fmla="*/ 56 w 30"/>
                <a:gd name="T29" fmla="*/ 48 h 60"/>
                <a:gd name="T30" fmla="*/ 48 w 30"/>
                <a:gd name="T31" fmla="*/ 56 h 60"/>
                <a:gd name="T32" fmla="*/ 48 w 30"/>
                <a:gd name="T33" fmla="*/ 75 h 60"/>
                <a:gd name="T34" fmla="*/ 41 w 30"/>
                <a:gd name="T35" fmla="*/ 89 h 60"/>
                <a:gd name="T36" fmla="*/ 41 w 30"/>
                <a:gd name="T37" fmla="*/ 121 h 60"/>
                <a:gd name="T38" fmla="*/ 41 w 30"/>
                <a:gd name="T39" fmla="*/ 244 h 60"/>
                <a:gd name="T40" fmla="*/ 0 w 30"/>
                <a:gd name="T41" fmla="*/ 244 h 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"/>
                <a:gd name="T64" fmla="*/ 0 h 60"/>
                <a:gd name="T65" fmla="*/ 30 w 30"/>
                <a:gd name="T66" fmla="*/ 60 h 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" h="60">
                  <a:moveTo>
                    <a:pt x="0" y="60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8" y="10"/>
                  </a:lnTo>
                  <a:lnTo>
                    <a:pt x="12" y="6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0" y="4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2" y="18"/>
                  </a:lnTo>
                  <a:lnTo>
                    <a:pt x="10" y="22"/>
                  </a:lnTo>
                  <a:lnTo>
                    <a:pt x="10" y="30"/>
                  </a:lnTo>
                  <a:lnTo>
                    <a:pt x="10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741" name="Line 506"/>
            <p:cNvSpPr>
              <a:spLocks noChangeShapeType="1"/>
            </p:cNvSpPr>
            <p:nvPr/>
          </p:nvSpPr>
          <p:spPr bwMode="auto">
            <a:xfrm>
              <a:off x="913" y="2293"/>
              <a:ext cx="280" cy="1"/>
            </a:xfrm>
            <a:prstGeom prst="line">
              <a:avLst/>
            </a:pr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42" name="Freeform 507"/>
            <p:cNvSpPr>
              <a:spLocks/>
            </p:cNvSpPr>
            <p:nvPr/>
          </p:nvSpPr>
          <p:spPr bwMode="auto">
            <a:xfrm>
              <a:off x="1025" y="2265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82 w 48"/>
                <a:gd name="T3" fmla="*/ 125 h 48"/>
                <a:gd name="T4" fmla="*/ 176 w 48"/>
                <a:gd name="T5" fmla="*/ 151 h 48"/>
                <a:gd name="T6" fmla="*/ 151 w 48"/>
                <a:gd name="T7" fmla="*/ 176 h 48"/>
                <a:gd name="T8" fmla="*/ 125 w 48"/>
                <a:gd name="T9" fmla="*/ 193 h 48"/>
                <a:gd name="T10" fmla="*/ 99 w 48"/>
                <a:gd name="T11" fmla="*/ 193 h 48"/>
                <a:gd name="T12" fmla="*/ 65 w 48"/>
                <a:gd name="T13" fmla="*/ 193 h 48"/>
                <a:gd name="T14" fmla="*/ 41 w 48"/>
                <a:gd name="T15" fmla="*/ 176 h 48"/>
                <a:gd name="T16" fmla="*/ 18 w 48"/>
                <a:gd name="T17" fmla="*/ 151 h 48"/>
                <a:gd name="T18" fmla="*/ 2 w 48"/>
                <a:gd name="T19" fmla="*/ 125 h 48"/>
                <a:gd name="T20" fmla="*/ 0 w 48"/>
                <a:gd name="T21" fmla="*/ 99 h 48"/>
                <a:gd name="T22" fmla="*/ 2 w 48"/>
                <a:gd name="T23" fmla="*/ 75 h 48"/>
                <a:gd name="T24" fmla="*/ 18 w 48"/>
                <a:gd name="T25" fmla="*/ 41 h 48"/>
                <a:gd name="T26" fmla="*/ 41 w 48"/>
                <a:gd name="T27" fmla="*/ 23 h 48"/>
                <a:gd name="T28" fmla="*/ 65 w 48"/>
                <a:gd name="T29" fmla="*/ 2 h 48"/>
                <a:gd name="T30" fmla="*/ 99 w 48"/>
                <a:gd name="T31" fmla="*/ 0 h 48"/>
                <a:gd name="T32" fmla="*/ 125 w 48"/>
                <a:gd name="T33" fmla="*/ 2 h 48"/>
                <a:gd name="T34" fmla="*/ 151 w 48"/>
                <a:gd name="T35" fmla="*/ 23 h 48"/>
                <a:gd name="T36" fmla="*/ 176 w 48"/>
                <a:gd name="T37" fmla="*/ 41 h 48"/>
                <a:gd name="T38" fmla="*/ 182 w 48"/>
                <a:gd name="T39" fmla="*/ 7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2"/>
                  </a:lnTo>
                  <a:lnTo>
                    <a:pt x="44" y="38"/>
                  </a:lnTo>
                  <a:lnTo>
                    <a:pt x="38" y="44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10" y="44"/>
                  </a:lnTo>
                  <a:lnTo>
                    <a:pt x="4" y="38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44" y="10"/>
                  </a:lnTo>
                  <a:lnTo>
                    <a:pt x="46" y="18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43" name="Text Box 508"/>
            <p:cNvSpPr txBox="1">
              <a:spLocks noChangeArrowheads="1"/>
            </p:cNvSpPr>
            <p:nvPr/>
          </p:nvSpPr>
          <p:spPr bwMode="auto">
            <a:xfrm rot="-5400000">
              <a:off x="-590" y="2396"/>
              <a:ext cx="1617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60000"/>
                </a:lnSpc>
              </a:pPr>
              <a:r>
                <a:rPr lang="en-US" sz="1600" b="1">
                  <a:solidFill>
                    <a:srgbClr val="000000"/>
                  </a:solidFill>
                  <a:cs typeface="Arial" charset="0"/>
                  <a:sym typeface="Symbol" pitchFamily="18" charset="2"/>
                </a:rPr>
                <a:t>response rate / minute</a:t>
              </a:r>
            </a:p>
          </p:txBody>
        </p:sp>
        <p:sp>
          <p:nvSpPr>
            <p:cNvPr id="35744" name="Text Box 509"/>
            <p:cNvSpPr txBox="1">
              <a:spLocks noChangeArrowheads="1"/>
            </p:cNvSpPr>
            <p:nvPr/>
          </p:nvSpPr>
          <p:spPr bwMode="auto">
            <a:xfrm>
              <a:off x="340" y="3325"/>
              <a:ext cx="2041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60000"/>
                </a:lnSpc>
              </a:pPr>
              <a:r>
                <a:rPr lang="en-US" sz="1600" b="1">
                  <a:solidFill>
                    <a:srgbClr val="000000"/>
                  </a:solidFill>
                  <a:cs typeface="Arial" charset="0"/>
                  <a:sym typeface="Symbol" pitchFamily="18" charset="2"/>
                </a:rPr>
                <a:t>seconds from reinforcement</a:t>
              </a:r>
            </a:p>
          </p:txBody>
        </p:sp>
      </p:grpSp>
      <p:sp>
        <p:nvSpPr>
          <p:cNvPr id="34822" name="Text Box 510"/>
          <p:cNvSpPr txBox="1">
            <a:spLocks noChangeArrowheads="1"/>
          </p:cNvSpPr>
          <p:nvPr/>
        </p:nvSpPr>
        <p:spPr bwMode="auto">
          <a:xfrm>
            <a:off x="3016250" y="1268413"/>
            <a:ext cx="835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000000"/>
                </a:solidFill>
                <a:cs typeface="Arial" charset="0"/>
                <a:sym typeface="Symbol" pitchFamily="18" charset="2"/>
              </a:rPr>
              <a:t>RR25</a:t>
            </a:r>
          </a:p>
        </p:txBody>
      </p:sp>
      <p:sp>
        <p:nvSpPr>
          <p:cNvPr id="34823" name="Line 511"/>
          <p:cNvSpPr>
            <a:spLocks noChangeShapeType="1"/>
          </p:cNvSpPr>
          <p:nvPr/>
        </p:nvSpPr>
        <p:spPr bwMode="auto">
          <a:xfrm>
            <a:off x="34925" y="1125538"/>
            <a:ext cx="45370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grpSp>
        <p:nvGrpSpPr>
          <p:cNvPr id="5" name="Group 512"/>
          <p:cNvGrpSpPr>
            <a:grpSpLocks/>
          </p:cNvGrpSpPr>
          <p:nvPr/>
        </p:nvGrpSpPr>
        <p:grpSpPr bwMode="auto">
          <a:xfrm>
            <a:off x="3924300" y="1246188"/>
            <a:ext cx="5040313" cy="2759075"/>
            <a:chOff x="2472" y="785"/>
            <a:chExt cx="3175" cy="1738"/>
          </a:xfrm>
        </p:grpSpPr>
        <p:grpSp>
          <p:nvGrpSpPr>
            <p:cNvPr id="34864" name="Group 513"/>
            <p:cNvGrpSpPr>
              <a:grpSpLocks/>
            </p:cNvGrpSpPr>
            <p:nvPr/>
          </p:nvGrpSpPr>
          <p:grpSpPr bwMode="auto">
            <a:xfrm>
              <a:off x="2472" y="785"/>
              <a:ext cx="3175" cy="1738"/>
              <a:chOff x="2472" y="785"/>
              <a:chExt cx="3175" cy="1738"/>
            </a:xfrm>
          </p:grpSpPr>
          <p:grpSp>
            <p:nvGrpSpPr>
              <p:cNvPr id="34868" name="Group 514"/>
              <p:cNvGrpSpPr>
                <a:grpSpLocks/>
              </p:cNvGrpSpPr>
              <p:nvPr/>
            </p:nvGrpSpPr>
            <p:grpSpPr bwMode="auto">
              <a:xfrm>
                <a:off x="3252" y="785"/>
                <a:ext cx="2395" cy="1738"/>
                <a:chOff x="3252" y="785"/>
                <a:chExt cx="2395" cy="1738"/>
              </a:xfrm>
            </p:grpSpPr>
            <p:grpSp>
              <p:nvGrpSpPr>
                <p:cNvPr id="34870" name="Group 515"/>
                <p:cNvGrpSpPr>
                  <a:grpSpLocks noChangeAspect="1"/>
                </p:cNvGrpSpPr>
                <p:nvPr/>
              </p:nvGrpSpPr>
              <p:grpSpPr bwMode="auto">
                <a:xfrm>
                  <a:off x="3343" y="785"/>
                  <a:ext cx="2292" cy="1609"/>
                  <a:chOff x="1900" y="1472"/>
                  <a:chExt cx="1960" cy="1376"/>
                </a:xfrm>
              </p:grpSpPr>
              <p:sp>
                <p:nvSpPr>
                  <p:cNvPr id="34876" name="AutoShape 516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1900" y="1472"/>
                    <a:ext cx="1960" cy="13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4877" name="Group 517"/>
                  <p:cNvGrpSpPr>
                    <a:grpSpLocks/>
                  </p:cNvGrpSpPr>
                  <p:nvPr/>
                </p:nvGrpSpPr>
                <p:grpSpPr bwMode="auto">
                  <a:xfrm>
                    <a:off x="1900" y="1472"/>
                    <a:ext cx="1964" cy="1376"/>
                    <a:chOff x="1900" y="1472"/>
                    <a:chExt cx="1964" cy="1376"/>
                  </a:xfrm>
                </p:grpSpPr>
                <p:sp>
                  <p:nvSpPr>
                    <p:cNvPr id="35242" name="Rectangle 5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00" y="1472"/>
                      <a:ext cx="1960" cy="1376"/>
                    </a:xfrm>
                    <a:prstGeom prst="rect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43" name="Freeform 519"/>
                    <p:cNvSpPr>
                      <a:spLocks/>
                    </p:cNvSpPr>
                    <p:nvPr/>
                  </p:nvSpPr>
                  <p:spPr bwMode="auto">
                    <a:xfrm>
                      <a:off x="1900" y="1472"/>
                      <a:ext cx="1964" cy="1376"/>
                    </a:xfrm>
                    <a:custGeom>
                      <a:avLst/>
                      <a:gdLst>
                        <a:gd name="T0" fmla="*/ 0 w 1964"/>
                        <a:gd name="T1" fmla="*/ 0 h 1376"/>
                        <a:gd name="T2" fmla="*/ 1964 w 1964"/>
                        <a:gd name="T3" fmla="*/ 0 h 1376"/>
                        <a:gd name="T4" fmla="*/ 1964 w 1964"/>
                        <a:gd name="T5" fmla="*/ 1376 h 1376"/>
                        <a:gd name="T6" fmla="*/ 0 w 1964"/>
                        <a:gd name="T7" fmla="*/ 1376 h 1376"/>
                        <a:gd name="T8" fmla="*/ 0 w 1964"/>
                        <a:gd name="T9" fmla="*/ 0 h 1376"/>
                        <a:gd name="T10" fmla="*/ 0 w 1964"/>
                        <a:gd name="T11" fmla="*/ 0 h 137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964"/>
                        <a:gd name="T19" fmla="*/ 0 h 1376"/>
                        <a:gd name="T20" fmla="*/ 1964 w 1964"/>
                        <a:gd name="T21" fmla="*/ 1376 h 137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964" h="1376">
                          <a:moveTo>
                            <a:pt x="0" y="0"/>
                          </a:moveTo>
                          <a:lnTo>
                            <a:pt x="1964" y="0"/>
                          </a:lnTo>
                          <a:lnTo>
                            <a:pt x="1964" y="1376"/>
                          </a:lnTo>
                          <a:lnTo>
                            <a:pt x="0" y="137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44" name="Rectangle 5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56" y="1574"/>
                      <a:ext cx="1522" cy="112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45" name="Rectangle 5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56" y="1574"/>
                      <a:ext cx="1522" cy="1122"/>
                    </a:xfrm>
                    <a:prstGeom prst="rect">
                      <a:avLst/>
                    </a:prstGeom>
                    <a:noFill/>
                    <a:ln w="6350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46" name="Line 5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56" y="2696"/>
                      <a:ext cx="1522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47" name="Line 5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56" y="1574"/>
                      <a:ext cx="1" cy="112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48" name="Line 5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56" y="2682"/>
                      <a:ext cx="1" cy="1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49" name="Freeform 52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130" y="2742"/>
                      <a:ext cx="52" cy="82"/>
                    </a:xfrm>
                    <a:custGeom>
                      <a:avLst/>
                      <a:gdLst>
                        <a:gd name="T0" fmla="*/ 0 w 52"/>
                        <a:gd name="T1" fmla="*/ 42 h 82"/>
                        <a:gd name="T2" fmla="*/ 0 w 52"/>
                        <a:gd name="T3" fmla="*/ 32 h 82"/>
                        <a:gd name="T4" fmla="*/ 0 w 52"/>
                        <a:gd name="T5" fmla="*/ 26 h 82"/>
                        <a:gd name="T6" fmla="*/ 2 w 52"/>
                        <a:gd name="T7" fmla="*/ 18 h 82"/>
                        <a:gd name="T8" fmla="*/ 6 w 52"/>
                        <a:gd name="T9" fmla="*/ 10 h 82"/>
                        <a:gd name="T10" fmla="*/ 12 w 52"/>
                        <a:gd name="T11" fmla="*/ 6 h 82"/>
                        <a:gd name="T12" fmla="*/ 18 w 52"/>
                        <a:gd name="T13" fmla="*/ 2 h 82"/>
                        <a:gd name="T14" fmla="*/ 26 w 52"/>
                        <a:gd name="T15" fmla="*/ 0 h 82"/>
                        <a:gd name="T16" fmla="*/ 32 w 52"/>
                        <a:gd name="T17" fmla="*/ 2 h 82"/>
                        <a:gd name="T18" fmla="*/ 38 w 52"/>
                        <a:gd name="T19" fmla="*/ 4 h 82"/>
                        <a:gd name="T20" fmla="*/ 42 w 52"/>
                        <a:gd name="T21" fmla="*/ 6 h 82"/>
                        <a:gd name="T22" fmla="*/ 46 w 52"/>
                        <a:gd name="T23" fmla="*/ 10 h 82"/>
                        <a:gd name="T24" fmla="*/ 48 w 52"/>
                        <a:gd name="T25" fmla="*/ 16 h 82"/>
                        <a:gd name="T26" fmla="*/ 50 w 52"/>
                        <a:gd name="T27" fmla="*/ 22 h 82"/>
                        <a:gd name="T28" fmla="*/ 52 w 52"/>
                        <a:gd name="T29" fmla="*/ 32 h 82"/>
                        <a:gd name="T30" fmla="*/ 52 w 52"/>
                        <a:gd name="T31" fmla="*/ 42 h 82"/>
                        <a:gd name="T32" fmla="*/ 52 w 52"/>
                        <a:gd name="T33" fmla="*/ 50 h 82"/>
                        <a:gd name="T34" fmla="*/ 50 w 52"/>
                        <a:gd name="T35" fmla="*/ 58 h 82"/>
                        <a:gd name="T36" fmla="*/ 48 w 52"/>
                        <a:gd name="T37" fmla="*/ 64 h 82"/>
                        <a:gd name="T38" fmla="*/ 46 w 52"/>
                        <a:gd name="T39" fmla="*/ 72 h 82"/>
                        <a:gd name="T40" fmla="*/ 40 w 52"/>
                        <a:gd name="T41" fmla="*/ 78 h 82"/>
                        <a:gd name="T42" fmla="*/ 34 w 52"/>
                        <a:gd name="T43" fmla="*/ 82 h 82"/>
                        <a:gd name="T44" fmla="*/ 26 w 52"/>
                        <a:gd name="T45" fmla="*/ 82 h 82"/>
                        <a:gd name="T46" fmla="*/ 18 w 52"/>
                        <a:gd name="T47" fmla="*/ 82 h 82"/>
                        <a:gd name="T48" fmla="*/ 12 w 52"/>
                        <a:gd name="T49" fmla="*/ 80 h 82"/>
                        <a:gd name="T50" fmla="*/ 8 w 52"/>
                        <a:gd name="T51" fmla="*/ 74 h 82"/>
                        <a:gd name="T52" fmla="*/ 2 w 52"/>
                        <a:gd name="T53" fmla="*/ 62 h 82"/>
                        <a:gd name="T54" fmla="*/ 0 w 52"/>
                        <a:gd name="T55" fmla="*/ 42 h 82"/>
                        <a:gd name="T56" fmla="*/ 10 w 52"/>
                        <a:gd name="T57" fmla="*/ 42 h 82"/>
                        <a:gd name="T58" fmla="*/ 10 w 52"/>
                        <a:gd name="T59" fmla="*/ 50 h 82"/>
                        <a:gd name="T60" fmla="*/ 10 w 52"/>
                        <a:gd name="T61" fmla="*/ 58 h 82"/>
                        <a:gd name="T62" fmla="*/ 12 w 52"/>
                        <a:gd name="T63" fmla="*/ 64 h 82"/>
                        <a:gd name="T64" fmla="*/ 14 w 52"/>
                        <a:gd name="T65" fmla="*/ 68 h 82"/>
                        <a:gd name="T66" fmla="*/ 18 w 52"/>
                        <a:gd name="T67" fmla="*/ 70 h 82"/>
                        <a:gd name="T68" fmla="*/ 22 w 52"/>
                        <a:gd name="T69" fmla="*/ 72 h 82"/>
                        <a:gd name="T70" fmla="*/ 26 w 52"/>
                        <a:gd name="T71" fmla="*/ 74 h 82"/>
                        <a:gd name="T72" fmla="*/ 30 w 52"/>
                        <a:gd name="T73" fmla="*/ 72 h 82"/>
                        <a:gd name="T74" fmla="*/ 34 w 52"/>
                        <a:gd name="T75" fmla="*/ 70 h 82"/>
                        <a:gd name="T76" fmla="*/ 36 w 52"/>
                        <a:gd name="T77" fmla="*/ 68 h 82"/>
                        <a:gd name="T78" fmla="*/ 38 w 52"/>
                        <a:gd name="T79" fmla="*/ 64 h 82"/>
                        <a:gd name="T80" fmla="*/ 40 w 52"/>
                        <a:gd name="T81" fmla="*/ 58 h 82"/>
                        <a:gd name="T82" fmla="*/ 42 w 52"/>
                        <a:gd name="T83" fmla="*/ 50 h 82"/>
                        <a:gd name="T84" fmla="*/ 42 w 52"/>
                        <a:gd name="T85" fmla="*/ 42 h 82"/>
                        <a:gd name="T86" fmla="*/ 40 w 52"/>
                        <a:gd name="T87" fmla="*/ 30 h 82"/>
                        <a:gd name="T88" fmla="*/ 40 w 52"/>
                        <a:gd name="T89" fmla="*/ 22 h 82"/>
                        <a:gd name="T90" fmla="*/ 36 w 52"/>
                        <a:gd name="T91" fmla="*/ 16 h 82"/>
                        <a:gd name="T92" fmla="*/ 34 w 52"/>
                        <a:gd name="T93" fmla="*/ 12 h 82"/>
                        <a:gd name="T94" fmla="*/ 30 w 52"/>
                        <a:gd name="T95" fmla="*/ 10 h 82"/>
                        <a:gd name="T96" fmla="*/ 26 w 52"/>
                        <a:gd name="T97" fmla="*/ 10 h 82"/>
                        <a:gd name="T98" fmla="*/ 20 w 52"/>
                        <a:gd name="T99" fmla="*/ 12 h 82"/>
                        <a:gd name="T100" fmla="*/ 14 w 52"/>
                        <a:gd name="T101" fmla="*/ 16 h 82"/>
                        <a:gd name="T102" fmla="*/ 12 w 52"/>
                        <a:gd name="T103" fmla="*/ 22 h 82"/>
                        <a:gd name="T104" fmla="*/ 10 w 52"/>
                        <a:gd name="T105" fmla="*/ 30 h 82"/>
                        <a:gd name="T106" fmla="*/ 10 w 52"/>
                        <a:gd name="T107" fmla="*/ 42 h 82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w 52"/>
                        <a:gd name="T163" fmla="*/ 0 h 82"/>
                        <a:gd name="T164" fmla="*/ 52 w 52"/>
                        <a:gd name="T165" fmla="*/ 82 h 82"/>
                      </a:gdLst>
                      <a:ahLst/>
                      <a:cxnLst>
                        <a:cxn ang="T108">
                          <a:pos x="T0" y="T1"/>
                        </a:cxn>
                        <a:cxn ang="T109">
                          <a:pos x="T2" y="T3"/>
                        </a:cxn>
                        <a:cxn ang="T110">
                          <a:pos x="T4" y="T5"/>
                        </a:cxn>
                        <a:cxn ang="T111">
                          <a:pos x="T6" y="T7"/>
                        </a:cxn>
                        <a:cxn ang="T112">
                          <a:pos x="T8" y="T9"/>
                        </a:cxn>
                        <a:cxn ang="T113">
                          <a:pos x="T10" y="T11"/>
                        </a:cxn>
                        <a:cxn ang="T114">
                          <a:pos x="T12" y="T13"/>
                        </a:cxn>
                        <a:cxn ang="T115">
                          <a:pos x="T14" y="T15"/>
                        </a:cxn>
                        <a:cxn ang="T116">
                          <a:pos x="T16" y="T17"/>
                        </a:cxn>
                        <a:cxn ang="T117">
                          <a:pos x="T18" y="T19"/>
                        </a:cxn>
                        <a:cxn ang="T118">
                          <a:pos x="T20" y="T21"/>
                        </a:cxn>
                        <a:cxn ang="T119">
                          <a:pos x="T22" y="T23"/>
                        </a:cxn>
                        <a:cxn ang="T120">
                          <a:pos x="T24" y="T25"/>
                        </a:cxn>
                        <a:cxn ang="T121">
                          <a:pos x="T26" y="T27"/>
                        </a:cxn>
                        <a:cxn ang="T122">
                          <a:pos x="T28" y="T29"/>
                        </a:cxn>
                        <a:cxn ang="T123">
                          <a:pos x="T30" y="T31"/>
                        </a:cxn>
                        <a:cxn ang="T124">
                          <a:pos x="T32" y="T33"/>
                        </a:cxn>
                        <a:cxn ang="T125">
                          <a:pos x="T34" y="T35"/>
                        </a:cxn>
                        <a:cxn ang="T126">
                          <a:pos x="T36" y="T37"/>
                        </a:cxn>
                        <a:cxn ang="T127">
                          <a:pos x="T38" y="T39"/>
                        </a:cxn>
                        <a:cxn ang="T128">
                          <a:pos x="T40" y="T41"/>
                        </a:cxn>
                        <a:cxn ang="T129">
                          <a:pos x="T42" y="T43"/>
                        </a:cxn>
                        <a:cxn ang="T130">
                          <a:pos x="T44" y="T45"/>
                        </a:cxn>
                        <a:cxn ang="T131">
                          <a:pos x="T46" y="T47"/>
                        </a:cxn>
                        <a:cxn ang="T132">
                          <a:pos x="T48" y="T49"/>
                        </a:cxn>
                        <a:cxn ang="T133">
                          <a:pos x="T50" y="T51"/>
                        </a:cxn>
                        <a:cxn ang="T134">
                          <a:pos x="T52" y="T53"/>
                        </a:cxn>
                        <a:cxn ang="T135">
                          <a:pos x="T54" y="T55"/>
                        </a:cxn>
                        <a:cxn ang="T136">
                          <a:pos x="T56" y="T57"/>
                        </a:cxn>
                        <a:cxn ang="T137">
                          <a:pos x="T58" y="T59"/>
                        </a:cxn>
                        <a:cxn ang="T138">
                          <a:pos x="T60" y="T61"/>
                        </a:cxn>
                        <a:cxn ang="T139">
                          <a:pos x="T62" y="T63"/>
                        </a:cxn>
                        <a:cxn ang="T140">
                          <a:pos x="T64" y="T65"/>
                        </a:cxn>
                        <a:cxn ang="T141">
                          <a:pos x="T66" y="T67"/>
                        </a:cxn>
                        <a:cxn ang="T142">
                          <a:pos x="T68" y="T69"/>
                        </a:cxn>
                        <a:cxn ang="T143">
                          <a:pos x="T70" y="T71"/>
                        </a:cxn>
                        <a:cxn ang="T144">
                          <a:pos x="T72" y="T73"/>
                        </a:cxn>
                        <a:cxn ang="T145">
                          <a:pos x="T74" y="T75"/>
                        </a:cxn>
                        <a:cxn ang="T146">
                          <a:pos x="T76" y="T77"/>
                        </a:cxn>
                        <a:cxn ang="T147">
                          <a:pos x="T78" y="T79"/>
                        </a:cxn>
                        <a:cxn ang="T148">
                          <a:pos x="T80" y="T81"/>
                        </a:cxn>
                        <a:cxn ang="T149">
                          <a:pos x="T82" y="T83"/>
                        </a:cxn>
                        <a:cxn ang="T150">
                          <a:pos x="T84" y="T85"/>
                        </a:cxn>
                        <a:cxn ang="T151">
                          <a:pos x="T86" y="T87"/>
                        </a:cxn>
                        <a:cxn ang="T152">
                          <a:pos x="T88" y="T89"/>
                        </a:cxn>
                        <a:cxn ang="T153">
                          <a:pos x="T90" y="T91"/>
                        </a:cxn>
                        <a:cxn ang="T154">
                          <a:pos x="T92" y="T93"/>
                        </a:cxn>
                        <a:cxn ang="T155">
                          <a:pos x="T94" y="T95"/>
                        </a:cxn>
                        <a:cxn ang="T156">
                          <a:pos x="T96" y="T97"/>
                        </a:cxn>
                        <a:cxn ang="T157">
                          <a:pos x="T98" y="T99"/>
                        </a:cxn>
                        <a:cxn ang="T158">
                          <a:pos x="T100" y="T101"/>
                        </a:cxn>
                        <a:cxn ang="T159">
                          <a:pos x="T102" y="T103"/>
                        </a:cxn>
                        <a:cxn ang="T160">
                          <a:pos x="T104" y="T105"/>
                        </a:cxn>
                        <a:cxn ang="T161">
                          <a:pos x="T106" y="T107"/>
                        </a:cxn>
                      </a:cxnLst>
                      <a:rect l="T162" t="T163" r="T164" b="T165"/>
                      <a:pathLst>
                        <a:path w="52" h="82">
                          <a:moveTo>
                            <a:pt x="0" y="42"/>
                          </a:moveTo>
                          <a:lnTo>
                            <a:pt x="0" y="32"/>
                          </a:lnTo>
                          <a:lnTo>
                            <a:pt x="0" y="26"/>
                          </a:lnTo>
                          <a:lnTo>
                            <a:pt x="2" y="18"/>
                          </a:lnTo>
                          <a:lnTo>
                            <a:pt x="6" y="10"/>
                          </a:lnTo>
                          <a:lnTo>
                            <a:pt x="12" y="6"/>
                          </a:lnTo>
                          <a:lnTo>
                            <a:pt x="18" y="2"/>
                          </a:lnTo>
                          <a:lnTo>
                            <a:pt x="26" y="0"/>
                          </a:lnTo>
                          <a:lnTo>
                            <a:pt x="32" y="2"/>
                          </a:lnTo>
                          <a:lnTo>
                            <a:pt x="38" y="4"/>
                          </a:lnTo>
                          <a:lnTo>
                            <a:pt x="42" y="6"/>
                          </a:lnTo>
                          <a:lnTo>
                            <a:pt x="46" y="10"/>
                          </a:lnTo>
                          <a:lnTo>
                            <a:pt x="48" y="16"/>
                          </a:lnTo>
                          <a:lnTo>
                            <a:pt x="50" y="22"/>
                          </a:lnTo>
                          <a:lnTo>
                            <a:pt x="52" y="32"/>
                          </a:lnTo>
                          <a:lnTo>
                            <a:pt x="52" y="42"/>
                          </a:lnTo>
                          <a:lnTo>
                            <a:pt x="52" y="50"/>
                          </a:lnTo>
                          <a:lnTo>
                            <a:pt x="50" y="58"/>
                          </a:lnTo>
                          <a:lnTo>
                            <a:pt x="48" y="64"/>
                          </a:lnTo>
                          <a:lnTo>
                            <a:pt x="46" y="72"/>
                          </a:lnTo>
                          <a:lnTo>
                            <a:pt x="40" y="78"/>
                          </a:lnTo>
                          <a:lnTo>
                            <a:pt x="34" y="82"/>
                          </a:lnTo>
                          <a:lnTo>
                            <a:pt x="26" y="82"/>
                          </a:lnTo>
                          <a:lnTo>
                            <a:pt x="18" y="82"/>
                          </a:lnTo>
                          <a:lnTo>
                            <a:pt x="12" y="80"/>
                          </a:lnTo>
                          <a:lnTo>
                            <a:pt x="8" y="74"/>
                          </a:lnTo>
                          <a:lnTo>
                            <a:pt x="2" y="62"/>
                          </a:lnTo>
                          <a:lnTo>
                            <a:pt x="0" y="42"/>
                          </a:lnTo>
                          <a:close/>
                          <a:moveTo>
                            <a:pt x="10" y="42"/>
                          </a:moveTo>
                          <a:lnTo>
                            <a:pt x="10" y="50"/>
                          </a:lnTo>
                          <a:lnTo>
                            <a:pt x="10" y="58"/>
                          </a:lnTo>
                          <a:lnTo>
                            <a:pt x="12" y="64"/>
                          </a:lnTo>
                          <a:lnTo>
                            <a:pt x="14" y="68"/>
                          </a:lnTo>
                          <a:lnTo>
                            <a:pt x="18" y="70"/>
                          </a:lnTo>
                          <a:lnTo>
                            <a:pt x="22" y="72"/>
                          </a:lnTo>
                          <a:lnTo>
                            <a:pt x="26" y="74"/>
                          </a:lnTo>
                          <a:lnTo>
                            <a:pt x="30" y="72"/>
                          </a:lnTo>
                          <a:lnTo>
                            <a:pt x="34" y="70"/>
                          </a:lnTo>
                          <a:lnTo>
                            <a:pt x="36" y="68"/>
                          </a:lnTo>
                          <a:lnTo>
                            <a:pt x="38" y="64"/>
                          </a:lnTo>
                          <a:lnTo>
                            <a:pt x="40" y="58"/>
                          </a:lnTo>
                          <a:lnTo>
                            <a:pt x="42" y="50"/>
                          </a:lnTo>
                          <a:lnTo>
                            <a:pt x="42" y="42"/>
                          </a:lnTo>
                          <a:lnTo>
                            <a:pt x="40" y="30"/>
                          </a:lnTo>
                          <a:lnTo>
                            <a:pt x="40" y="22"/>
                          </a:lnTo>
                          <a:lnTo>
                            <a:pt x="36" y="16"/>
                          </a:lnTo>
                          <a:lnTo>
                            <a:pt x="34" y="12"/>
                          </a:lnTo>
                          <a:lnTo>
                            <a:pt x="30" y="10"/>
                          </a:lnTo>
                          <a:lnTo>
                            <a:pt x="26" y="10"/>
                          </a:lnTo>
                          <a:lnTo>
                            <a:pt x="20" y="12"/>
                          </a:lnTo>
                          <a:lnTo>
                            <a:pt x="14" y="16"/>
                          </a:lnTo>
                          <a:lnTo>
                            <a:pt x="12" y="22"/>
                          </a:lnTo>
                          <a:lnTo>
                            <a:pt x="10" y="30"/>
                          </a:lnTo>
                          <a:lnTo>
                            <a:pt x="10" y="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50" name="Line 52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36" y="2682"/>
                      <a:ext cx="1" cy="1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51" name="Freeform 527"/>
                    <p:cNvSpPr>
                      <a:spLocks/>
                    </p:cNvSpPr>
                    <p:nvPr/>
                  </p:nvSpPr>
                  <p:spPr bwMode="auto">
                    <a:xfrm>
                      <a:off x="2486" y="2742"/>
                      <a:ext cx="28" cy="82"/>
                    </a:xfrm>
                    <a:custGeom>
                      <a:avLst/>
                      <a:gdLst>
                        <a:gd name="T0" fmla="*/ 28 w 28"/>
                        <a:gd name="T1" fmla="*/ 82 h 82"/>
                        <a:gd name="T2" fmla="*/ 18 w 28"/>
                        <a:gd name="T3" fmla="*/ 82 h 82"/>
                        <a:gd name="T4" fmla="*/ 18 w 28"/>
                        <a:gd name="T5" fmla="*/ 18 h 82"/>
                        <a:gd name="T6" fmla="*/ 14 w 28"/>
                        <a:gd name="T7" fmla="*/ 22 h 82"/>
                        <a:gd name="T8" fmla="*/ 10 w 28"/>
                        <a:gd name="T9" fmla="*/ 26 h 82"/>
                        <a:gd name="T10" fmla="*/ 4 w 28"/>
                        <a:gd name="T11" fmla="*/ 28 h 82"/>
                        <a:gd name="T12" fmla="*/ 0 w 28"/>
                        <a:gd name="T13" fmla="*/ 30 h 82"/>
                        <a:gd name="T14" fmla="*/ 0 w 28"/>
                        <a:gd name="T15" fmla="*/ 20 h 82"/>
                        <a:gd name="T16" fmla="*/ 8 w 28"/>
                        <a:gd name="T17" fmla="*/ 16 h 82"/>
                        <a:gd name="T18" fmla="*/ 14 w 28"/>
                        <a:gd name="T19" fmla="*/ 12 h 82"/>
                        <a:gd name="T20" fmla="*/ 18 w 28"/>
                        <a:gd name="T21" fmla="*/ 6 h 82"/>
                        <a:gd name="T22" fmla="*/ 22 w 28"/>
                        <a:gd name="T23" fmla="*/ 0 h 82"/>
                        <a:gd name="T24" fmla="*/ 28 w 28"/>
                        <a:gd name="T25" fmla="*/ 0 h 82"/>
                        <a:gd name="T26" fmla="*/ 28 w 28"/>
                        <a:gd name="T27" fmla="*/ 82 h 82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28"/>
                        <a:gd name="T43" fmla="*/ 0 h 82"/>
                        <a:gd name="T44" fmla="*/ 28 w 28"/>
                        <a:gd name="T45" fmla="*/ 82 h 82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28" h="82">
                          <a:moveTo>
                            <a:pt x="28" y="82"/>
                          </a:moveTo>
                          <a:lnTo>
                            <a:pt x="18" y="82"/>
                          </a:lnTo>
                          <a:lnTo>
                            <a:pt x="18" y="18"/>
                          </a:lnTo>
                          <a:lnTo>
                            <a:pt x="14" y="22"/>
                          </a:lnTo>
                          <a:lnTo>
                            <a:pt x="10" y="26"/>
                          </a:lnTo>
                          <a:lnTo>
                            <a:pt x="4" y="28"/>
                          </a:lnTo>
                          <a:lnTo>
                            <a:pt x="0" y="30"/>
                          </a:lnTo>
                          <a:lnTo>
                            <a:pt x="0" y="20"/>
                          </a:lnTo>
                          <a:lnTo>
                            <a:pt x="8" y="16"/>
                          </a:lnTo>
                          <a:lnTo>
                            <a:pt x="14" y="12"/>
                          </a:lnTo>
                          <a:lnTo>
                            <a:pt x="18" y="6"/>
                          </a:lnTo>
                          <a:lnTo>
                            <a:pt x="22" y="0"/>
                          </a:lnTo>
                          <a:lnTo>
                            <a:pt x="28" y="0"/>
                          </a:lnTo>
                          <a:lnTo>
                            <a:pt x="28" y="8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52" name="Freeform 52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540" y="2742"/>
                      <a:ext cx="54" cy="82"/>
                    </a:xfrm>
                    <a:custGeom>
                      <a:avLst/>
                      <a:gdLst>
                        <a:gd name="T0" fmla="*/ 0 w 54"/>
                        <a:gd name="T1" fmla="*/ 42 h 82"/>
                        <a:gd name="T2" fmla="*/ 0 w 54"/>
                        <a:gd name="T3" fmla="*/ 32 h 82"/>
                        <a:gd name="T4" fmla="*/ 2 w 54"/>
                        <a:gd name="T5" fmla="*/ 26 h 82"/>
                        <a:gd name="T6" fmla="*/ 4 w 54"/>
                        <a:gd name="T7" fmla="*/ 18 h 82"/>
                        <a:gd name="T8" fmla="*/ 8 w 54"/>
                        <a:gd name="T9" fmla="*/ 10 h 82"/>
                        <a:gd name="T10" fmla="*/ 12 w 54"/>
                        <a:gd name="T11" fmla="*/ 6 h 82"/>
                        <a:gd name="T12" fmla="*/ 18 w 54"/>
                        <a:gd name="T13" fmla="*/ 2 h 82"/>
                        <a:gd name="T14" fmla="*/ 26 w 54"/>
                        <a:gd name="T15" fmla="*/ 0 h 82"/>
                        <a:gd name="T16" fmla="*/ 32 w 54"/>
                        <a:gd name="T17" fmla="*/ 2 h 82"/>
                        <a:gd name="T18" fmla="*/ 38 w 54"/>
                        <a:gd name="T19" fmla="*/ 4 h 82"/>
                        <a:gd name="T20" fmla="*/ 44 w 54"/>
                        <a:gd name="T21" fmla="*/ 6 h 82"/>
                        <a:gd name="T22" fmla="*/ 46 w 54"/>
                        <a:gd name="T23" fmla="*/ 10 h 82"/>
                        <a:gd name="T24" fmla="*/ 50 w 54"/>
                        <a:gd name="T25" fmla="*/ 16 h 82"/>
                        <a:gd name="T26" fmla="*/ 52 w 54"/>
                        <a:gd name="T27" fmla="*/ 22 h 82"/>
                        <a:gd name="T28" fmla="*/ 52 w 54"/>
                        <a:gd name="T29" fmla="*/ 32 h 82"/>
                        <a:gd name="T30" fmla="*/ 54 w 54"/>
                        <a:gd name="T31" fmla="*/ 42 h 82"/>
                        <a:gd name="T32" fmla="*/ 52 w 54"/>
                        <a:gd name="T33" fmla="*/ 50 h 82"/>
                        <a:gd name="T34" fmla="*/ 52 w 54"/>
                        <a:gd name="T35" fmla="*/ 58 h 82"/>
                        <a:gd name="T36" fmla="*/ 50 w 54"/>
                        <a:gd name="T37" fmla="*/ 64 h 82"/>
                        <a:gd name="T38" fmla="*/ 46 w 54"/>
                        <a:gd name="T39" fmla="*/ 72 h 82"/>
                        <a:gd name="T40" fmla="*/ 42 w 54"/>
                        <a:gd name="T41" fmla="*/ 78 h 82"/>
                        <a:gd name="T42" fmla="*/ 34 w 54"/>
                        <a:gd name="T43" fmla="*/ 82 h 82"/>
                        <a:gd name="T44" fmla="*/ 26 w 54"/>
                        <a:gd name="T45" fmla="*/ 82 h 82"/>
                        <a:gd name="T46" fmla="*/ 20 w 54"/>
                        <a:gd name="T47" fmla="*/ 82 h 82"/>
                        <a:gd name="T48" fmla="*/ 14 w 54"/>
                        <a:gd name="T49" fmla="*/ 80 h 82"/>
                        <a:gd name="T50" fmla="*/ 8 w 54"/>
                        <a:gd name="T51" fmla="*/ 74 h 82"/>
                        <a:gd name="T52" fmla="*/ 2 w 54"/>
                        <a:gd name="T53" fmla="*/ 62 h 82"/>
                        <a:gd name="T54" fmla="*/ 0 w 54"/>
                        <a:gd name="T55" fmla="*/ 42 h 82"/>
                        <a:gd name="T56" fmla="*/ 12 w 54"/>
                        <a:gd name="T57" fmla="*/ 42 h 82"/>
                        <a:gd name="T58" fmla="*/ 12 w 54"/>
                        <a:gd name="T59" fmla="*/ 50 h 82"/>
                        <a:gd name="T60" fmla="*/ 12 w 54"/>
                        <a:gd name="T61" fmla="*/ 58 h 82"/>
                        <a:gd name="T62" fmla="*/ 14 w 54"/>
                        <a:gd name="T63" fmla="*/ 64 h 82"/>
                        <a:gd name="T64" fmla="*/ 16 w 54"/>
                        <a:gd name="T65" fmla="*/ 68 h 82"/>
                        <a:gd name="T66" fmla="*/ 18 w 54"/>
                        <a:gd name="T67" fmla="*/ 70 h 82"/>
                        <a:gd name="T68" fmla="*/ 22 w 54"/>
                        <a:gd name="T69" fmla="*/ 72 h 82"/>
                        <a:gd name="T70" fmla="*/ 26 w 54"/>
                        <a:gd name="T71" fmla="*/ 74 h 82"/>
                        <a:gd name="T72" fmla="*/ 30 w 54"/>
                        <a:gd name="T73" fmla="*/ 72 h 82"/>
                        <a:gd name="T74" fmla="*/ 34 w 54"/>
                        <a:gd name="T75" fmla="*/ 70 h 82"/>
                        <a:gd name="T76" fmla="*/ 38 w 54"/>
                        <a:gd name="T77" fmla="*/ 68 h 82"/>
                        <a:gd name="T78" fmla="*/ 40 w 54"/>
                        <a:gd name="T79" fmla="*/ 64 h 82"/>
                        <a:gd name="T80" fmla="*/ 42 w 54"/>
                        <a:gd name="T81" fmla="*/ 58 h 82"/>
                        <a:gd name="T82" fmla="*/ 42 w 54"/>
                        <a:gd name="T83" fmla="*/ 50 h 82"/>
                        <a:gd name="T84" fmla="*/ 42 w 54"/>
                        <a:gd name="T85" fmla="*/ 42 h 82"/>
                        <a:gd name="T86" fmla="*/ 42 w 54"/>
                        <a:gd name="T87" fmla="*/ 30 h 82"/>
                        <a:gd name="T88" fmla="*/ 40 w 54"/>
                        <a:gd name="T89" fmla="*/ 22 h 82"/>
                        <a:gd name="T90" fmla="*/ 38 w 54"/>
                        <a:gd name="T91" fmla="*/ 16 h 82"/>
                        <a:gd name="T92" fmla="*/ 34 w 54"/>
                        <a:gd name="T93" fmla="*/ 12 h 82"/>
                        <a:gd name="T94" fmla="*/ 32 w 54"/>
                        <a:gd name="T95" fmla="*/ 10 h 82"/>
                        <a:gd name="T96" fmla="*/ 26 w 54"/>
                        <a:gd name="T97" fmla="*/ 10 h 82"/>
                        <a:gd name="T98" fmla="*/ 20 w 54"/>
                        <a:gd name="T99" fmla="*/ 12 h 82"/>
                        <a:gd name="T100" fmla="*/ 16 w 54"/>
                        <a:gd name="T101" fmla="*/ 16 h 82"/>
                        <a:gd name="T102" fmla="*/ 14 w 54"/>
                        <a:gd name="T103" fmla="*/ 22 h 82"/>
                        <a:gd name="T104" fmla="*/ 12 w 54"/>
                        <a:gd name="T105" fmla="*/ 30 h 82"/>
                        <a:gd name="T106" fmla="*/ 12 w 54"/>
                        <a:gd name="T107" fmla="*/ 42 h 82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w 54"/>
                        <a:gd name="T163" fmla="*/ 0 h 82"/>
                        <a:gd name="T164" fmla="*/ 54 w 54"/>
                        <a:gd name="T165" fmla="*/ 82 h 82"/>
                      </a:gdLst>
                      <a:ahLst/>
                      <a:cxnLst>
                        <a:cxn ang="T108">
                          <a:pos x="T0" y="T1"/>
                        </a:cxn>
                        <a:cxn ang="T109">
                          <a:pos x="T2" y="T3"/>
                        </a:cxn>
                        <a:cxn ang="T110">
                          <a:pos x="T4" y="T5"/>
                        </a:cxn>
                        <a:cxn ang="T111">
                          <a:pos x="T6" y="T7"/>
                        </a:cxn>
                        <a:cxn ang="T112">
                          <a:pos x="T8" y="T9"/>
                        </a:cxn>
                        <a:cxn ang="T113">
                          <a:pos x="T10" y="T11"/>
                        </a:cxn>
                        <a:cxn ang="T114">
                          <a:pos x="T12" y="T13"/>
                        </a:cxn>
                        <a:cxn ang="T115">
                          <a:pos x="T14" y="T15"/>
                        </a:cxn>
                        <a:cxn ang="T116">
                          <a:pos x="T16" y="T17"/>
                        </a:cxn>
                        <a:cxn ang="T117">
                          <a:pos x="T18" y="T19"/>
                        </a:cxn>
                        <a:cxn ang="T118">
                          <a:pos x="T20" y="T21"/>
                        </a:cxn>
                        <a:cxn ang="T119">
                          <a:pos x="T22" y="T23"/>
                        </a:cxn>
                        <a:cxn ang="T120">
                          <a:pos x="T24" y="T25"/>
                        </a:cxn>
                        <a:cxn ang="T121">
                          <a:pos x="T26" y="T27"/>
                        </a:cxn>
                        <a:cxn ang="T122">
                          <a:pos x="T28" y="T29"/>
                        </a:cxn>
                        <a:cxn ang="T123">
                          <a:pos x="T30" y="T31"/>
                        </a:cxn>
                        <a:cxn ang="T124">
                          <a:pos x="T32" y="T33"/>
                        </a:cxn>
                        <a:cxn ang="T125">
                          <a:pos x="T34" y="T35"/>
                        </a:cxn>
                        <a:cxn ang="T126">
                          <a:pos x="T36" y="T37"/>
                        </a:cxn>
                        <a:cxn ang="T127">
                          <a:pos x="T38" y="T39"/>
                        </a:cxn>
                        <a:cxn ang="T128">
                          <a:pos x="T40" y="T41"/>
                        </a:cxn>
                        <a:cxn ang="T129">
                          <a:pos x="T42" y="T43"/>
                        </a:cxn>
                        <a:cxn ang="T130">
                          <a:pos x="T44" y="T45"/>
                        </a:cxn>
                        <a:cxn ang="T131">
                          <a:pos x="T46" y="T47"/>
                        </a:cxn>
                        <a:cxn ang="T132">
                          <a:pos x="T48" y="T49"/>
                        </a:cxn>
                        <a:cxn ang="T133">
                          <a:pos x="T50" y="T51"/>
                        </a:cxn>
                        <a:cxn ang="T134">
                          <a:pos x="T52" y="T53"/>
                        </a:cxn>
                        <a:cxn ang="T135">
                          <a:pos x="T54" y="T55"/>
                        </a:cxn>
                        <a:cxn ang="T136">
                          <a:pos x="T56" y="T57"/>
                        </a:cxn>
                        <a:cxn ang="T137">
                          <a:pos x="T58" y="T59"/>
                        </a:cxn>
                        <a:cxn ang="T138">
                          <a:pos x="T60" y="T61"/>
                        </a:cxn>
                        <a:cxn ang="T139">
                          <a:pos x="T62" y="T63"/>
                        </a:cxn>
                        <a:cxn ang="T140">
                          <a:pos x="T64" y="T65"/>
                        </a:cxn>
                        <a:cxn ang="T141">
                          <a:pos x="T66" y="T67"/>
                        </a:cxn>
                        <a:cxn ang="T142">
                          <a:pos x="T68" y="T69"/>
                        </a:cxn>
                        <a:cxn ang="T143">
                          <a:pos x="T70" y="T71"/>
                        </a:cxn>
                        <a:cxn ang="T144">
                          <a:pos x="T72" y="T73"/>
                        </a:cxn>
                        <a:cxn ang="T145">
                          <a:pos x="T74" y="T75"/>
                        </a:cxn>
                        <a:cxn ang="T146">
                          <a:pos x="T76" y="T77"/>
                        </a:cxn>
                        <a:cxn ang="T147">
                          <a:pos x="T78" y="T79"/>
                        </a:cxn>
                        <a:cxn ang="T148">
                          <a:pos x="T80" y="T81"/>
                        </a:cxn>
                        <a:cxn ang="T149">
                          <a:pos x="T82" y="T83"/>
                        </a:cxn>
                        <a:cxn ang="T150">
                          <a:pos x="T84" y="T85"/>
                        </a:cxn>
                        <a:cxn ang="T151">
                          <a:pos x="T86" y="T87"/>
                        </a:cxn>
                        <a:cxn ang="T152">
                          <a:pos x="T88" y="T89"/>
                        </a:cxn>
                        <a:cxn ang="T153">
                          <a:pos x="T90" y="T91"/>
                        </a:cxn>
                        <a:cxn ang="T154">
                          <a:pos x="T92" y="T93"/>
                        </a:cxn>
                        <a:cxn ang="T155">
                          <a:pos x="T94" y="T95"/>
                        </a:cxn>
                        <a:cxn ang="T156">
                          <a:pos x="T96" y="T97"/>
                        </a:cxn>
                        <a:cxn ang="T157">
                          <a:pos x="T98" y="T99"/>
                        </a:cxn>
                        <a:cxn ang="T158">
                          <a:pos x="T100" y="T101"/>
                        </a:cxn>
                        <a:cxn ang="T159">
                          <a:pos x="T102" y="T103"/>
                        </a:cxn>
                        <a:cxn ang="T160">
                          <a:pos x="T104" y="T105"/>
                        </a:cxn>
                        <a:cxn ang="T161">
                          <a:pos x="T106" y="T107"/>
                        </a:cxn>
                      </a:cxnLst>
                      <a:rect l="T162" t="T163" r="T164" b="T165"/>
                      <a:pathLst>
                        <a:path w="54" h="82">
                          <a:moveTo>
                            <a:pt x="0" y="42"/>
                          </a:moveTo>
                          <a:lnTo>
                            <a:pt x="0" y="32"/>
                          </a:lnTo>
                          <a:lnTo>
                            <a:pt x="2" y="26"/>
                          </a:lnTo>
                          <a:lnTo>
                            <a:pt x="4" y="18"/>
                          </a:lnTo>
                          <a:lnTo>
                            <a:pt x="8" y="10"/>
                          </a:lnTo>
                          <a:lnTo>
                            <a:pt x="12" y="6"/>
                          </a:lnTo>
                          <a:lnTo>
                            <a:pt x="18" y="2"/>
                          </a:lnTo>
                          <a:lnTo>
                            <a:pt x="26" y="0"/>
                          </a:lnTo>
                          <a:lnTo>
                            <a:pt x="32" y="2"/>
                          </a:lnTo>
                          <a:lnTo>
                            <a:pt x="38" y="4"/>
                          </a:lnTo>
                          <a:lnTo>
                            <a:pt x="44" y="6"/>
                          </a:lnTo>
                          <a:lnTo>
                            <a:pt x="46" y="10"/>
                          </a:lnTo>
                          <a:lnTo>
                            <a:pt x="50" y="16"/>
                          </a:lnTo>
                          <a:lnTo>
                            <a:pt x="52" y="22"/>
                          </a:lnTo>
                          <a:lnTo>
                            <a:pt x="52" y="32"/>
                          </a:lnTo>
                          <a:lnTo>
                            <a:pt x="54" y="42"/>
                          </a:lnTo>
                          <a:lnTo>
                            <a:pt x="52" y="50"/>
                          </a:lnTo>
                          <a:lnTo>
                            <a:pt x="52" y="58"/>
                          </a:lnTo>
                          <a:lnTo>
                            <a:pt x="50" y="64"/>
                          </a:lnTo>
                          <a:lnTo>
                            <a:pt x="46" y="72"/>
                          </a:lnTo>
                          <a:lnTo>
                            <a:pt x="42" y="78"/>
                          </a:lnTo>
                          <a:lnTo>
                            <a:pt x="34" y="82"/>
                          </a:lnTo>
                          <a:lnTo>
                            <a:pt x="26" y="82"/>
                          </a:lnTo>
                          <a:lnTo>
                            <a:pt x="20" y="82"/>
                          </a:lnTo>
                          <a:lnTo>
                            <a:pt x="14" y="80"/>
                          </a:lnTo>
                          <a:lnTo>
                            <a:pt x="8" y="74"/>
                          </a:lnTo>
                          <a:lnTo>
                            <a:pt x="2" y="62"/>
                          </a:lnTo>
                          <a:lnTo>
                            <a:pt x="0" y="42"/>
                          </a:lnTo>
                          <a:close/>
                          <a:moveTo>
                            <a:pt x="12" y="42"/>
                          </a:moveTo>
                          <a:lnTo>
                            <a:pt x="12" y="50"/>
                          </a:lnTo>
                          <a:lnTo>
                            <a:pt x="12" y="58"/>
                          </a:lnTo>
                          <a:lnTo>
                            <a:pt x="14" y="64"/>
                          </a:lnTo>
                          <a:lnTo>
                            <a:pt x="16" y="68"/>
                          </a:lnTo>
                          <a:lnTo>
                            <a:pt x="18" y="70"/>
                          </a:lnTo>
                          <a:lnTo>
                            <a:pt x="22" y="72"/>
                          </a:lnTo>
                          <a:lnTo>
                            <a:pt x="26" y="74"/>
                          </a:lnTo>
                          <a:lnTo>
                            <a:pt x="30" y="72"/>
                          </a:lnTo>
                          <a:lnTo>
                            <a:pt x="34" y="70"/>
                          </a:lnTo>
                          <a:lnTo>
                            <a:pt x="38" y="68"/>
                          </a:lnTo>
                          <a:lnTo>
                            <a:pt x="40" y="64"/>
                          </a:lnTo>
                          <a:lnTo>
                            <a:pt x="42" y="58"/>
                          </a:lnTo>
                          <a:lnTo>
                            <a:pt x="42" y="50"/>
                          </a:lnTo>
                          <a:lnTo>
                            <a:pt x="42" y="42"/>
                          </a:lnTo>
                          <a:lnTo>
                            <a:pt x="42" y="30"/>
                          </a:lnTo>
                          <a:lnTo>
                            <a:pt x="40" y="22"/>
                          </a:lnTo>
                          <a:lnTo>
                            <a:pt x="38" y="16"/>
                          </a:lnTo>
                          <a:lnTo>
                            <a:pt x="34" y="12"/>
                          </a:lnTo>
                          <a:lnTo>
                            <a:pt x="32" y="10"/>
                          </a:lnTo>
                          <a:lnTo>
                            <a:pt x="26" y="10"/>
                          </a:lnTo>
                          <a:lnTo>
                            <a:pt x="20" y="12"/>
                          </a:lnTo>
                          <a:lnTo>
                            <a:pt x="16" y="16"/>
                          </a:lnTo>
                          <a:lnTo>
                            <a:pt x="14" y="22"/>
                          </a:lnTo>
                          <a:lnTo>
                            <a:pt x="12" y="30"/>
                          </a:lnTo>
                          <a:lnTo>
                            <a:pt x="12" y="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53" name="Line 52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16" y="2682"/>
                      <a:ext cx="1" cy="1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54" name="Freeform 530"/>
                    <p:cNvSpPr>
                      <a:spLocks/>
                    </p:cNvSpPr>
                    <p:nvPr/>
                  </p:nvSpPr>
                  <p:spPr bwMode="auto">
                    <a:xfrm>
                      <a:off x="2858" y="2742"/>
                      <a:ext cx="52" cy="82"/>
                    </a:xfrm>
                    <a:custGeom>
                      <a:avLst/>
                      <a:gdLst>
                        <a:gd name="T0" fmla="*/ 52 w 52"/>
                        <a:gd name="T1" fmla="*/ 70 h 82"/>
                        <a:gd name="T2" fmla="*/ 52 w 52"/>
                        <a:gd name="T3" fmla="*/ 82 h 82"/>
                        <a:gd name="T4" fmla="*/ 0 w 52"/>
                        <a:gd name="T5" fmla="*/ 82 h 82"/>
                        <a:gd name="T6" fmla="*/ 0 w 52"/>
                        <a:gd name="T7" fmla="*/ 78 h 82"/>
                        <a:gd name="T8" fmla="*/ 2 w 52"/>
                        <a:gd name="T9" fmla="*/ 74 h 82"/>
                        <a:gd name="T10" fmla="*/ 4 w 52"/>
                        <a:gd name="T11" fmla="*/ 68 h 82"/>
                        <a:gd name="T12" fmla="*/ 8 w 52"/>
                        <a:gd name="T13" fmla="*/ 64 h 82"/>
                        <a:gd name="T14" fmla="*/ 12 w 52"/>
                        <a:gd name="T15" fmla="*/ 58 h 82"/>
                        <a:gd name="T16" fmla="*/ 20 w 52"/>
                        <a:gd name="T17" fmla="*/ 52 h 82"/>
                        <a:gd name="T18" fmla="*/ 28 w 52"/>
                        <a:gd name="T19" fmla="*/ 44 h 82"/>
                        <a:gd name="T20" fmla="*/ 32 w 52"/>
                        <a:gd name="T21" fmla="*/ 38 h 82"/>
                        <a:gd name="T22" fmla="*/ 36 w 52"/>
                        <a:gd name="T23" fmla="*/ 34 h 82"/>
                        <a:gd name="T24" fmla="*/ 40 w 52"/>
                        <a:gd name="T25" fmla="*/ 28 h 82"/>
                        <a:gd name="T26" fmla="*/ 42 w 52"/>
                        <a:gd name="T27" fmla="*/ 24 h 82"/>
                        <a:gd name="T28" fmla="*/ 40 w 52"/>
                        <a:gd name="T29" fmla="*/ 18 h 82"/>
                        <a:gd name="T30" fmla="*/ 38 w 52"/>
                        <a:gd name="T31" fmla="*/ 14 h 82"/>
                        <a:gd name="T32" fmla="*/ 32 w 52"/>
                        <a:gd name="T33" fmla="*/ 12 h 82"/>
                        <a:gd name="T34" fmla="*/ 26 w 52"/>
                        <a:gd name="T35" fmla="*/ 10 h 82"/>
                        <a:gd name="T36" fmla="*/ 20 w 52"/>
                        <a:gd name="T37" fmla="*/ 12 h 82"/>
                        <a:gd name="T38" fmla="*/ 16 w 52"/>
                        <a:gd name="T39" fmla="*/ 14 h 82"/>
                        <a:gd name="T40" fmla="*/ 12 w 52"/>
                        <a:gd name="T41" fmla="*/ 18 h 82"/>
                        <a:gd name="T42" fmla="*/ 12 w 52"/>
                        <a:gd name="T43" fmla="*/ 24 h 82"/>
                        <a:gd name="T44" fmla="*/ 2 w 52"/>
                        <a:gd name="T45" fmla="*/ 22 h 82"/>
                        <a:gd name="T46" fmla="*/ 2 w 52"/>
                        <a:gd name="T47" fmla="*/ 16 h 82"/>
                        <a:gd name="T48" fmla="*/ 6 w 52"/>
                        <a:gd name="T49" fmla="*/ 10 h 82"/>
                        <a:gd name="T50" fmla="*/ 10 w 52"/>
                        <a:gd name="T51" fmla="*/ 6 h 82"/>
                        <a:gd name="T52" fmla="*/ 14 w 52"/>
                        <a:gd name="T53" fmla="*/ 4 h 82"/>
                        <a:gd name="T54" fmla="*/ 20 w 52"/>
                        <a:gd name="T55" fmla="*/ 2 h 82"/>
                        <a:gd name="T56" fmla="*/ 26 w 52"/>
                        <a:gd name="T57" fmla="*/ 0 h 82"/>
                        <a:gd name="T58" fmla="*/ 34 w 52"/>
                        <a:gd name="T59" fmla="*/ 2 h 82"/>
                        <a:gd name="T60" fmla="*/ 40 w 52"/>
                        <a:gd name="T61" fmla="*/ 4 h 82"/>
                        <a:gd name="T62" fmla="*/ 44 w 52"/>
                        <a:gd name="T63" fmla="*/ 8 h 82"/>
                        <a:gd name="T64" fmla="*/ 48 w 52"/>
                        <a:gd name="T65" fmla="*/ 12 h 82"/>
                        <a:gd name="T66" fmla="*/ 50 w 52"/>
                        <a:gd name="T67" fmla="*/ 18 h 82"/>
                        <a:gd name="T68" fmla="*/ 52 w 52"/>
                        <a:gd name="T69" fmla="*/ 22 h 82"/>
                        <a:gd name="T70" fmla="*/ 52 w 52"/>
                        <a:gd name="T71" fmla="*/ 28 h 82"/>
                        <a:gd name="T72" fmla="*/ 50 w 52"/>
                        <a:gd name="T73" fmla="*/ 32 h 82"/>
                        <a:gd name="T74" fmla="*/ 48 w 52"/>
                        <a:gd name="T75" fmla="*/ 38 h 82"/>
                        <a:gd name="T76" fmla="*/ 44 w 52"/>
                        <a:gd name="T77" fmla="*/ 42 h 82"/>
                        <a:gd name="T78" fmla="*/ 40 w 52"/>
                        <a:gd name="T79" fmla="*/ 46 h 82"/>
                        <a:gd name="T80" fmla="*/ 36 w 52"/>
                        <a:gd name="T81" fmla="*/ 50 h 82"/>
                        <a:gd name="T82" fmla="*/ 30 w 52"/>
                        <a:gd name="T83" fmla="*/ 56 h 82"/>
                        <a:gd name="T84" fmla="*/ 24 w 52"/>
                        <a:gd name="T85" fmla="*/ 60 h 82"/>
                        <a:gd name="T86" fmla="*/ 20 w 52"/>
                        <a:gd name="T87" fmla="*/ 64 h 82"/>
                        <a:gd name="T88" fmla="*/ 18 w 52"/>
                        <a:gd name="T89" fmla="*/ 66 h 82"/>
                        <a:gd name="T90" fmla="*/ 16 w 52"/>
                        <a:gd name="T91" fmla="*/ 68 h 82"/>
                        <a:gd name="T92" fmla="*/ 14 w 52"/>
                        <a:gd name="T93" fmla="*/ 70 h 82"/>
                        <a:gd name="T94" fmla="*/ 52 w 52"/>
                        <a:gd name="T95" fmla="*/ 70 h 82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w 52"/>
                        <a:gd name="T145" fmla="*/ 0 h 82"/>
                        <a:gd name="T146" fmla="*/ 52 w 52"/>
                        <a:gd name="T147" fmla="*/ 82 h 82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T144" t="T145" r="T146" b="T147"/>
                      <a:pathLst>
                        <a:path w="52" h="82">
                          <a:moveTo>
                            <a:pt x="52" y="70"/>
                          </a:moveTo>
                          <a:lnTo>
                            <a:pt x="52" y="82"/>
                          </a:lnTo>
                          <a:lnTo>
                            <a:pt x="0" y="82"/>
                          </a:lnTo>
                          <a:lnTo>
                            <a:pt x="0" y="78"/>
                          </a:lnTo>
                          <a:lnTo>
                            <a:pt x="2" y="74"/>
                          </a:lnTo>
                          <a:lnTo>
                            <a:pt x="4" y="68"/>
                          </a:lnTo>
                          <a:lnTo>
                            <a:pt x="8" y="64"/>
                          </a:lnTo>
                          <a:lnTo>
                            <a:pt x="12" y="58"/>
                          </a:lnTo>
                          <a:lnTo>
                            <a:pt x="20" y="52"/>
                          </a:lnTo>
                          <a:lnTo>
                            <a:pt x="28" y="44"/>
                          </a:lnTo>
                          <a:lnTo>
                            <a:pt x="32" y="38"/>
                          </a:lnTo>
                          <a:lnTo>
                            <a:pt x="36" y="34"/>
                          </a:lnTo>
                          <a:lnTo>
                            <a:pt x="40" y="28"/>
                          </a:lnTo>
                          <a:lnTo>
                            <a:pt x="42" y="24"/>
                          </a:lnTo>
                          <a:lnTo>
                            <a:pt x="40" y="18"/>
                          </a:lnTo>
                          <a:lnTo>
                            <a:pt x="38" y="14"/>
                          </a:lnTo>
                          <a:lnTo>
                            <a:pt x="32" y="12"/>
                          </a:lnTo>
                          <a:lnTo>
                            <a:pt x="26" y="10"/>
                          </a:lnTo>
                          <a:lnTo>
                            <a:pt x="20" y="12"/>
                          </a:lnTo>
                          <a:lnTo>
                            <a:pt x="16" y="14"/>
                          </a:lnTo>
                          <a:lnTo>
                            <a:pt x="12" y="18"/>
                          </a:lnTo>
                          <a:lnTo>
                            <a:pt x="12" y="24"/>
                          </a:lnTo>
                          <a:lnTo>
                            <a:pt x="2" y="22"/>
                          </a:lnTo>
                          <a:lnTo>
                            <a:pt x="2" y="16"/>
                          </a:lnTo>
                          <a:lnTo>
                            <a:pt x="6" y="10"/>
                          </a:lnTo>
                          <a:lnTo>
                            <a:pt x="10" y="6"/>
                          </a:lnTo>
                          <a:lnTo>
                            <a:pt x="14" y="4"/>
                          </a:lnTo>
                          <a:lnTo>
                            <a:pt x="20" y="2"/>
                          </a:lnTo>
                          <a:lnTo>
                            <a:pt x="26" y="0"/>
                          </a:lnTo>
                          <a:lnTo>
                            <a:pt x="34" y="2"/>
                          </a:lnTo>
                          <a:lnTo>
                            <a:pt x="40" y="4"/>
                          </a:lnTo>
                          <a:lnTo>
                            <a:pt x="44" y="8"/>
                          </a:lnTo>
                          <a:lnTo>
                            <a:pt x="48" y="12"/>
                          </a:lnTo>
                          <a:lnTo>
                            <a:pt x="50" y="18"/>
                          </a:lnTo>
                          <a:lnTo>
                            <a:pt x="52" y="22"/>
                          </a:lnTo>
                          <a:lnTo>
                            <a:pt x="52" y="28"/>
                          </a:lnTo>
                          <a:lnTo>
                            <a:pt x="50" y="32"/>
                          </a:lnTo>
                          <a:lnTo>
                            <a:pt x="48" y="38"/>
                          </a:lnTo>
                          <a:lnTo>
                            <a:pt x="44" y="42"/>
                          </a:lnTo>
                          <a:lnTo>
                            <a:pt x="40" y="46"/>
                          </a:lnTo>
                          <a:lnTo>
                            <a:pt x="36" y="50"/>
                          </a:lnTo>
                          <a:lnTo>
                            <a:pt x="30" y="56"/>
                          </a:lnTo>
                          <a:lnTo>
                            <a:pt x="24" y="60"/>
                          </a:lnTo>
                          <a:lnTo>
                            <a:pt x="20" y="64"/>
                          </a:lnTo>
                          <a:lnTo>
                            <a:pt x="18" y="66"/>
                          </a:lnTo>
                          <a:lnTo>
                            <a:pt x="16" y="68"/>
                          </a:lnTo>
                          <a:lnTo>
                            <a:pt x="14" y="70"/>
                          </a:lnTo>
                          <a:lnTo>
                            <a:pt x="52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55" name="Freeform 53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922" y="2742"/>
                      <a:ext cx="52" cy="82"/>
                    </a:xfrm>
                    <a:custGeom>
                      <a:avLst/>
                      <a:gdLst>
                        <a:gd name="T0" fmla="*/ 0 w 52"/>
                        <a:gd name="T1" fmla="*/ 42 h 82"/>
                        <a:gd name="T2" fmla="*/ 0 w 52"/>
                        <a:gd name="T3" fmla="*/ 32 h 82"/>
                        <a:gd name="T4" fmla="*/ 0 w 52"/>
                        <a:gd name="T5" fmla="*/ 26 h 82"/>
                        <a:gd name="T6" fmla="*/ 2 w 52"/>
                        <a:gd name="T7" fmla="*/ 18 h 82"/>
                        <a:gd name="T8" fmla="*/ 6 w 52"/>
                        <a:gd name="T9" fmla="*/ 10 h 82"/>
                        <a:gd name="T10" fmla="*/ 10 w 52"/>
                        <a:gd name="T11" fmla="*/ 6 h 82"/>
                        <a:gd name="T12" fmla="*/ 18 w 52"/>
                        <a:gd name="T13" fmla="*/ 2 h 82"/>
                        <a:gd name="T14" fmla="*/ 26 w 52"/>
                        <a:gd name="T15" fmla="*/ 0 h 82"/>
                        <a:gd name="T16" fmla="*/ 32 w 52"/>
                        <a:gd name="T17" fmla="*/ 2 h 82"/>
                        <a:gd name="T18" fmla="*/ 38 w 52"/>
                        <a:gd name="T19" fmla="*/ 4 h 82"/>
                        <a:gd name="T20" fmla="*/ 42 w 52"/>
                        <a:gd name="T21" fmla="*/ 6 h 82"/>
                        <a:gd name="T22" fmla="*/ 46 w 52"/>
                        <a:gd name="T23" fmla="*/ 10 h 82"/>
                        <a:gd name="T24" fmla="*/ 48 w 52"/>
                        <a:gd name="T25" fmla="*/ 16 h 82"/>
                        <a:gd name="T26" fmla="*/ 50 w 52"/>
                        <a:gd name="T27" fmla="*/ 22 h 82"/>
                        <a:gd name="T28" fmla="*/ 52 w 52"/>
                        <a:gd name="T29" fmla="*/ 32 h 82"/>
                        <a:gd name="T30" fmla="*/ 52 w 52"/>
                        <a:gd name="T31" fmla="*/ 42 h 82"/>
                        <a:gd name="T32" fmla="*/ 52 w 52"/>
                        <a:gd name="T33" fmla="*/ 50 h 82"/>
                        <a:gd name="T34" fmla="*/ 50 w 52"/>
                        <a:gd name="T35" fmla="*/ 58 h 82"/>
                        <a:gd name="T36" fmla="*/ 48 w 52"/>
                        <a:gd name="T37" fmla="*/ 64 h 82"/>
                        <a:gd name="T38" fmla="*/ 46 w 52"/>
                        <a:gd name="T39" fmla="*/ 72 h 82"/>
                        <a:gd name="T40" fmla="*/ 40 w 52"/>
                        <a:gd name="T41" fmla="*/ 78 h 82"/>
                        <a:gd name="T42" fmla="*/ 34 w 52"/>
                        <a:gd name="T43" fmla="*/ 82 h 82"/>
                        <a:gd name="T44" fmla="*/ 26 w 52"/>
                        <a:gd name="T45" fmla="*/ 82 h 82"/>
                        <a:gd name="T46" fmla="*/ 18 w 52"/>
                        <a:gd name="T47" fmla="*/ 82 h 82"/>
                        <a:gd name="T48" fmla="*/ 12 w 52"/>
                        <a:gd name="T49" fmla="*/ 80 h 82"/>
                        <a:gd name="T50" fmla="*/ 8 w 52"/>
                        <a:gd name="T51" fmla="*/ 74 h 82"/>
                        <a:gd name="T52" fmla="*/ 2 w 52"/>
                        <a:gd name="T53" fmla="*/ 62 h 82"/>
                        <a:gd name="T54" fmla="*/ 0 w 52"/>
                        <a:gd name="T55" fmla="*/ 42 h 82"/>
                        <a:gd name="T56" fmla="*/ 10 w 52"/>
                        <a:gd name="T57" fmla="*/ 42 h 82"/>
                        <a:gd name="T58" fmla="*/ 10 w 52"/>
                        <a:gd name="T59" fmla="*/ 50 h 82"/>
                        <a:gd name="T60" fmla="*/ 10 w 52"/>
                        <a:gd name="T61" fmla="*/ 58 h 82"/>
                        <a:gd name="T62" fmla="*/ 12 w 52"/>
                        <a:gd name="T63" fmla="*/ 64 h 82"/>
                        <a:gd name="T64" fmla="*/ 14 w 52"/>
                        <a:gd name="T65" fmla="*/ 68 h 82"/>
                        <a:gd name="T66" fmla="*/ 18 w 52"/>
                        <a:gd name="T67" fmla="*/ 70 h 82"/>
                        <a:gd name="T68" fmla="*/ 22 w 52"/>
                        <a:gd name="T69" fmla="*/ 72 h 82"/>
                        <a:gd name="T70" fmla="*/ 26 w 52"/>
                        <a:gd name="T71" fmla="*/ 74 h 82"/>
                        <a:gd name="T72" fmla="*/ 30 w 52"/>
                        <a:gd name="T73" fmla="*/ 72 h 82"/>
                        <a:gd name="T74" fmla="*/ 34 w 52"/>
                        <a:gd name="T75" fmla="*/ 70 h 82"/>
                        <a:gd name="T76" fmla="*/ 36 w 52"/>
                        <a:gd name="T77" fmla="*/ 68 h 82"/>
                        <a:gd name="T78" fmla="*/ 38 w 52"/>
                        <a:gd name="T79" fmla="*/ 64 h 82"/>
                        <a:gd name="T80" fmla="*/ 40 w 52"/>
                        <a:gd name="T81" fmla="*/ 58 h 82"/>
                        <a:gd name="T82" fmla="*/ 40 w 52"/>
                        <a:gd name="T83" fmla="*/ 50 h 82"/>
                        <a:gd name="T84" fmla="*/ 42 w 52"/>
                        <a:gd name="T85" fmla="*/ 42 h 82"/>
                        <a:gd name="T86" fmla="*/ 40 w 52"/>
                        <a:gd name="T87" fmla="*/ 30 h 82"/>
                        <a:gd name="T88" fmla="*/ 40 w 52"/>
                        <a:gd name="T89" fmla="*/ 22 h 82"/>
                        <a:gd name="T90" fmla="*/ 36 w 52"/>
                        <a:gd name="T91" fmla="*/ 16 h 82"/>
                        <a:gd name="T92" fmla="*/ 34 w 52"/>
                        <a:gd name="T93" fmla="*/ 12 h 82"/>
                        <a:gd name="T94" fmla="*/ 30 w 52"/>
                        <a:gd name="T95" fmla="*/ 10 h 82"/>
                        <a:gd name="T96" fmla="*/ 26 w 52"/>
                        <a:gd name="T97" fmla="*/ 10 h 82"/>
                        <a:gd name="T98" fmla="*/ 20 w 52"/>
                        <a:gd name="T99" fmla="*/ 12 h 82"/>
                        <a:gd name="T100" fmla="*/ 14 w 52"/>
                        <a:gd name="T101" fmla="*/ 16 h 82"/>
                        <a:gd name="T102" fmla="*/ 12 w 52"/>
                        <a:gd name="T103" fmla="*/ 22 h 82"/>
                        <a:gd name="T104" fmla="*/ 10 w 52"/>
                        <a:gd name="T105" fmla="*/ 30 h 82"/>
                        <a:gd name="T106" fmla="*/ 10 w 52"/>
                        <a:gd name="T107" fmla="*/ 42 h 82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w 52"/>
                        <a:gd name="T163" fmla="*/ 0 h 82"/>
                        <a:gd name="T164" fmla="*/ 52 w 52"/>
                        <a:gd name="T165" fmla="*/ 82 h 82"/>
                      </a:gdLst>
                      <a:ahLst/>
                      <a:cxnLst>
                        <a:cxn ang="T108">
                          <a:pos x="T0" y="T1"/>
                        </a:cxn>
                        <a:cxn ang="T109">
                          <a:pos x="T2" y="T3"/>
                        </a:cxn>
                        <a:cxn ang="T110">
                          <a:pos x="T4" y="T5"/>
                        </a:cxn>
                        <a:cxn ang="T111">
                          <a:pos x="T6" y="T7"/>
                        </a:cxn>
                        <a:cxn ang="T112">
                          <a:pos x="T8" y="T9"/>
                        </a:cxn>
                        <a:cxn ang="T113">
                          <a:pos x="T10" y="T11"/>
                        </a:cxn>
                        <a:cxn ang="T114">
                          <a:pos x="T12" y="T13"/>
                        </a:cxn>
                        <a:cxn ang="T115">
                          <a:pos x="T14" y="T15"/>
                        </a:cxn>
                        <a:cxn ang="T116">
                          <a:pos x="T16" y="T17"/>
                        </a:cxn>
                        <a:cxn ang="T117">
                          <a:pos x="T18" y="T19"/>
                        </a:cxn>
                        <a:cxn ang="T118">
                          <a:pos x="T20" y="T21"/>
                        </a:cxn>
                        <a:cxn ang="T119">
                          <a:pos x="T22" y="T23"/>
                        </a:cxn>
                        <a:cxn ang="T120">
                          <a:pos x="T24" y="T25"/>
                        </a:cxn>
                        <a:cxn ang="T121">
                          <a:pos x="T26" y="T27"/>
                        </a:cxn>
                        <a:cxn ang="T122">
                          <a:pos x="T28" y="T29"/>
                        </a:cxn>
                        <a:cxn ang="T123">
                          <a:pos x="T30" y="T31"/>
                        </a:cxn>
                        <a:cxn ang="T124">
                          <a:pos x="T32" y="T33"/>
                        </a:cxn>
                        <a:cxn ang="T125">
                          <a:pos x="T34" y="T35"/>
                        </a:cxn>
                        <a:cxn ang="T126">
                          <a:pos x="T36" y="T37"/>
                        </a:cxn>
                        <a:cxn ang="T127">
                          <a:pos x="T38" y="T39"/>
                        </a:cxn>
                        <a:cxn ang="T128">
                          <a:pos x="T40" y="T41"/>
                        </a:cxn>
                        <a:cxn ang="T129">
                          <a:pos x="T42" y="T43"/>
                        </a:cxn>
                        <a:cxn ang="T130">
                          <a:pos x="T44" y="T45"/>
                        </a:cxn>
                        <a:cxn ang="T131">
                          <a:pos x="T46" y="T47"/>
                        </a:cxn>
                        <a:cxn ang="T132">
                          <a:pos x="T48" y="T49"/>
                        </a:cxn>
                        <a:cxn ang="T133">
                          <a:pos x="T50" y="T51"/>
                        </a:cxn>
                        <a:cxn ang="T134">
                          <a:pos x="T52" y="T53"/>
                        </a:cxn>
                        <a:cxn ang="T135">
                          <a:pos x="T54" y="T55"/>
                        </a:cxn>
                        <a:cxn ang="T136">
                          <a:pos x="T56" y="T57"/>
                        </a:cxn>
                        <a:cxn ang="T137">
                          <a:pos x="T58" y="T59"/>
                        </a:cxn>
                        <a:cxn ang="T138">
                          <a:pos x="T60" y="T61"/>
                        </a:cxn>
                        <a:cxn ang="T139">
                          <a:pos x="T62" y="T63"/>
                        </a:cxn>
                        <a:cxn ang="T140">
                          <a:pos x="T64" y="T65"/>
                        </a:cxn>
                        <a:cxn ang="T141">
                          <a:pos x="T66" y="T67"/>
                        </a:cxn>
                        <a:cxn ang="T142">
                          <a:pos x="T68" y="T69"/>
                        </a:cxn>
                        <a:cxn ang="T143">
                          <a:pos x="T70" y="T71"/>
                        </a:cxn>
                        <a:cxn ang="T144">
                          <a:pos x="T72" y="T73"/>
                        </a:cxn>
                        <a:cxn ang="T145">
                          <a:pos x="T74" y="T75"/>
                        </a:cxn>
                        <a:cxn ang="T146">
                          <a:pos x="T76" y="T77"/>
                        </a:cxn>
                        <a:cxn ang="T147">
                          <a:pos x="T78" y="T79"/>
                        </a:cxn>
                        <a:cxn ang="T148">
                          <a:pos x="T80" y="T81"/>
                        </a:cxn>
                        <a:cxn ang="T149">
                          <a:pos x="T82" y="T83"/>
                        </a:cxn>
                        <a:cxn ang="T150">
                          <a:pos x="T84" y="T85"/>
                        </a:cxn>
                        <a:cxn ang="T151">
                          <a:pos x="T86" y="T87"/>
                        </a:cxn>
                        <a:cxn ang="T152">
                          <a:pos x="T88" y="T89"/>
                        </a:cxn>
                        <a:cxn ang="T153">
                          <a:pos x="T90" y="T91"/>
                        </a:cxn>
                        <a:cxn ang="T154">
                          <a:pos x="T92" y="T93"/>
                        </a:cxn>
                        <a:cxn ang="T155">
                          <a:pos x="T94" y="T95"/>
                        </a:cxn>
                        <a:cxn ang="T156">
                          <a:pos x="T96" y="T97"/>
                        </a:cxn>
                        <a:cxn ang="T157">
                          <a:pos x="T98" y="T99"/>
                        </a:cxn>
                        <a:cxn ang="T158">
                          <a:pos x="T100" y="T101"/>
                        </a:cxn>
                        <a:cxn ang="T159">
                          <a:pos x="T102" y="T103"/>
                        </a:cxn>
                        <a:cxn ang="T160">
                          <a:pos x="T104" y="T105"/>
                        </a:cxn>
                        <a:cxn ang="T161">
                          <a:pos x="T106" y="T107"/>
                        </a:cxn>
                      </a:cxnLst>
                      <a:rect l="T162" t="T163" r="T164" b="T165"/>
                      <a:pathLst>
                        <a:path w="52" h="82">
                          <a:moveTo>
                            <a:pt x="0" y="42"/>
                          </a:moveTo>
                          <a:lnTo>
                            <a:pt x="0" y="32"/>
                          </a:lnTo>
                          <a:lnTo>
                            <a:pt x="0" y="26"/>
                          </a:lnTo>
                          <a:lnTo>
                            <a:pt x="2" y="18"/>
                          </a:lnTo>
                          <a:lnTo>
                            <a:pt x="6" y="10"/>
                          </a:lnTo>
                          <a:lnTo>
                            <a:pt x="10" y="6"/>
                          </a:lnTo>
                          <a:lnTo>
                            <a:pt x="18" y="2"/>
                          </a:lnTo>
                          <a:lnTo>
                            <a:pt x="26" y="0"/>
                          </a:lnTo>
                          <a:lnTo>
                            <a:pt x="32" y="2"/>
                          </a:lnTo>
                          <a:lnTo>
                            <a:pt x="38" y="4"/>
                          </a:lnTo>
                          <a:lnTo>
                            <a:pt x="42" y="6"/>
                          </a:lnTo>
                          <a:lnTo>
                            <a:pt x="46" y="10"/>
                          </a:lnTo>
                          <a:lnTo>
                            <a:pt x="48" y="16"/>
                          </a:lnTo>
                          <a:lnTo>
                            <a:pt x="50" y="22"/>
                          </a:lnTo>
                          <a:lnTo>
                            <a:pt x="52" y="32"/>
                          </a:lnTo>
                          <a:lnTo>
                            <a:pt x="52" y="42"/>
                          </a:lnTo>
                          <a:lnTo>
                            <a:pt x="52" y="50"/>
                          </a:lnTo>
                          <a:lnTo>
                            <a:pt x="50" y="58"/>
                          </a:lnTo>
                          <a:lnTo>
                            <a:pt x="48" y="64"/>
                          </a:lnTo>
                          <a:lnTo>
                            <a:pt x="46" y="72"/>
                          </a:lnTo>
                          <a:lnTo>
                            <a:pt x="40" y="78"/>
                          </a:lnTo>
                          <a:lnTo>
                            <a:pt x="34" y="82"/>
                          </a:lnTo>
                          <a:lnTo>
                            <a:pt x="26" y="82"/>
                          </a:lnTo>
                          <a:lnTo>
                            <a:pt x="18" y="82"/>
                          </a:lnTo>
                          <a:lnTo>
                            <a:pt x="12" y="80"/>
                          </a:lnTo>
                          <a:lnTo>
                            <a:pt x="8" y="74"/>
                          </a:lnTo>
                          <a:lnTo>
                            <a:pt x="2" y="62"/>
                          </a:lnTo>
                          <a:lnTo>
                            <a:pt x="0" y="42"/>
                          </a:lnTo>
                          <a:close/>
                          <a:moveTo>
                            <a:pt x="10" y="42"/>
                          </a:moveTo>
                          <a:lnTo>
                            <a:pt x="10" y="50"/>
                          </a:lnTo>
                          <a:lnTo>
                            <a:pt x="10" y="58"/>
                          </a:lnTo>
                          <a:lnTo>
                            <a:pt x="12" y="64"/>
                          </a:lnTo>
                          <a:lnTo>
                            <a:pt x="14" y="68"/>
                          </a:lnTo>
                          <a:lnTo>
                            <a:pt x="18" y="70"/>
                          </a:lnTo>
                          <a:lnTo>
                            <a:pt x="22" y="72"/>
                          </a:lnTo>
                          <a:lnTo>
                            <a:pt x="26" y="74"/>
                          </a:lnTo>
                          <a:lnTo>
                            <a:pt x="30" y="72"/>
                          </a:lnTo>
                          <a:lnTo>
                            <a:pt x="34" y="70"/>
                          </a:lnTo>
                          <a:lnTo>
                            <a:pt x="36" y="68"/>
                          </a:lnTo>
                          <a:lnTo>
                            <a:pt x="38" y="64"/>
                          </a:lnTo>
                          <a:lnTo>
                            <a:pt x="40" y="58"/>
                          </a:lnTo>
                          <a:lnTo>
                            <a:pt x="40" y="50"/>
                          </a:lnTo>
                          <a:lnTo>
                            <a:pt x="42" y="42"/>
                          </a:lnTo>
                          <a:lnTo>
                            <a:pt x="40" y="30"/>
                          </a:lnTo>
                          <a:lnTo>
                            <a:pt x="40" y="22"/>
                          </a:lnTo>
                          <a:lnTo>
                            <a:pt x="36" y="16"/>
                          </a:lnTo>
                          <a:lnTo>
                            <a:pt x="34" y="12"/>
                          </a:lnTo>
                          <a:lnTo>
                            <a:pt x="30" y="10"/>
                          </a:lnTo>
                          <a:lnTo>
                            <a:pt x="26" y="10"/>
                          </a:lnTo>
                          <a:lnTo>
                            <a:pt x="20" y="12"/>
                          </a:lnTo>
                          <a:lnTo>
                            <a:pt x="14" y="16"/>
                          </a:lnTo>
                          <a:lnTo>
                            <a:pt x="12" y="22"/>
                          </a:lnTo>
                          <a:lnTo>
                            <a:pt x="10" y="30"/>
                          </a:lnTo>
                          <a:lnTo>
                            <a:pt x="10" y="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56" name="Line 53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298" y="2682"/>
                      <a:ext cx="1" cy="1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57" name="Freeform 533"/>
                    <p:cNvSpPr>
                      <a:spLocks/>
                    </p:cNvSpPr>
                    <p:nvPr/>
                  </p:nvSpPr>
                  <p:spPr bwMode="auto">
                    <a:xfrm>
                      <a:off x="3240" y="2742"/>
                      <a:ext cx="52" cy="82"/>
                    </a:xfrm>
                    <a:custGeom>
                      <a:avLst/>
                      <a:gdLst>
                        <a:gd name="T0" fmla="*/ 10 w 52"/>
                        <a:gd name="T1" fmla="*/ 60 h 82"/>
                        <a:gd name="T2" fmla="*/ 16 w 52"/>
                        <a:gd name="T3" fmla="*/ 70 h 82"/>
                        <a:gd name="T4" fmla="*/ 26 w 52"/>
                        <a:gd name="T5" fmla="*/ 74 h 82"/>
                        <a:gd name="T6" fmla="*/ 38 w 52"/>
                        <a:gd name="T7" fmla="*/ 68 h 82"/>
                        <a:gd name="T8" fmla="*/ 42 w 52"/>
                        <a:gd name="T9" fmla="*/ 56 h 82"/>
                        <a:gd name="T10" fmla="*/ 38 w 52"/>
                        <a:gd name="T11" fmla="*/ 46 h 82"/>
                        <a:gd name="T12" fmla="*/ 26 w 52"/>
                        <a:gd name="T13" fmla="*/ 42 h 82"/>
                        <a:gd name="T14" fmla="*/ 20 w 52"/>
                        <a:gd name="T15" fmla="*/ 42 h 82"/>
                        <a:gd name="T16" fmla="*/ 22 w 52"/>
                        <a:gd name="T17" fmla="*/ 34 h 82"/>
                        <a:gd name="T18" fmla="*/ 28 w 52"/>
                        <a:gd name="T19" fmla="*/ 32 h 82"/>
                        <a:gd name="T20" fmla="*/ 36 w 52"/>
                        <a:gd name="T21" fmla="*/ 26 h 82"/>
                        <a:gd name="T22" fmla="*/ 36 w 52"/>
                        <a:gd name="T23" fmla="*/ 18 h 82"/>
                        <a:gd name="T24" fmla="*/ 30 w 52"/>
                        <a:gd name="T25" fmla="*/ 10 h 82"/>
                        <a:gd name="T26" fmla="*/ 20 w 52"/>
                        <a:gd name="T27" fmla="*/ 10 h 82"/>
                        <a:gd name="T28" fmla="*/ 14 w 52"/>
                        <a:gd name="T29" fmla="*/ 18 h 82"/>
                        <a:gd name="T30" fmla="*/ 2 w 52"/>
                        <a:gd name="T31" fmla="*/ 22 h 82"/>
                        <a:gd name="T32" fmla="*/ 6 w 52"/>
                        <a:gd name="T33" fmla="*/ 10 h 82"/>
                        <a:gd name="T34" fmla="*/ 14 w 52"/>
                        <a:gd name="T35" fmla="*/ 4 h 82"/>
                        <a:gd name="T36" fmla="*/ 24 w 52"/>
                        <a:gd name="T37" fmla="*/ 0 h 82"/>
                        <a:gd name="T38" fmla="*/ 36 w 52"/>
                        <a:gd name="T39" fmla="*/ 4 h 82"/>
                        <a:gd name="T40" fmla="*/ 44 w 52"/>
                        <a:gd name="T41" fmla="*/ 12 h 82"/>
                        <a:gd name="T42" fmla="*/ 48 w 52"/>
                        <a:gd name="T43" fmla="*/ 22 h 82"/>
                        <a:gd name="T44" fmla="*/ 46 w 52"/>
                        <a:gd name="T45" fmla="*/ 30 h 82"/>
                        <a:gd name="T46" fmla="*/ 36 w 52"/>
                        <a:gd name="T47" fmla="*/ 36 h 82"/>
                        <a:gd name="T48" fmla="*/ 48 w 52"/>
                        <a:gd name="T49" fmla="*/ 44 h 82"/>
                        <a:gd name="T50" fmla="*/ 52 w 52"/>
                        <a:gd name="T51" fmla="*/ 56 h 82"/>
                        <a:gd name="T52" fmla="*/ 50 w 52"/>
                        <a:gd name="T53" fmla="*/ 70 h 82"/>
                        <a:gd name="T54" fmla="*/ 40 w 52"/>
                        <a:gd name="T55" fmla="*/ 80 h 82"/>
                        <a:gd name="T56" fmla="*/ 26 w 52"/>
                        <a:gd name="T57" fmla="*/ 82 h 82"/>
                        <a:gd name="T58" fmla="*/ 14 w 52"/>
                        <a:gd name="T59" fmla="*/ 80 h 82"/>
                        <a:gd name="T60" fmla="*/ 4 w 52"/>
                        <a:gd name="T61" fmla="*/ 72 h 82"/>
                        <a:gd name="T62" fmla="*/ 0 w 52"/>
                        <a:gd name="T63" fmla="*/ 60 h 82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52"/>
                        <a:gd name="T97" fmla="*/ 0 h 82"/>
                        <a:gd name="T98" fmla="*/ 52 w 52"/>
                        <a:gd name="T99" fmla="*/ 82 h 82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52" h="82">
                          <a:moveTo>
                            <a:pt x="0" y="60"/>
                          </a:moveTo>
                          <a:lnTo>
                            <a:pt x="10" y="60"/>
                          </a:lnTo>
                          <a:lnTo>
                            <a:pt x="12" y="66"/>
                          </a:lnTo>
                          <a:lnTo>
                            <a:pt x="16" y="70"/>
                          </a:lnTo>
                          <a:lnTo>
                            <a:pt x="20" y="72"/>
                          </a:lnTo>
                          <a:lnTo>
                            <a:pt x="26" y="74"/>
                          </a:lnTo>
                          <a:lnTo>
                            <a:pt x="32" y="72"/>
                          </a:lnTo>
                          <a:lnTo>
                            <a:pt x="38" y="68"/>
                          </a:lnTo>
                          <a:lnTo>
                            <a:pt x="40" y="64"/>
                          </a:lnTo>
                          <a:lnTo>
                            <a:pt x="42" y="56"/>
                          </a:lnTo>
                          <a:lnTo>
                            <a:pt x="40" y="50"/>
                          </a:lnTo>
                          <a:lnTo>
                            <a:pt x="38" y="46"/>
                          </a:lnTo>
                          <a:lnTo>
                            <a:pt x="32" y="42"/>
                          </a:lnTo>
                          <a:lnTo>
                            <a:pt x="26" y="42"/>
                          </a:lnTo>
                          <a:lnTo>
                            <a:pt x="24" y="42"/>
                          </a:lnTo>
                          <a:lnTo>
                            <a:pt x="20" y="42"/>
                          </a:lnTo>
                          <a:lnTo>
                            <a:pt x="20" y="34"/>
                          </a:lnTo>
                          <a:lnTo>
                            <a:pt x="22" y="34"/>
                          </a:lnTo>
                          <a:lnTo>
                            <a:pt x="28" y="32"/>
                          </a:lnTo>
                          <a:lnTo>
                            <a:pt x="32" y="30"/>
                          </a:lnTo>
                          <a:lnTo>
                            <a:pt x="36" y="26"/>
                          </a:lnTo>
                          <a:lnTo>
                            <a:pt x="38" y="22"/>
                          </a:lnTo>
                          <a:lnTo>
                            <a:pt x="36" y="18"/>
                          </a:lnTo>
                          <a:lnTo>
                            <a:pt x="34" y="14"/>
                          </a:lnTo>
                          <a:lnTo>
                            <a:pt x="30" y="10"/>
                          </a:lnTo>
                          <a:lnTo>
                            <a:pt x="26" y="10"/>
                          </a:lnTo>
                          <a:lnTo>
                            <a:pt x="20" y="10"/>
                          </a:lnTo>
                          <a:lnTo>
                            <a:pt x="16" y="14"/>
                          </a:lnTo>
                          <a:lnTo>
                            <a:pt x="14" y="18"/>
                          </a:lnTo>
                          <a:lnTo>
                            <a:pt x="12" y="22"/>
                          </a:lnTo>
                          <a:lnTo>
                            <a:pt x="2" y="22"/>
                          </a:lnTo>
                          <a:lnTo>
                            <a:pt x="2" y="16"/>
                          </a:lnTo>
                          <a:lnTo>
                            <a:pt x="6" y="10"/>
                          </a:lnTo>
                          <a:lnTo>
                            <a:pt x="10" y="6"/>
                          </a:lnTo>
                          <a:lnTo>
                            <a:pt x="14" y="4"/>
                          </a:lnTo>
                          <a:lnTo>
                            <a:pt x="18" y="2"/>
                          </a:lnTo>
                          <a:lnTo>
                            <a:pt x="24" y="0"/>
                          </a:lnTo>
                          <a:lnTo>
                            <a:pt x="32" y="2"/>
                          </a:lnTo>
                          <a:lnTo>
                            <a:pt x="36" y="4"/>
                          </a:lnTo>
                          <a:lnTo>
                            <a:pt x="42" y="6"/>
                          </a:lnTo>
                          <a:lnTo>
                            <a:pt x="44" y="12"/>
                          </a:lnTo>
                          <a:lnTo>
                            <a:pt x="48" y="16"/>
                          </a:lnTo>
                          <a:lnTo>
                            <a:pt x="48" y="22"/>
                          </a:lnTo>
                          <a:lnTo>
                            <a:pt x="48" y="26"/>
                          </a:lnTo>
                          <a:lnTo>
                            <a:pt x="46" y="30"/>
                          </a:lnTo>
                          <a:lnTo>
                            <a:pt x="42" y="34"/>
                          </a:lnTo>
                          <a:lnTo>
                            <a:pt x="36" y="36"/>
                          </a:lnTo>
                          <a:lnTo>
                            <a:pt x="44" y="40"/>
                          </a:lnTo>
                          <a:lnTo>
                            <a:pt x="48" y="44"/>
                          </a:lnTo>
                          <a:lnTo>
                            <a:pt x="52" y="50"/>
                          </a:lnTo>
                          <a:lnTo>
                            <a:pt x="52" y="56"/>
                          </a:lnTo>
                          <a:lnTo>
                            <a:pt x="52" y="64"/>
                          </a:lnTo>
                          <a:lnTo>
                            <a:pt x="50" y="70"/>
                          </a:lnTo>
                          <a:lnTo>
                            <a:pt x="44" y="76"/>
                          </a:lnTo>
                          <a:lnTo>
                            <a:pt x="40" y="80"/>
                          </a:lnTo>
                          <a:lnTo>
                            <a:pt x="32" y="82"/>
                          </a:lnTo>
                          <a:lnTo>
                            <a:pt x="26" y="82"/>
                          </a:lnTo>
                          <a:lnTo>
                            <a:pt x="18" y="82"/>
                          </a:lnTo>
                          <a:lnTo>
                            <a:pt x="14" y="80"/>
                          </a:lnTo>
                          <a:lnTo>
                            <a:pt x="8" y="76"/>
                          </a:lnTo>
                          <a:lnTo>
                            <a:pt x="4" y="72"/>
                          </a:lnTo>
                          <a:lnTo>
                            <a:pt x="2" y="66"/>
                          </a:lnTo>
                          <a:lnTo>
                            <a:pt x="0" y="6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58" name="Freeform 53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302" y="2742"/>
                      <a:ext cx="52" cy="82"/>
                    </a:xfrm>
                    <a:custGeom>
                      <a:avLst/>
                      <a:gdLst>
                        <a:gd name="T0" fmla="*/ 0 w 52"/>
                        <a:gd name="T1" fmla="*/ 42 h 82"/>
                        <a:gd name="T2" fmla="*/ 0 w 52"/>
                        <a:gd name="T3" fmla="*/ 32 h 82"/>
                        <a:gd name="T4" fmla="*/ 2 w 52"/>
                        <a:gd name="T5" fmla="*/ 26 h 82"/>
                        <a:gd name="T6" fmla="*/ 2 w 52"/>
                        <a:gd name="T7" fmla="*/ 18 h 82"/>
                        <a:gd name="T8" fmla="*/ 6 w 52"/>
                        <a:gd name="T9" fmla="*/ 10 h 82"/>
                        <a:gd name="T10" fmla="*/ 12 w 52"/>
                        <a:gd name="T11" fmla="*/ 6 h 82"/>
                        <a:gd name="T12" fmla="*/ 18 w 52"/>
                        <a:gd name="T13" fmla="*/ 2 h 82"/>
                        <a:gd name="T14" fmla="*/ 26 w 52"/>
                        <a:gd name="T15" fmla="*/ 0 h 82"/>
                        <a:gd name="T16" fmla="*/ 32 w 52"/>
                        <a:gd name="T17" fmla="*/ 2 h 82"/>
                        <a:gd name="T18" fmla="*/ 38 w 52"/>
                        <a:gd name="T19" fmla="*/ 4 h 82"/>
                        <a:gd name="T20" fmla="*/ 42 w 52"/>
                        <a:gd name="T21" fmla="*/ 6 h 82"/>
                        <a:gd name="T22" fmla="*/ 46 w 52"/>
                        <a:gd name="T23" fmla="*/ 10 h 82"/>
                        <a:gd name="T24" fmla="*/ 48 w 52"/>
                        <a:gd name="T25" fmla="*/ 16 h 82"/>
                        <a:gd name="T26" fmla="*/ 50 w 52"/>
                        <a:gd name="T27" fmla="*/ 22 h 82"/>
                        <a:gd name="T28" fmla="*/ 52 w 52"/>
                        <a:gd name="T29" fmla="*/ 32 h 82"/>
                        <a:gd name="T30" fmla="*/ 52 w 52"/>
                        <a:gd name="T31" fmla="*/ 42 h 82"/>
                        <a:gd name="T32" fmla="*/ 52 w 52"/>
                        <a:gd name="T33" fmla="*/ 50 h 82"/>
                        <a:gd name="T34" fmla="*/ 52 w 52"/>
                        <a:gd name="T35" fmla="*/ 58 h 82"/>
                        <a:gd name="T36" fmla="*/ 50 w 52"/>
                        <a:gd name="T37" fmla="*/ 64 h 82"/>
                        <a:gd name="T38" fmla="*/ 46 w 52"/>
                        <a:gd name="T39" fmla="*/ 72 h 82"/>
                        <a:gd name="T40" fmla="*/ 40 w 52"/>
                        <a:gd name="T41" fmla="*/ 78 h 82"/>
                        <a:gd name="T42" fmla="*/ 34 w 52"/>
                        <a:gd name="T43" fmla="*/ 82 h 82"/>
                        <a:gd name="T44" fmla="*/ 26 w 52"/>
                        <a:gd name="T45" fmla="*/ 82 h 82"/>
                        <a:gd name="T46" fmla="*/ 18 w 52"/>
                        <a:gd name="T47" fmla="*/ 82 h 82"/>
                        <a:gd name="T48" fmla="*/ 12 w 52"/>
                        <a:gd name="T49" fmla="*/ 80 h 82"/>
                        <a:gd name="T50" fmla="*/ 8 w 52"/>
                        <a:gd name="T51" fmla="*/ 74 h 82"/>
                        <a:gd name="T52" fmla="*/ 2 w 52"/>
                        <a:gd name="T53" fmla="*/ 62 h 82"/>
                        <a:gd name="T54" fmla="*/ 0 w 52"/>
                        <a:gd name="T55" fmla="*/ 42 h 82"/>
                        <a:gd name="T56" fmla="*/ 10 w 52"/>
                        <a:gd name="T57" fmla="*/ 42 h 82"/>
                        <a:gd name="T58" fmla="*/ 10 w 52"/>
                        <a:gd name="T59" fmla="*/ 50 h 82"/>
                        <a:gd name="T60" fmla="*/ 12 w 52"/>
                        <a:gd name="T61" fmla="*/ 58 h 82"/>
                        <a:gd name="T62" fmla="*/ 12 w 52"/>
                        <a:gd name="T63" fmla="*/ 64 h 82"/>
                        <a:gd name="T64" fmla="*/ 14 w 52"/>
                        <a:gd name="T65" fmla="*/ 68 h 82"/>
                        <a:gd name="T66" fmla="*/ 18 w 52"/>
                        <a:gd name="T67" fmla="*/ 70 h 82"/>
                        <a:gd name="T68" fmla="*/ 22 w 52"/>
                        <a:gd name="T69" fmla="*/ 72 h 82"/>
                        <a:gd name="T70" fmla="*/ 26 w 52"/>
                        <a:gd name="T71" fmla="*/ 74 h 82"/>
                        <a:gd name="T72" fmla="*/ 30 w 52"/>
                        <a:gd name="T73" fmla="*/ 72 h 82"/>
                        <a:gd name="T74" fmla="*/ 34 w 52"/>
                        <a:gd name="T75" fmla="*/ 70 h 82"/>
                        <a:gd name="T76" fmla="*/ 38 w 52"/>
                        <a:gd name="T77" fmla="*/ 68 h 82"/>
                        <a:gd name="T78" fmla="*/ 40 w 52"/>
                        <a:gd name="T79" fmla="*/ 64 h 82"/>
                        <a:gd name="T80" fmla="*/ 40 w 52"/>
                        <a:gd name="T81" fmla="*/ 58 h 82"/>
                        <a:gd name="T82" fmla="*/ 42 w 52"/>
                        <a:gd name="T83" fmla="*/ 50 h 82"/>
                        <a:gd name="T84" fmla="*/ 42 w 52"/>
                        <a:gd name="T85" fmla="*/ 42 h 82"/>
                        <a:gd name="T86" fmla="*/ 42 w 52"/>
                        <a:gd name="T87" fmla="*/ 30 h 82"/>
                        <a:gd name="T88" fmla="*/ 40 w 52"/>
                        <a:gd name="T89" fmla="*/ 22 h 82"/>
                        <a:gd name="T90" fmla="*/ 38 w 52"/>
                        <a:gd name="T91" fmla="*/ 16 h 82"/>
                        <a:gd name="T92" fmla="*/ 34 w 52"/>
                        <a:gd name="T93" fmla="*/ 12 h 82"/>
                        <a:gd name="T94" fmla="*/ 30 w 52"/>
                        <a:gd name="T95" fmla="*/ 10 h 82"/>
                        <a:gd name="T96" fmla="*/ 26 w 52"/>
                        <a:gd name="T97" fmla="*/ 10 h 82"/>
                        <a:gd name="T98" fmla="*/ 20 w 52"/>
                        <a:gd name="T99" fmla="*/ 12 h 82"/>
                        <a:gd name="T100" fmla="*/ 16 w 52"/>
                        <a:gd name="T101" fmla="*/ 16 h 82"/>
                        <a:gd name="T102" fmla="*/ 12 w 52"/>
                        <a:gd name="T103" fmla="*/ 22 h 82"/>
                        <a:gd name="T104" fmla="*/ 10 w 52"/>
                        <a:gd name="T105" fmla="*/ 30 h 82"/>
                        <a:gd name="T106" fmla="*/ 10 w 52"/>
                        <a:gd name="T107" fmla="*/ 42 h 82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w 52"/>
                        <a:gd name="T163" fmla="*/ 0 h 82"/>
                        <a:gd name="T164" fmla="*/ 52 w 52"/>
                        <a:gd name="T165" fmla="*/ 82 h 82"/>
                      </a:gdLst>
                      <a:ahLst/>
                      <a:cxnLst>
                        <a:cxn ang="T108">
                          <a:pos x="T0" y="T1"/>
                        </a:cxn>
                        <a:cxn ang="T109">
                          <a:pos x="T2" y="T3"/>
                        </a:cxn>
                        <a:cxn ang="T110">
                          <a:pos x="T4" y="T5"/>
                        </a:cxn>
                        <a:cxn ang="T111">
                          <a:pos x="T6" y="T7"/>
                        </a:cxn>
                        <a:cxn ang="T112">
                          <a:pos x="T8" y="T9"/>
                        </a:cxn>
                        <a:cxn ang="T113">
                          <a:pos x="T10" y="T11"/>
                        </a:cxn>
                        <a:cxn ang="T114">
                          <a:pos x="T12" y="T13"/>
                        </a:cxn>
                        <a:cxn ang="T115">
                          <a:pos x="T14" y="T15"/>
                        </a:cxn>
                        <a:cxn ang="T116">
                          <a:pos x="T16" y="T17"/>
                        </a:cxn>
                        <a:cxn ang="T117">
                          <a:pos x="T18" y="T19"/>
                        </a:cxn>
                        <a:cxn ang="T118">
                          <a:pos x="T20" y="T21"/>
                        </a:cxn>
                        <a:cxn ang="T119">
                          <a:pos x="T22" y="T23"/>
                        </a:cxn>
                        <a:cxn ang="T120">
                          <a:pos x="T24" y="T25"/>
                        </a:cxn>
                        <a:cxn ang="T121">
                          <a:pos x="T26" y="T27"/>
                        </a:cxn>
                        <a:cxn ang="T122">
                          <a:pos x="T28" y="T29"/>
                        </a:cxn>
                        <a:cxn ang="T123">
                          <a:pos x="T30" y="T31"/>
                        </a:cxn>
                        <a:cxn ang="T124">
                          <a:pos x="T32" y="T33"/>
                        </a:cxn>
                        <a:cxn ang="T125">
                          <a:pos x="T34" y="T35"/>
                        </a:cxn>
                        <a:cxn ang="T126">
                          <a:pos x="T36" y="T37"/>
                        </a:cxn>
                        <a:cxn ang="T127">
                          <a:pos x="T38" y="T39"/>
                        </a:cxn>
                        <a:cxn ang="T128">
                          <a:pos x="T40" y="T41"/>
                        </a:cxn>
                        <a:cxn ang="T129">
                          <a:pos x="T42" y="T43"/>
                        </a:cxn>
                        <a:cxn ang="T130">
                          <a:pos x="T44" y="T45"/>
                        </a:cxn>
                        <a:cxn ang="T131">
                          <a:pos x="T46" y="T47"/>
                        </a:cxn>
                        <a:cxn ang="T132">
                          <a:pos x="T48" y="T49"/>
                        </a:cxn>
                        <a:cxn ang="T133">
                          <a:pos x="T50" y="T51"/>
                        </a:cxn>
                        <a:cxn ang="T134">
                          <a:pos x="T52" y="T53"/>
                        </a:cxn>
                        <a:cxn ang="T135">
                          <a:pos x="T54" y="T55"/>
                        </a:cxn>
                        <a:cxn ang="T136">
                          <a:pos x="T56" y="T57"/>
                        </a:cxn>
                        <a:cxn ang="T137">
                          <a:pos x="T58" y="T59"/>
                        </a:cxn>
                        <a:cxn ang="T138">
                          <a:pos x="T60" y="T61"/>
                        </a:cxn>
                        <a:cxn ang="T139">
                          <a:pos x="T62" y="T63"/>
                        </a:cxn>
                        <a:cxn ang="T140">
                          <a:pos x="T64" y="T65"/>
                        </a:cxn>
                        <a:cxn ang="T141">
                          <a:pos x="T66" y="T67"/>
                        </a:cxn>
                        <a:cxn ang="T142">
                          <a:pos x="T68" y="T69"/>
                        </a:cxn>
                        <a:cxn ang="T143">
                          <a:pos x="T70" y="T71"/>
                        </a:cxn>
                        <a:cxn ang="T144">
                          <a:pos x="T72" y="T73"/>
                        </a:cxn>
                        <a:cxn ang="T145">
                          <a:pos x="T74" y="T75"/>
                        </a:cxn>
                        <a:cxn ang="T146">
                          <a:pos x="T76" y="T77"/>
                        </a:cxn>
                        <a:cxn ang="T147">
                          <a:pos x="T78" y="T79"/>
                        </a:cxn>
                        <a:cxn ang="T148">
                          <a:pos x="T80" y="T81"/>
                        </a:cxn>
                        <a:cxn ang="T149">
                          <a:pos x="T82" y="T83"/>
                        </a:cxn>
                        <a:cxn ang="T150">
                          <a:pos x="T84" y="T85"/>
                        </a:cxn>
                        <a:cxn ang="T151">
                          <a:pos x="T86" y="T87"/>
                        </a:cxn>
                        <a:cxn ang="T152">
                          <a:pos x="T88" y="T89"/>
                        </a:cxn>
                        <a:cxn ang="T153">
                          <a:pos x="T90" y="T91"/>
                        </a:cxn>
                        <a:cxn ang="T154">
                          <a:pos x="T92" y="T93"/>
                        </a:cxn>
                        <a:cxn ang="T155">
                          <a:pos x="T94" y="T95"/>
                        </a:cxn>
                        <a:cxn ang="T156">
                          <a:pos x="T96" y="T97"/>
                        </a:cxn>
                        <a:cxn ang="T157">
                          <a:pos x="T98" y="T99"/>
                        </a:cxn>
                        <a:cxn ang="T158">
                          <a:pos x="T100" y="T101"/>
                        </a:cxn>
                        <a:cxn ang="T159">
                          <a:pos x="T102" y="T103"/>
                        </a:cxn>
                        <a:cxn ang="T160">
                          <a:pos x="T104" y="T105"/>
                        </a:cxn>
                        <a:cxn ang="T161">
                          <a:pos x="T106" y="T107"/>
                        </a:cxn>
                      </a:cxnLst>
                      <a:rect l="T162" t="T163" r="T164" b="T165"/>
                      <a:pathLst>
                        <a:path w="52" h="82">
                          <a:moveTo>
                            <a:pt x="0" y="42"/>
                          </a:moveTo>
                          <a:lnTo>
                            <a:pt x="0" y="32"/>
                          </a:lnTo>
                          <a:lnTo>
                            <a:pt x="2" y="26"/>
                          </a:lnTo>
                          <a:lnTo>
                            <a:pt x="2" y="18"/>
                          </a:lnTo>
                          <a:lnTo>
                            <a:pt x="6" y="10"/>
                          </a:lnTo>
                          <a:lnTo>
                            <a:pt x="12" y="6"/>
                          </a:lnTo>
                          <a:lnTo>
                            <a:pt x="18" y="2"/>
                          </a:lnTo>
                          <a:lnTo>
                            <a:pt x="26" y="0"/>
                          </a:lnTo>
                          <a:lnTo>
                            <a:pt x="32" y="2"/>
                          </a:lnTo>
                          <a:lnTo>
                            <a:pt x="38" y="4"/>
                          </a:lnTo>
                          <a:lnTo>
                            <a:pt x="42" y="6"/>
                          </a:lnTo>
                          <a:lnTo>
                            <a:pt x="46" y="10"/>
                          </a:lnTo>
                          <a:lnTo>
                            <a:pt x="48" y="16"/>
                          </a:lnTo>
                          <a:lnTo>
                            <a:pt x="50" y="22"/>
                          </a:lnTo>
                          <a:lnTo>
                            <a:pt x="52" y="32"/>
                          </a:lnTo>
                          <a:lnTo>
                            <a:pt x="52" y="42"/>
                          </a:lnTo>
                          <a:lnTo>
                            <a:pt x="52" y="50"/>
                          </a:lnTo>
                          <a:lnTo>
                            <a:pt x="52" y="58"/>
                          </a:lnTo>
                          <a:lnTo>
                            <a:pt x="50" y="64"/>
                          </a:lnTo>
                          <a:lnTo>
                            <a:pt x="46" y="72"/>
                          </a:lnTo>
                          <a:lnTo>
                            <a:pt x="40" y="78"/>
                          </a:lnTo>
                          <a:lnTo>
                            <a:pt x="34" y="82"/>
                          </a:lnTo>
                          <a:lnTo>
                            <a:pt x="26" y="82"/>
                          </a:lnTo>
                          <a:lnTo>
                            <a:pt x="18" y="82"/>
                          </a:lnTo>
                          <a:lnTo>
                            <a:pt x="12" y="80"/>
                          </a:lnTo>
                          <a:lnTo>
                            <a:pt x="8" y="74"/>
                          </a:lnTo>
                          <a:lnTo>
                            <a:pt x="2" y="62"/>
                          </a:lnTo>
                          <a:lnTo>
                            <a:pt x="0" y="42"/>
                          </a:lnTo>
                          <a:close/>
                          <a:moveTo>
                            <a:pt x="10" y="42"/>
                          </a:moveTo>
                          <a:lnTo>
                            <a:pt x="10" y="50"/>
                          </a:lnTo>
                          <a:lnTo>
                            <a:pt x="12" y="58"/>
                          </a:lnTo>
                          <a:lnTo>
                            <a:pt x="12" y="64"/>
                          </a:lnTo>
                          <a:lnTo>
                            <a:pt x="14" y="68"/>
                          </a:lnTo>
                          <a:lnTo>
                            <a:pt x="18" y="70"/>
                          </a:lnTo>
                          <a:lnTo>
                            <a:pt x="22" y="72"/>
                          </a:lnTo>
                          <a:lnTo>
                            <a:pt x="26" y="74"/>
                          </a:lnTo>
                          <a:lnTo>
                            <a:pt x="30" y="72"/>
                          </a:lnTo>
                          <a:lnTo>
                            <a:pt x="34" y="70"/>
                          </a:lnTo>
                          <a:lnTo>
                            <a:pt x="38" y="68"/>
                          </a:lnTo>
                          <a:lnTo>
                            <a:pt x="40" y="64"/>
                          </a:lnTo>
                          <a:lnTo>
                            <a:pt x="40" y="58"/>
                          </a:lnTo>
                          <a:lnTo>
                            <a:pt x="42" y="50"/>
                          </a:lnTo>
                          <a:lnTo>
                            <a:pt x="42" y="42"/>
                          </a:lnTo>
                          <a:lnTo>
                            <a:pt x="42" y="30"/>
                          </a:lnTo>
                          <a:lnTo>
                            <a:pt x="40" y="22"/>
                          </a:lnTo>
                          <a:lnTo>
                            <a:pt x="38" y="16"/>
                          </a:lnTo>
                          <a:lnTo>
                            <a:pt x="34" y="12"/>
                          </a:lnTo>
                          <a:lnTo>
                            <a:pt x="30" y="10"/>
                          </a:lnTo>
                          <a:lnTo>
                            <a:pt x="26" y="10"/>
                          </a:lnTo>
                          <a:lnTo>
                            <a:pt x="20" y="12"/>
                          </a:lnTo>
                          <a:lnTo>
                            <a:pt x="16" y="16"/>
                          </a:lnTo>
                          <a:lnTo>
                            <a:pt x="12" y="22"/>
                          </a:lnTo>
                          <a:lnTo>
                            <a:pt x="10" y="30"/>
                          </a:lnTo>
                          <a:lnTo>
                            <a:pt x="10" y="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59" name="Line 53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678" y="2682"/>
                      <a:ext cx="1" cy="1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60" name="Freeform 53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618" y="2744"/>
                      <a:ext cx="56" cy="80"/>
                    </a:xfrm>
                    <a:custGeom>
                      <a:avLst/>
                      <a:gdLst>
                        <a:gd name="T0" fmla="*/ 36 w 56"/>
                        <a:gd name="T1" fmla="*/ 80 h 80"/>
                        <a:gd name="T2" fmla="*/ 36 w 56"/>
                        <a:gd name="T3" fmla="*/ 60 h 80"/>
                        <a:gd name="T4" fmla="*/ 0 w 56"/>
                        <a:gd name="T5" fmla="*/ 60 h 80"/>
                        <a:gd name="T6" fmla="*/ 0 w 56"/>
                        <a:gd name="T7" fmla="*/ 50 h 80"/>
                        <a:gd name="T8" fmla="*/ 38 w 56"/>
                        <a:gd name="T9" fmla="*/ 0 h 80"/>
                        <a:gd name="T10" fmla="*/ 46 w 56"/>
                        <a:gd name="T11" fmla="*/ 0 h 80"/>
                        <a:gd name="T12" fmla="*/ 46 w 56"/>
                        <a:gd name="T13" fmla="*/ 50 h 80"/>
                        <a:gd name="T14" fmla="*/ 56 w 56"/>
                        <a:gd name="T15" fmla="*/ 50 h 80"/>
                        <a:gd name="T16" fmla="*/ 56 w 56"/>
                        <a:gd name="T17" fmla="*/ 60 h 80"/>
                        <a:gd name="T18" fmla="*/ 46 w 56"/>
                        <a:gd name="T19" fmla="*/ 60 h 80"/>
                        <a:gd name="T20" fmla="*/ 46 w 56"/>
                        <a:gd name="T21" fmla="*/ 80 h 80"/>
                        <a:gd name="T22" fmla="*/ 36 w 56"/>
                        <a:gd name="T23" fmla="*/ 80 h 80"/>
                        <a:gd name="T24" fmla="*/ 36 w 56"/>
                        <a:gd name="T25" fmla="*/ 50 h 80"/>
                        <a:gd name="T26" fmla="*/ 36 w 56"/>
                        <a:gd name="T27" fmla="*/ 20 h 80"/>
                        <a:gd name="T28" fmla="*/ 12 w 56"/>
                        <a:gd name="T29" fmla="*/ 50 h 80"/>
                        <a:gd name="T30" fmla="*/ 36 w 56"/>
                        <a:gd name="T31" fmla="*/ 50 h 80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56"/>
                        <a:gd name="T49" fmla="*/ 0 h 80"/>
                        <a:gd name="T50" fmla="*/ 56 w 56"/>
                        <a:gd name="T51" fmla="*/ 80 h 80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56" h="80">
                          <a:moveTo>
                            <a:pt x="36" y="80"/>
                          </a:moveTo>
                          <a:lnTo>
                            <a:pt x="36" y="60"/>
                          </a:lnTo>
                          <a:lnTo>
                            <a:pt x="0" y="60"/>
                          </a:lnTo>
                          <a:lnTo>
                            <a:pt x="0" y="50"/>
                          </a:lnTo>
                          <a:lnTo>
                            <a:pt x="38" y="0"/>
                          </a:lnTo>
                          <a:lnTo>
                            <a:pt x="46" y="0"/>
                          </a:lnTo>
                          <a:lnTo>
                            <a:pt x="46" y="50"/>
                          </a:lnTo>
                          <a:lnTo>
                            <a:pt x="56" y="50"/>
                          </a:lnTo>
                          <a:lnTo>
                            <a:pt x="56" y="60"/>
                          </a:lnTo>
                          <a:lnTo>
                            <a:pt x="46" y="60"/>
                          </a:lnTo>
                          <a:lnTo>
                            <a:pt x="46" y="80"/>
                          </a:lnTo>
                          <a:lnTo>
                            <a:pt x="36" y="80"/>
                          </a:lnTo>
                          <a:close/>
                          <a:moveTo>
                            <a:pt x="36" y="50"/>
                          </a:moveTo>
                          <a:lnTo>
                            <a:pt x="36" y="20"/>
                          </a:lnTo>
                          <a:lnTo>
                            <a:pt x="12" y="50"/>
                          </a:lnTo>
                          <a:lnTo>
                            <a:pt x="36" y="5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61" name="Freeform 537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682" y="2742"/>
                      <a:ext cx="54" cy="82"/>
                    </a:xfrm>
                    <a:custGeom>
                      <a:avLst/>
                      <a:gdLst>
                        <a:gd name="T0" fmla="*/ 0 w 54"/>
                        <a:gd name="T1" fmla="*/ 42 h 82"/>
                        <a:gd name="T2" fmla="*/ 0 w 54"/>
                        <a:gd name="T3" fmla="*/ 32 h 82"/>
                        <a:gd name="T4" fmla="*/ 2 w 54"/>
                        <a:gd name="T5" fmla="*/ 26 h 82"/>
                        <a:gd name="T6" fmla="*/ 4 w 54"/>
                        <a:gd name="T7" fmla="*/ 18 h 82"/>
                        <a:gd name="T8" fmla="*/ 8 w 54"/>
                        <a:gd name="T9" fmla="*/ 10 h 82"/>
                        <a:gd name="T10" fmla="*/ 12 w 54"/>
                        <a:gd name="T11" fmla="*/ 6 h 82"/>
                        <a:gd name="T12" fmla="*/ 18 w 54"/>
                        <a:gd name="T13" fmla="*/ 2 h 82"/>
                        <a:gd name="T14" fmla="*/ 26 w 54"/>
                        <a:gd name="T15" fmla="*/ 0 h 82"/>
                        <a:gd name="T16" fmla="*/ 32 w 54"/>
                        <a:gd name="T17" fmla="*/ 2 h 82"/>
                        <a:gd name="T18" fmla="*/ 38 w 54"/>
                        <a:gd name="T19" fmla="*/ 4 h 82"/>
                        <a:gd name="T20" fmla="*/ 44 w 54"/>
                        <a:gd name="T21" fmla="*/ 6 h 82"/>
                        <a:gd name="T22" fmla="*/ 46 w 54"/>
                        <a:gd name="T23" fmla="*/ 10 h 82"/>
                        <a:gd name="T24" fmla="*/ 50 w 54"/>
                        <a:gd name="T25" fmla="*/ 16 h 82"/>
                        <a:gd name="T26" fmla="*/ 52 w 54"/>
                        <a:gd name="T27" fmla="*/ 22 h 82"/>
                        <a:gd name="T28" fmla="*/ 52 w 54"/>
                        <a:gd name="T29" fmla="*/ 32 h 82"/>
                        <a:gd name="T30" fmla="*/ 54 w 54"/>
                        <a:gd name="T31" fmla="*/ 42 h 82"/>
                        <a:gd name="T32" fmla="*/ 52 w 54"/>
                        <a:gd name="T33" fmla="*/ 50 h 82"/>
                        <a:gd name="T34" fmla="*/ 52 w 54"/>
                        <a:gd name="T35" fmla="*/ 58 h 82"/>
                        <a:gd name="T36" fmla="*/ 50 w 54"/>
                        <a:gd name="T37" fmla="*/ 64 h 82"/>
                        <a:gd name="T38" fmla="*/ 46 w 54"/>
                        <a:gd name="T39" fmla="*/ 72 h 82"/>
                        <a:gd name="T40" fmla="*/ 42 w 54"/>
                        <a:gd name="T41" fmla="*/ 78 h 82"/>
                        <a:gd name="T42" fmla="*/ 34 w 54"/>
                        <a:gd name="T43" fmla="*/ 82 h 82"/>
                        <a:gd name="T44" fmla="*/ 26 w 54"/>
                        <a:gd name="T45" fmla="*/ 82 h 82"/>
                        <a:gd name="T46" fmla="*/ 20 w 54"/>
                        <a:gd name="T47" fmla="*/ 82 h 82"/>
                        <a:gd name="T48" fmla="*/ 14 w 54"/>
                        <a:gd name="T49" fmla="*/ 80 h 82"/>
                        <a:gd name="T50" fmla="*/ 8 w 54"/>
                        <a:gd name="T51" fmla="*/ 74 h 82"/>
                        <a:gd name="T52" fmla="*/ 2 w 54"/>
                        <a:gd name="T53" fmla="*/ 62 h 82"/>
                        <a:gd name="T54" fmla="*/ 0 w 54"/>
                        <a:gd name="T55" fmla="*/ 42 h 82"/>
                        <a:gd name="T56" fmla="*/ 12 w 54"/>
                        <a:gd name="T57" fmla="*/ 42 h 82"/>
                        <a:gd name="T58" fmla="*/ 12 w 54"/>
                        <a:gd name="T59" fmla="*/ 50 h 82"/>
                        <a:gd name="T60" fmla="*/ 12 w 54"/>
                        <a:gd name="T61" fmla="*/ 58 h 82"/>
                        <a:gd name="T62" fmla="*/ 14 w 54"/>
                        <a:gd name="T63" fmla="*/ 64 h 82"/>
                        <a:gd name="T64" fmla="*/ 16 w 54"/>
                        <a:gd name="T65" fmla="*/ 68 h 82"/>
                        <a:gd name="T66" fmla="*/ 18 w 54"/>
                        <a:gd name="T67" fmla="*/ 70 h 82"/>
                        <a:gd name="T68" fmla="*/ 22 w 54"/>
                        <a:gd name="T69" fmla="*/ 72 h 82"/>
                        <a:gd name="T70" fmla="*/ 26 w 54"/>
                        <a:gd name="T71" fmla="*/ 74 h 82"/>
                        <a:gd name="T72" fmla="*/ 30 w 54"/>
                        <a:gd name="T73" fmla="*/ 72 h 82"/>
                        <a:gd name="T74" fmla="*/ 34 w 54"/>
                        <a:gd name="T75" fmla="*/ 70 h 82"/>
                        <a:gd name="T76" fmla="*/ 38 w 54"/>
                        <a:gd name="T77" fmla="*/ 68 h 82"/>
                        <a:gd name="T78" fmla="*/ 40 w 54"/>
                        <a:gd name="T79" fmla="*/ 64 h 82"/>
                        <a:gd name="T80" fmla="*/ 42 w 54"/>
                        <a:gd name="T81" fmla="*/ 58 h 82"/>
                        <a:gd name="T82" fmla="*/ 42 w 54"/>
                        <a:gd name="T83" fmla="*/ 50 h 82"/>
                        <a:gd name="T84" fmla="*/ 42 w 54"/>
                        <a:gd name="T85" fmla="*/ 42 h 82"/>
                        <a:gd name="T86" fmla="*/ 42 w 54"/>
                        <a:gd name="T87" fmla="*/ 30 h 82"/>
                        <a:gd name="T88" fmla="*/ 40 w 54"/>
                        <a:gd name="T89" fmla="*/ 22 h 82"/>
                        <a:gd name="T90" fmla="*/ 38 w 54"/>
                        <a:gd name="T91" fmla="*/ 16 h 82"/>
                        <a:gd name="T92" fmla="*/ 34 w 54"/>
                        <a:gd name="T93" fmla="*/ 12 h 82"/>
                        <a:gd name="T94" fmla="*/ 32 w 54"/>
                        <a:gd name="T95" fmla="*/ 10 h 82"/>
                        <a:gd name="T96" fmla="*/ 26 w 54"/>
                        <a:gd name="T97" fmla="*/ 10 h 82"/>
                        <a:gd name="T98" fmla="*/ 20 w 54"/>
                        <a:gd name="T99" fmla="*/ 12 h 82"/>
                        <a:gd name="T100" fmla="*/ 16 w 54"/>
                        <a:gd name="T101" fmla="*/ 16 h 82"/>
                        <a:gd name="T102" fmla="*/ 14 w 54"/>
                        <a:gd name="T103" fmla="*/ 22 h 82"/>
                        <a:gd name="T104" fmla="*/ 12 w 54"/>
                        <a:gd name="T105" fmla="*/ 30 h 82"/>
                        <a:gd name="T106" fmla="*/ 12 w 54"/>
                        <a:gd name="T107" fmla="*/ 42 h 82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w 54"/>
                        <a:gd name="T163" fmla="*/ 0 h 82"/>
                        <a:gd name="T164" fmla="*/ 54 w 54"/>
                        <a:gd name="T165" fmla="*/ 82 h 82"/>
                      </a:gdLst>
                      <a:ahLst/>
                      <a:cxnLst>
                        <a:cxn ang="T108">
                          <a:pos x="T0" y="T1"/>
                        </a:cxn>
                        <a:cxn ang="T109">
                          <a:pos x="T2" y="T3"/>
                        </a:cxn>
                        <a:cxn ang="T110">
                          <a:pos x="T4" y="T5"/>
                        </a:cxn>
                        <a:cxn ang="T111">
                          <a:pos x="T6" y="T7"/>
                        </a:cxn>
                        <a:cxn ang="T112">
                          <a:pos x="T8" y="T9"/>
                        </a:cxn>
                        <a:cxn ang="T113">
                          <a:pos x="T10" y="T11"/>
                        </a:cxn>
                        <a:cxn ang="T114">
                          <a:pos x="T12" y="T13"/>
                        </a:cxn>
                        <a:cxn ang="T115">
                          <a:pos x="T14" y="T15"/>
                        </a:cxn>
                        <a:cxn ang="T116">
                          <a:pos x="T16" y="T17"/>
                        </a:cxn>
                        <a:cxn ang="T117">
                          <a:pos x="T18" y="T19"/>
                        </a:cxn>
                        <a:cxn ang="T118">
                          <a:pos x="T20" y="T21"/>
                        </a:cxn>
                        <a:cxn ang="T119">
                          <a:pos x="T22" y="T23"/>
                        </a:cxn>
                        <a:cxn ang="T120">
                          <a:pos x="T24" y="T25"/>
                        </a:cxn>
                        <a:cxn ang="T121">
                          <a:pos x="T26" y="T27"/>
                        </a:cxn>
                        <a:cxn ang="T122">
                          <a:pos x="T28" y="T29"/>
                        </a:cxn>
                        <a:cxn ang="T123">
                          <a:pos x="T30" y="T31"/>
                        </a:cxn>
                        <a:cxn ang="T124">
                          <a:pos x="T32" y="T33"/>
                        </a:cxn>
                        <a:cxn ang="T125">
                          <a:pos x="T34" y="T35"/>
                        </a:cxn>
                        <a:cxn ang="T126">
                          <a:pos x="T36" y="T37"/>
                        </a:cxn>
                        <a:cxn ang="T127">
                          <a:pos x="T38" y="T39"/>
                        </a:cxn>
                        <a:cxn ang="T128">
                          <a:pos x="T40" y="T41"/>
                        </a:cxn>
                        <a:cxn ang="T129">
                          <a:pos x="T42" y="T43"/>
                        </a:cxn>
                        <a:cxn ang="T130">
                          <a:pos x="T44" y="T45"/>
                        </a:cxn>
                        <a:cxn ang="T131">
                          <a:pos x="T46" y="T47"/>
                        </a:cxn>
                        <a:cxn ang="T132">
                          <a:pos x="T48" y="T49"/>
                        </a:cxn>
                        <a:cxn ang="T133">
                          <a:pos x="T50" y="T51"/>
                        </a:cxn>
                        <a:cxn ang="T134">
                          <a:pos x="T52" y="T53"/>
                        </a:cxn>
                        <a:cxn ang="T135">
                          <a:pos x="T54" y="T55"/>
                        </a:cxn>
                        <a:cxn ang="T136">
                          <a:pos x="T56" y="T57"/>
                        </a:cxn>
                        <a:cxn ang="T137">
                          <a:pos x="T58" y="T59"/>
                        </a:cxn>
                        <a:cxn ang="T138">
                          <a:pos x="T60" y="T61"/>
                        </a:cxn>
                        <a:cxn ang="T139">
                          <a:pos x="T62" y="T63"/>
                        </a:cxn>
                        <a:cxn ang="T140">
                          <a:pos x="T64" y="T65"/>
                        </a:cxn>
                        <a:cxn ang="T141">
                          <a:pos x="T66" y="T67"/>
                        </a:cxn>
                        <a:cxn ang="T142">
                          <a:pos x="T68" y="T69"/>
                        </a:cxn>
                        <a:cxn ang="T143">
                          <a:pos x="T70" y="T71"/>
                        </a:cxn>
                        <a:cxn ang="T144">
                          <a:pos x="T72" y="T73"/>
                        </a:cxn>
                        <a:cxn ang="T145">
                          <a:pos x="T74" y="T75"/>
                        </a:cxn>
                        <a:cxn ang="T146">
                          <a:pos x="T76" y="T77"/>
                        </a:cxn>
                        <a:cxn ang="T147">
                          <a:pos x="T78" y="T79"/>
                        </a:cxn>
                        <a:cxn ang="T148">
                          <a:pos x="T80" y="T81"/>
                        </a:cxn>
                        <a:cxn ang="T149">
                          <a:pos x="T82" y="T83"/>
                        </a:cxn>
                        <a:cxn ang="T150">
                          <a:pos x="T84" y="T85"/>
                        </a:cxn>
                        <a:cxn ang="T151">
                          <a:pos x="T86" y="T87"/>
                        </a:cxn>
                        <a:cxn ang="T152">
                          <a:pos x="T88" y="T89"/>
                        </a:cxn>
                        <a:cxn ang="T153">
                          <a:pos x="T90" y="T91"/>
                        </a:cxn>
                        <a:cxn ang="T154">
                          <a:pos x="T92" y="T93"/>
                        </a:cxn>
                        <a:cxn ang="T155">
                          <a:pos x="T94" y="T95"/>
                        </a:cxn>
                        <a:cxn ang="T156">
                          <a:pos x="T96" y="T97"/>
                        </a:cxn>
                        <a:cxn ang="T157">
                          <a:pos x="T98" y="T99"/>
                        </a:cxn>
                        <a:cxn ang="T158">
                          <a:pos x="T100" y="T101"/>
                        </a:cxn>
                        <a:cxn ang="T159">
                          <a:pos x="T102" y="T103"/>
                        </a:cxn>
                        <a:cxn ang="T160">
                          <a:pos x="T104" y="T105"/>
                        </a:cxn>
                        <a:cxn ang="T161">
                          <a:pos x="T106" y="T107"/>
                        </a:cxn>
                      </a:cxnLst>
                      <a:rect l="T162" t="T163" r="T164" b="T165"/>
                      <a:pathLst>
                        <a:path w="54" h="82">
                          <a:moveTo>
                            <a:pt x="0" y="42"/>
                          </a:moveTo>
                          <a:lnTo>
                            <a:pt x="0" y="32"/>
                          </a:lnTo>
                          <a:lnTo>
                            <a:pt x="2" y="26"/>
                          </a:lnTo>
                          <a:lnTo>
                            <a:pt x="4" y="18"/>
                          </a:lnTo>
                          <a:lnTo>
                            <a:pt x="8" y="10"/>
                          </a:lnTo>
                          <a:lnTo>
                            <a:pt x="12" y="6"/>
                          </a:lnTo>
                          <a:lnTo>
                            <a:pt x="18" y="2"/>
                          </a:lnTo>
                          <a:lnTo>
                            <a:pt x="26" y="0"/>
                          </a:lnTo>
                          <a:lnTo>
                            <a:pt x="32" y="2"/>
                          </a:lnTo>
                          <a:lnTo>
                            <a:pt x="38" y="4"/>
                          </a:lnTo>
                          <a:lnTo>
                            <a:pt x="44" y="6"/>
                          </a:lnTo>
                          <a:lnTo>
                            <a:pt x="46" y="10"/>
                          </a:lnTo>
                          <a:lnTo>
                            <a:pt x="50" y="16"/>
                          </a:lnTo>
                          <a:lnTo>
                            <a:pt x="52" y="22"/>
                          </a:lnTo>
                          <a:lnTo>
                            <a:pt x="52" y="32"/>
                          </a:lnTo>
                          <a:lnTo>
                            <a:pt x="54" y="42"/>
                          </a:lnTo>
                          <a:lnTo>
                            <a:pt x="52" y="50"/>
                          </a:lnTo>
                          <a:lnTo>
                            <a:pt x="52" y="58"/>
                          </a:lnTo>
                          <a:lnTo>
                            <a:pt x="50" y="64"/>
                          </a:lnTo>
                          <a:lnTo>
                            <a:pt x="46" y="72"/>
                          </a:lnTo>
                          <a:lnTo>
                            <a:pt x="42" y="78"/>
                          </a:lnTo>
                          <a:lnTo>
                            <a:pt x="34" y="82"/>
                          </a:lnTo>
                          <a:lnTo>
                            <a:pt x="26" y="82"/>
                          </a:lnTo>
                          <a:lnTo>
                            <a:pt x="20" y="82"/>
                          </a:lnTo>
                          <a:lnTo>
                            <a:pt x="14" y="80"/>
                          </a:lnTo>
                          <a:lnTo>
                            <a:pt x="8" y="74"/>
                          </a:lnTo>
                          <a:lnTo>
                            <a:pt x="2" y="62"/>
                          </a:lnTo>
                          <a:lnTo>
                            <a:pt x="0" y="42"/>
                          </a:lnTo>
                          <a:close/>
                          <a:moveTo>
                            <a:pt x="12" y="42"/>
                          </a:moveTo>
                          <a:lnTo>
                            <a:pt x="12" y="50"/>
                          </a:lnTo>
                          <a:lnTo>
                            <a:pt x="12" y="58"/>
                          </a:lnTo>
                          <a:lnTo>
                            <a:pt x="14" y="64"/>
                          </a:lnTo>
                          <a:lnTo>
                            <a:pt x="16" y="68"/>
                          </a:lnTo>
                          <a:lnTo>
                            <a:pt x="18" y="70"/>
                          </a:lnTo>
                          <a:lnTo>
                            <a:pt x="22" y="72"/>
                          </a:lnTo>
                          <a:lnTo>
                            <a:pt x="26" y="74"/>
                          </a:lnTo>
                          <a:lnTo>
                            <a:pt x="30" y="72"/>
                          </a:lnTo>
                          <a:lnTo>
                            <a:pt x="34" y="70"/>
                          </a:lnTo>
                          <a:lnTo>
                            <a:pt x="38" y="68"/>
                          </a:lnTo>
                          <a:lnTo>
                            <a:pt x="40" y="64"/>
                          </a:lnTo>
                          <a:lnTo>
                            <a:pt x="42" y="58"/>
                          </a:lnTo>
                          <a:lnTo>
                            <a:pt x="42" y="50"/>
                          </a:lnTo>
                          <a:lnTo>
                            <a:pt x="42" y="42"/>
                          </a:lnTo>
                          <a:lnTo>
                            <a:pt x="42" y="30"/>
                          </a:lnTo>
                          <a:lnTo>
                            <a:pt x="40" y="22"/>
                          </a:lnTo>
                          <a:lnTo>
                            <a:pt x="38" y="16"/>
                          </a:lnTo>
                          <a:lnTo>
                            <a:pt x="34" y="12"/>
                          </a:lnTo>
                          <a:lnTo>
                            <a:pt x="32" y="10"/>
                          </a:lnTo>
                          <a:lnTo>
                            <a:pt x="26" y="10"/>
                          </a:lnTo>
                          <a:lnTo>
                            <a:pt x="20" y="12"/>
                          </a:lnTo>
                          <a:lnTo>
                            <a:pt x="16" y="16"/>
                          </a:lnTo>
                          <a:lnTo>
                            <a:pt x="14" y="22"/>
                          </a:lnTo>
                          <a:lnTo>
                            <a:pt x="12" y="30"/>
                          </a:lnTo>
                          <a:lnTo>
                            <a:pt x="12" y="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62" name="Line 5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56" y="2696"/>
                      <a:ext cx="14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63" name="Freeform 539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074" y="2658"/>
                      <a:ext cx="54" cy="82"/>
                    </a:xfrm>
                    <a:custGeom>
                      <a:avLst/>
                      <a:gdLst>
                        <a:gd name="T0" fmla="*/ 0 w 54"/>
                        <a:gd name="T1" fmla="*/ 40 h 82"/>
                        <a:gd name="T2" fmla="*/ 0 w 54"/>
                        <a:gd name="T3" fmla="*/ 32 h 82"/>
                        <a:gd name="T4" fmla="*/ 2 w 54"/>
                        <a:gd name="T5" fmla="*/ 24 h 82"/>
                        <a:gd name="T6" fmla="*/ 4 w 54"/>
                        <a:gd name="T7" fmla="*/ 18 h 82"/>
                        <a:gd name="T8" fmla="*/ 8 w 54"/>
                        <a:gd name="T9" fmla="*/ 10 h 82"/>
                        <a:gd name="T10" fmla="*/ 12 w 54"/>
                        <a:gd name="T11" fmla="*/ 4 h 82"/>
                        <a:gd name="T12" fmla="*/ 18 w 54"/>
                        <a:gd name="T13" fmla="*/ 0 h 82"/>
                        <a:gd name="T14" fmla="*/ 26 w 54"/>
                        <a:gd name="T15" fmla="*/ 0 h 82"/>
                        <a:gd name="T16" fmla="*/ 34 w 54"/>
                        <a:gd name="T17" fmla="*/ 0 h 82"/>
                        <a:gd name="T18" fmla="*/ 38 w 54"/>
                        <a:gd name="T19" fmla="*/ 2 h 82"/>
                        <a:gd name="T20" fmla="*/ 44 w 54"/>
                        <a:gd name="T21" fmla="*/ 6 h 82"/>
                        <a:gd name="T22" fmla="*/ 46 w 54"/>
                        <a:gd name="T23" fmla="*/ 10 h 82"/>
                        <a:gd name="T24" fmla="*/ 50 w 54"/>
                        <a:gd name="T25" fmla="*/ 14 h 82"/>
                        <a:gd name="T26" fmla="*/ 52 w 54"/>
                        <a:gd name="T27" fmla="*/ 22 h 82"/>
                        <a:gd name="T28" fmla="*/ 52 w 54"/>
                        <a:gd name="T29" fmla="*/ 30 h 82"/>
                        <a:gd name="T30" fmla="*/ 54 w 54"/>
                        <a:gd name="T31" fmla="*/ 40 h 82"/>
                        <a:gd name="T32" fmla="*/ 52 w 54"/>
                        <a:gd name="T33" fmla="*/ 50 h 82"/>
                        <a:gd name="T34" fmla="*/ 52 w 54"/>
                        <a:gd name="T35" fmla="*/ 56 h 82"/>
                        <a:gd name="T36" fmla="*/ 50 w 54"/>
                        <a:gd name="T37" fmla="*/ 64 h 82"/>
                        <a:gd name="T38" fmla="*/ 46 w 54"/>
                        <a:gd name="T39" fmla="*/ 72 h 82"/>
                        <a:gd name="T40" fmla="*/ 42 w 54"/>
                        <a:gd name="T41" fmla="*/ 76 h 82"/>
                        <a:gd name="T42" fmla="*/ 34 w 54"/>
                        <a:gd name="T43" fmla="*/ 80 h 82"/>
                        <a:gd name="T44" fmla="*/ 26 w 54"/>
                        <a:gd name="T45" fmla="*/ 82 h 82"/>
                        <a:gd name="T46" fmla="*/ 20 w 54"/>
                        <a:gd name="T47" fmla="*/ 80 h 82"/>
                        <a:gd name="T48" fmla="*/ 14 w 54"/>
                        <a:gd name="T49" fmla="*/ 78 h 82"/>
                        <a:gd name="T50" fmla="*/ 8 w 54"/>
                        <a:gd name="T51" fmla="*/ 74 h 82"/>
                        <a:gd name="T52" fmla="*/ 2 w 54"/>
                        <a:gd name="T53" fmla="*/ 60 h 82"/>
                        <a:gd name="T54" fmla="*/ 0 w 54"/>
                        <a:gd name="T55" fmla="*/ 40 h 82"/>
                        <a:gd name="T56" fmla="*/ 12 w 54"/>
                        <a:gd name="T57" fmla="*/ 40 h 82"/>
                        <a:gd name="T58" fmla="*/ 12 w 54"/>
                        <a:gd name="T59" fmla="*/ 50 h 82"/>
                        <a:gd name="T60" fmla="*/ 12 w 54"/>
                        <a:gd name="T61" fmla="*/ 56 h 82"/>
                        <a:gd name="T62" fmla="*/ 14 w 54"/>
                        <a:gd name="T63" fmla="*/ 62 h 82"/>
                        <a:gd name="T64" fmla="*/ 16 w 54"/>
                        <a:gd name="T65" fmla="*/ 66 h 82"/>
                        <a:gd name="T66" fmla="*/ 18 w 54"/>
                        <a:gd name="T67" fmla="*/ 70 h 82"/>
                        <a:gd name="T68" fmla="*/ 22 w 54"/>
                        <a:gd name="T69" fmla="*/ 72 h 82"/>
                        <a:gd name="T70" fmla="*/ 26 w 54"/>
                        <a:gd name="T71" fmla="*/ 72 h 82"/>
                        <a:gd name="T72" fmla="*/ 32 w 54"/>
                        <a:gd name="T73" fmla="*/ 72 h 82"/>
                        <a:gd name="T74" fmla="*/ 34 w 54"/>
                        <a:gd name="T75" fmla="*/ 70 h 82"/>
                        <a:gd name="T76" fmla="*/ 38 w 54"/>
                        <a:gd name="T77" fmla="*/ 66 h 82"/>
                        <a:gd name="T78" fmla="*/ 40 w 54"/>
                        <a:gd name="T79" fmla="*/ 62 h 82"/>
                        <a:gd name="T80" fmla="*/ 42 w 54"/>
                        <a:gd name="T81" fmla="*/ 56 h 82"/>
                        <a:gd name="T82" fmla="*/ 42 w 54"/>
                        <a:gd name="T83" fmla="*/ 50 h 82"/>
                        <a:gd name="T84" fmla="*/ 42 w 54"/>
                        <a:gd name="T85" fmla="*/ 40 h 82"/>
                        <a:gd name="T86" fmla="*/ 42 w 54"/>
                        <a:gd name="T87" fmla="*/ 30 h 82"/>
                        <a:gd name="T88" fmla="*/ 40 w 54"/>
                        <a:gd name="T89" fmla="*/ 20 h 82"/>
                        <a:gd name="T90" fmla="*/ 38 w 54"/>
                        <a:gd name="T91" fmla="*/ 16 h 82"/>
                        <a:gd name="T92" fmla="*/ 36 w 54"/>
                        <a:gd name="T93" fmla="*/ 12 h 82"/>
                        <a:gd name="T94" fmla="*/ 32 w 54"/>
                        <a:gd name="T95" fmla="*/ 10 h 82"/>
                        <a:gd name="T96" fmla="*/ 26 w 54"/>
                        <a:gd name="T97" fmla="*/ 8 h 82"/>
                        <a:gd name="T98" fmla="*/ 20 w 54"/>
                        <a:gd name="T99" fmla="*/ 10 h 82"/>
                        <a:gd name="T100" fmla="*/ 16 w 54"/>
                        <a:gd name="T101" fmla="*/ 14 h 82"/>
                        <a:gd name="T102" fmla="*/ 14 w 54"/>
                        <a:gd name="T103" fmla="*/ 20 h 82"/>
                        <a:gd name="T104" fmla="*/ 12 w 54"/>
                        <a:gd name="T105" fmla="*/ 30 h 82"/>
                        <a:gd name="T106" fmla="*/ 12 w 54"/>
                        <a:gd name="T107" fmla="*/ 40 h 82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w 54"/>
                        <a:gd name="T163" fmla="*/ 0 h 82"/>
                        <a:gd name="T164" fmla="*/ 54 w 54"/>
                        <a:gd name="T165" fmla="*/ 82 h 82"/>
                      </a:gdLst>
                      <a:ahLst/>
                      <a:cxnLst>
                        <a:cxn ang="T108">
                          <a:pos x="T0" y="T1"/>
                        </a:cxn>
                        <a:cxn ang="T109">
                          <a:pos x="T2" y="T3"/>
                        </a:cxn>
                        <a:cxn ang="T110">
                          <a:pos x="T4" y="T5"/>
                        </a:cxn>
                        <a:cxn ang="T111">
                          <a:pos x="T6" y="T7"/>
                        </a:cxn>
                        <a:cxn ang="T112">
                          <a:pos x="T8" y="T9"/>
                        </a:cxn>
                        <a:cxn ang="T113">
                          <a:pos x="T10" y="T11"/>
                        </a:cxn>
                        <a:cxn ang="T114">
                          <a:pos x="T12" y="T13"/>
                        </a:cxn>
                        <a:cxn ang="T115">
                          <a:pos x="T14" y="T15"/>
                        </a:cxn>
                        <a:cxn ang="T116">
                          <a:pos x="T16" y="T17"/>
                        </a:cxn>
                        <a:cxn ang="T117">
                          <a:pos x="T18" y="T19"/>
                        </a:cxn>
                        <a:cxn ang="T118">
                          <a:pos x="T20" y="T21"/>
                        </a:cxn>
                        <a:cxn ang="T119">
                          <a:pos x="T22" y="T23"/>
                        </a:cxn>
                        <a:cxn ang="T120">
                          <a:pos x="T24" y="T25"/>
                        </a:cxn>
                        <a:cxn ang="T121">
                          <a:pos x="T26" y="T27"/>
                        </a:cxn>
                        <a:cxn ang="T122">
                          <a:pos x="T28" y="T29"/>
                        </a:cxn>
                        <a:cxn ang="T123">
                          <a:pos x="T30" y="T31"/>
                        </a:cxn>
                        <a:cxn ang="T124">
                          <a:pos x="T32" y="T33"/>
                        </a:cxn>
                        <a:cxn ang="T125">
                          <a:pos x="T34" y="T35"/>
                        </a:cxn>
                        <a:cxn ang="T126">
                          <a:pos x="T36" y="T37"/>
                        </a:cxn>
                        <a:cxn ang="T127">
                          <a:pos x="T38" y="T39"/>
                        </a:cxn>
                        <a:cxn ang="T128">
                          <a:pos x="T40" y="T41"/>
                        </a:cxn>
                        <a:cxn ang="T129">
                          <a:pos x="T42" y="T43"/>
                        </a:cxn>
                        <a:cxn ang="T130">
                          <a:pos x="T44" y="T45"/>
                        </a:cxn>
                        <a:cxn ang="T131">
                          <a:pos x="T46" y="T47"/>
                        </a:cxn>
                        <a:cxn ang="T132">
                          <a:pos x="T48" y="T49"/>
                        </a:cxn>
                        <a:cxn ang="T133">
                          <a:pos x="T50" y="T51"/>
                        </a:cxn>
                        <a:cxn ang="T134">
                          <a:pos x="T52" y="T53"/>
                        </a:cxn>
                        <a:cxn ang="T135">
                          <a:pos x="T54" y="T55"/>
                        </a:cxn>
                        <a:cxn ang="T136">
                          <a:pos x="T56" y="T57"/>
                        </a:cxn>
                        <a:cxn ang="T137">
                          <a:pos x="T58" y="T59"/>
                        </a:cxn>
                        <a:cxn ang="T138">
                          <a:pos x="T60" y="T61"/>
                        </a:cxn>
                        <a:cxn ang="T139">
                          <a:pos x="T62" y="T63"/>
                        </a:cxn>
                        <a:cxn ang="T140">
                          <a:pos x="T64" y="T65"/>
                        </a:cxn>
                        <a:cxn ang="T141">
                          <a:pos x="T66" y="T67"/>
                        </a:cxn>
                        <a:cxn ang="T142">
                          <a:pos x="T68" y="T69"/>
                        </a:cxn>
                        <a:cxn ang="T143">
                          <a:pos x="T70" y="T71"/>
                        </a:cxn>
                        <a:cxn ang="T144">
                          <a:pos x="T72" y="T73"/>
                        </a:cxn>
                        <a:cxn ang="T145">
                          <a:pos x="T74" y="T75"/>
                        </a:cxn>
                        <a:cxn ang="T146">
                          <a:pos x="T76" y="T77"/>
                        </a:cxn>
                        <a:cxn ang="T147">
                          <a:pos x="T78" y="T79"/>
                        </a:cxn>
                        <a:cxn ang="T148">
                          <a:pos x="T80" y="T81"/>
                        </a:cxn>
                        <a:cxn ang="T149">
                          <a:pos x="T82" y="T83"/>
                        </a:cxn>
                        <a:cxn ang="T150">
                          <a:pos x="T84" y="T85"/>
                        </a:cxn>
                        <a:cxn ang="T151">
                          <a:pos x="T86" y="T87"/>
                        </a:cxn>
                        <a:cxn ang="T152">
                          <a:pos x="T88" y="T89"/>
                        </a:cxn>
                        <a:cxn ang="T153">
                          <a:pos x="T90" y="T91"/>
                        </a:cxn>
                        <a:cxn ang="T154">
                          <a:pos x="T92" y="T93"/>
                        </a:cxn>
                        <a:cxn ang="T155">
                          <a:pos x="T94" y="T95"/>
                        </a:cxn>
                        <a:cxn ang="T156">
                          <a:pos x="T96" y="T97"/>
                        </a:cxn>
                        <a:cxn ang="T157">
                          <a:pos x="T98" y="T99"/>
                        </a:cxn>
                        <a:cxn ang="T158">
                          <a:pos x="T100" y="T101"/>
                        </a:cxn>
                        <a:cxn ang="T159">
                          <a:pos x="T102" y="T103"/>
                        </a:cxn>
                        <a:cxn ang="T160">
                          <a:pos x="T104" y="T105"/>
                        </a:cxn>
                        <a:cxn ang="T161">
                          <a:pos x="T106" y="T107"/>
                        </a:cxn>
                      </a:cxnLst>
                      <a:rect l="T162" t="T163" r="T164" b="T165"/>
                      <a:pathLst>
                        <a:path w="54" h="82">
                          <a:moveTo>
                            <a:pt x="0" y="40"/>
                          </a:moveTo>
                          <a:lnTo>
                            <a:pt x="0" y="32"/>
                          </a:lnTo>
                          <a:lnTo>
                            <a:pt x="2" y="24"/>
                          </a:lnTo>
                          <a:lnTo>
                            <a:pt x="4" y="18"/>
                          </a:lnTo>
                          <a:lnTo>
                            <a:pt x="8" y="10"/>
                          </a:lnTo>
                          <a:lnTo>
                            <a:pt x="12" y="4"/>
                          </a:lnTo>
                          <a:lnTo>
                            <a:pt x="18" y="0"/>
                          </a:lnTo>
                          <a:lnTo>
                            <a:pt x="26" y="0"/>
                          </a:lnTo>
                          <a:lnTo>
                            <a:pt x="34" y="0"/>
                          </a:lnTo>
                          <a:lnTo>
                            <a:pt x="38" y="2"/>
                          </a:lnTo>
                          <a:lnTo>
                            <a:pt x="44" y="6"/>
                          </a:lnTo>
                          <a:lnTo>
                            <a:pt x="46" y="10"/>
                          </a:lnTo>
                          <a:lnTo>
                            <a:pt x="50" y="14"/>
                          </a:lnTo>
                          <a:lnTo>
                            <a:pt x="52" y="22"/>
                          </a:lnTo>
                          <a:lnTo>
                            <a:pt x="52" y="30"/>
                          </a:lnTo>
                          <a:lnTo>
                            <a:pt x="54" y="40"/>
                          </a:lnTo>
                          <a:lnTo>
                            <a:pt x="52" y="50"/>
                          </a:lnTo>
                          <a:lnTo>
                            <a:pt x="52" y="56"/>
                          </a:lnTo>
                          <a:lnTo>
                            <a:pt x="50" y="64"/>
                          </a:lnTo>
                          <a:lnTo>
                            <a:pt x="46" y="72"/>
                          </a:lnTo>
                          <a:lnTo>
                            <a:pt x="42" y="76"/>
                          </a:lnTo>
                          <a:lnTo>
                            <a:pt x="34" y="80"/>
                          </a:lnTo>
                          <a:lnTo>
                            <a:pt x="26" y="82"/>
                          </a:lnTo>
                          <a:lnTo>
                            <a:pt x="20" y="80"/>
                          </a:lnTo>
                          <a:lnTo>
                            <a:pt x="14" y="78"/>
                          </a:lnTo>
                          <a:lnTo>
                            <a:pt x="8" y="74"/>
                          </a:lnTo>
                          <a:lnTo>
                            <a:pt x="2" y="60"/>
                          </a:lnTo>
                          <a:lnTo>
                            <a:pt x="0" y="40"/>
                          </a:lnTo>
                          <a:close/>
                          <a:moveTo>
                            <a:pt x="12" y="40"/>
                          </a:moveTo>
                          <a:lnTo>
                            <a:pt x="12" y="50"/>
                          </a:lnTo>
                          <a:lnTo>
                            <a:pt x="12" y="56"/>
                          </a:lnTo>
                          <a:lnTo>
                            <a:pt x="14" y="62"/>
                          </a:lnTo>
                          <a:lnTo>
                            <a:pt x="16" y="66"/>
                          </a:lnTo>
                          <a:lnTo>
                            <a:pt x="18" y="70"/>
                          </a:lnTo>
                          <a:lnTo>
                            <a:pt x="22" y="72"/>
                          </a:lnTo>
                          <a:lnTo>
                            <a:pt x="26" y="72"/>
                          </a:lnTo>
                          <a:lnTo>
                            <a:pt x="32" y="72"/>
                          </a:lnTo>
                          <a:lnTo>
                            <a:pt x="34" y="70"/>
                          </a:lnTo>
                          <a:lnTo>
                            <a:pt x="38" y="66"/>
                          </a:lnTo>
                          <a:lnTo>
                            <a:pt x="40" y="62"/>
                          </a:lnTo>
                          <a:lnTo>
                            <a:pt x="42" y="56"/>
                          </a:lnTo>
                          <a:lnTo>
                            <a:pt x="42" y="50"/>
                          </a:lnTo>
                          <a:lnTo>
                            <a:pt x="42" y="40"/>
                          </a:lnTo>
                          <a:lnTo>
                            <a:pt x="42" y="30"/>
                          </a:lnTo>
                          <a:lnTo>
                            <a:pt x="40" y="20"/>
                          </a:lnTo>
                          <a:lnTo>
                            <a:pt x="38" y="16"/>
                          </a:lnTo>
                          <a:lnTo>
                            <a:pt x="36" y="12"/>
                          </a:lnTo>
                          <a:lnTo>
                            <a:pt x="32" y="10"/>
                          </a:lnTo>
                          <a:lnTo>
                            <a:pt x="26" y="8"/>
                          </a:lnTo>
                          <a:lnTo>
                            <a:pt x="20" y="10"/>
                          </a:lnTo>
                          <a:lnTo>
                            <a:pt x="16" y="14"/>
                          </a:lnTo>
                          <a:lnTo>
                            <a:pt x="14" y="20"/>
                          </a:lnTo>
                          <a:lnTo>
                            <a:pt x="12" y="30"/>
                          </a:lnTo>
                          <a:lnTo>
                            <a:pt x="12" y="4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64" name="Line 5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56" y="2416"/>
                      <a:ext cx="14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65" name="Freeform 541"/>
                    <p:cNvSpPr>
                      <a:spLocks/>
                    </p:cNvSpPr>
                    <p:nvPr/>
                  </p:nvSpPr>
                  <p:spPr bwMode="auto">
                    <a:xfrm>
                      <a:off x="2074" y="2378"/>
                      <a:ext cx="54" cy="80"/>
                    </a:xfrm>
                    <a:custGeom>
                      <a:avLst/>
                      <a:gdLst>
                        <a:gd name="T0" fmla="*/ 0 w 54"/>
                        <a:gd name="T1" fmla="*/ 58 h 80"/>
                        <a:gd name="T2" fmla="*/ 12 w 54"/>
                        <a:gd name="T3" fmla="*/ 58 h 80"/>
                        <a:gd name="T4" fmla="*/ 12 w 54"/>
                        <a:gd name="T5" fmla="*/ 64 h 80"/>
                        <a:gd name="T6" fmla="*/ 16 w 54"/>
                        <a:gd name="T7" fmla="*/ 68 h 80"/>
                        <a:gd name="T8" fmla="*/ 20 w 54"/>
                        <a:gd name="T9" fmla="*/ 70 h 80"/>
                        <a:gd name="T10" fmla="*/ 26 w 54"/>
                        <a:gd name="T11" fmla="*/ 72 h 80"/>
                        <a:gd name="T12" fmla="*/ 30 w 54"/>
                        <a:gd name="T13" fmla="*/ 70 h 80"/>
                        <a:gd name="T14" fmla="*/ 36 w 54"/>
                        <a:gd name="T15" fmla="*/ 68 h 80"/>
                        <a:gd name="T16" fmla="*/ 38 w 54"/>
                        <a:gd name="T17" fmla="*/ 66 h 80"/>
                        <a:gd name="T18" fmla="*/ 42 w 54"/>
                        <a:gd name="T19" fmla="*/ 60 h 80"/>
                        <a:gd name="T20" fmla="*/ 42 w 54"/>
                        <a:gd name="T21" fmla="*/ 52 h 80"/>
                        <a:gd name="T22" fmla="*/ 42 w 54"/>
                        <a:gd name="T23" fmla="*/ 46 h 80"/>
                        <a:gd name="T24" fmla="*/ 38 w 54"/>
                        <a:gd name="T25" fmla="*/ 40 h 80"/>
                        <a:gd name="T26" fmla="*/ 36 w 54"/>
                        <a:gd name="T27" fmla="*/ 38 h 80"/>
                        <a:gd name="T28" fmla="*/ 32 w 54"/>
                        <a:gd name="T29" fmla="*/ 36 h 80"/>
                        <a:gd name="T30" fmla="*/ 26 w 54"/>
                        <a:gd name="T31" fmla="*/ 34 h 80"/>
                        <a:gd name="T32" fmla="*/ 22 w 54"/>
                        <a:gd name="T33" fmla="*/ 36 h 80"/>
                        <a:gd name="T34" fmla="*/ 18 w 54"/>
                        <a:gd name="T35" fmla="*/ 36 h 80"/>
                        <a:gd name="T36" fmla="*/ 14 w 54"/>
                        <a:gd name="T37" fmla="*/ 40 h 80"/>
                        <a:gd name="T38" fmla="*/ 12 w 54"/>
                        <a:gd name="T39" fmla="*/ 42 h 80"/>
                        <a:gd name="T40" fmla="*/ 2 w 54"/>
                        <a:gd name="T41" fmla="*/ 40 h 80"/>
                        <a:gd name="T42" fmla="*/ 10 w 54"/>
                        <a:gd name="T43" fmla="*/ 0 h 80"/>
                        <a:gd name="T44" fmla="*/ 48 w 54"/>
                        <a:gd name="T45" fmla="*/ 0 h 80"/>
                        <a:gd name="T46" fmla="*/ 48 w 54"/>
                        <a:gd name="T47" fmla="*/ 10 h 80"/>
                        <a:gd name="T48" fmla="*/ 18 w 54"/>
                        <a:gd name="T49" fmla="*/ 10 h 80"/>
                        <a:gd name="T50" fmla="*/ 14 w 54"/>
                        <a:gd name="T51" fmla="*/ 32 h 80"/>
                        <a:gd name="T52" fmla="*/ 22 w 54"/>
                        <a:gd name="T53" fmla="*/ 28 h 80"/>
                        <a:gd name="T54" fmla="*/ 30 w 54"/>
                        <a:gd name="T55" fmla="*/ 26 h 80"/>
                        <a:gd name="T56" fmla="*/ 36 w 54"/>
                        <a:gd name="T57" fmla="*/ 26 h 80"/>
                        <a:gd name="T58" fmla="*/ 42 w 54"/>
                        <a:gd name="T59" fmla="*/ 28 h 80"/>
                        <a:gd name="T60" fmla="*/ 46 w 54"/>
                        <a:gd name="T61" fmla="*/ 32 h 80"/>
                        <a:gd name="T62" fmla="*/ 50 w 54"/>
                        <a:gd name="T63" fmla="*/ 38 h 80"/>
                        <a:gd name="T64" fmla="*/ 52 w 54"/>
                        <a:gd name="T65" fmla="*/ 44 h 80"/>
                        <a:gd name="T66" fmla="*/ 54 w 54"/>
                        <a:gd name="T67" fmla="*/ 52 h 80"/>
                        <a:gd name="T68" fmla="*/ 52 w 54"/>
                        <a:gd name="T69" fmla="*/ 58 h 80"/>
                        <a:gd name="T70" fmla="*/ 50 w 54"/>
                        <a:gd name="T71" fmla="*/ 66 h 80"/>
                        <a:gd name="T72" fmla="*/ 46 w 54"/>
                        <a:gd name="T73" fmla="*/ 70 h 80"/>
                        <a:gd name="T74" fmla="*/ 42 w 54"/>
                        <a:gd name="T75" fmla="*/ 76 h 80"/>
                        <a:gd name="T76" fmla="*/ 34 w 54"/>
                        <a:gd name="T77" fmla="*/ 80 h 80"/>
                        <a:gd name="T78" fmla="*/ 26 w 54"/>
                        <a:gd name="T79" fmla="*/ 80 h 80"/>
                        <a:gd name="T80" fmla="*/ 20 w 54"/>
                        <a:gd name="T81" fmla="*/ 80 h 80"/>
                        <a:gd name="T82" fmla="*/ 14 w 54"/>
                        <a:gd name="T83" fmla="*/ 78 h 80"/>
                        <a:gd name="T84" fmla="*/ 8 w 54"/>
                        <a:gd name="T85" fmla="*/ 74 h 80"/>
                        <a:gd name="T86" fmla="*/ 4 w 54"/>
                        <a:gd name="T87" fmla="*/ 70 h 80"/>
                        <a:gd name="T88" fmla="*/ 2 w 54"/>
                        <a:gd name="T89" fmla="*/ 64 h 80"/>
                        <a:gd name="T90" fmla="*/ 0 w 54"/>
                        <a:gd name="T91" fmla="*/ 58 h 80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w 54"/>
                        <a:gd name="T139" fmla="*/ 0 h 80"/>
                        <a:gd name="T140" fmla="*/ 54 w 54"/>
                        <a:gd name="T141" fmla="*/ 80 h 80"/>
                      </a:gdLst>
                      <a:ahLst/>
                      <a:cxnLst>
                        <a:cxn ang="T92">
                          <a:pos x="T0" y="T1"/>
                        </a:cxn>
                        <a:cxn ang="T93">
                          <a:pos x="T2" y="T3"/>
                        </a:cxn>
                        <a:cxn ang="T94">
                          <a:pos x="T4" y="T5"/>
                        </a:cxn>
                        <a:cxn ang="T95">
                          <a:pos x="T6" y="T7"/>
                        </a:cxn>
                        <a:cxn ang="T96">
                          <a:pos x="T8" y="T9"/>
                        </a:cxn>
                        <a:cxn ang="T97">
                          <a:pos x="T10" y="T11"/>
                        </a:cxn>
                        <a:cxn ang="T98">
                          <a:pos x="T12" y="T13"/>
                        </a:cxn>
                        <a:cxn ang="T99">
                          <a:pos x="T14" y="T15"/>
                        </a:cxn>
                        <a:cxn ang="T100">
                          <a:pos x="T16" y="T17"/>
                        </a:cxn>
                        <a:cxn ang="T101">
                          <a:pos x="T18" y="T19"/>
                        </a:cxn>
                        <a:cxn ang="T102">
                          <a:pos x="T20" y="T21"/>
                        </a:cxn>
                        <a:cxn ang="T103">
                          <a:pos x="T22" y="T23"/>
                        </a:cxn>
                        <a:cxn ang="T104">
                          <a:pos x="T24" y="T25"/>
                        </a:cxn>
                        <a:cxn ang="T105">
                          <a:pos x="T26" y="T27"/>
                        </a:cxn>
                        <a:cxn ang="T106">
                          <a:pos x="T28" y="T29"/>
                        </a:cxn>
                        <a:cxn ang="T107">
                          <a:pos x="T30" y="T31"/>
                        </a:cxn>
                        <a:cxn ang="T108">
                          <a:pos x="T32" y="T33"/>
                        </a:cxn>
                        <a:cxn ang="T109">
                          <a:pos x="T34" y="T35"/>
                        </a:cxn>
                        <a:cxn ang="T110">
                          <a:pos x="T36" y="T37"/>
                        </a:cxn>
                        <a:cxn ang="T111">
                          <a:pos x="T38" y="T39"/>
                        </a:cxn>
                        <a:cxn ang="T112">
                          <a:pos x="T40" y="T41"/>
                        </a:cxn>
                        <a:cxn ang="T113">
                          <a:pos x="T42" y="T43"/>
                        </a:cxn>
                        <a:cxn ang="T114">
                          <a:pos x="T44" y="T45"/>
                        </a:cxn>
                        <a:cxn ang="T115">
                          <a:pos x="T46" y="T47"/>
                        </a:cxn>
                        <a:cxn ang="T116">
                          <a:pos x="T48" y="T49"/>
                        </a:cxn>
                        <a:cxn ang="T117">
                          <a:pos x="T50" y="T51"/>
                        </a:cxn>
                        <a:cxn ang="T118">
                          <a:pos x="T52" y="T53"/>
                        </a:cxn>
                        <a:cxn ang="T119">
                          <a:pos x="T54" y="T55"/>
                        </a:cxn>
                        <a:cxn ang="T120">
                          <a:pos x="T56" y="T57"/>
                        </a:cxn>
                        <a:cxn ang="T121">
                          <a:pos x="T58" y="T59"/>
                        </a:cxn>
                        <a:cxn ang="T122">
                          <a:pos x="T60" y="T61"/>
                        </a:cxn>
                        <a:cxn ang="T123">
                          <a:pos x="T62" y="T63"/>
                        </a:cxn>
                        <a:cxn ang="T124">
                          <a:pos x="T64" y="T65"/>
                        </a:cxn>
                        <a:cxn ang="T125">
                          <a:pos x="T66" y="T67"/>
                        </a:cxn>
                        <a:cxn ang="T126">
                          <a:pos x="T68" y="T69"/>
                        </a:cxn>
                        <a:cxn ang="T127">
                          <a:pos x="T70" y="T71"/>
                        </a:cxn>
                        <a:cxn ang="T128">
                          <a:pos x="T72" y="T73"/>
                        </a:cxn>
                        <a:cxn ang="T129">
                          <a:pos x="T74" y="T75"/>
                        </a:cxn>
                        <a:cxn ang="T130">
                          <a:pos x="T76" y="T77"/>
                        </a:cxn>
                        <a:cxn ang="T131">
                          <a:pos x="T78" y="T79"/>
                        </a:cxn>
                        <a:cxn ang="T132">
                          <a:pos x="T80" y="T81"/>
                        </a:cxn>
                        <a:cxn ang="T133">
                          <a:pos x="T82" y="T83"/>
                        </a:cxn>
                        <a:cxn ang="T134">
                          <a:pos x="T84" y="T85"/>
                        </a:cxn>
                        <a:cxn ang="T135">
                          <a:pos x="T86" y="T87"/>
                        </a:cxn>
                        <a:cxn ang="T136">
                          <a:pos x="T88" y="T89"/>
                        </a:cxn>
                        <a:cxn ang="T137">
                          <a:pos x="T90" y="T91"/>
                        </a:cxn>
                      </a:cxnLst>
                      <a:rect l="T138" t="T139" r="T140" b="T141"/>
                      <a:pathLst>
                        <a:path w="54" h="80">
                          <a:moveTo>
                            <a:pt x="0" y="58"/>
                          </a:moveTo>
                          <a:lnTo>
                            <a:pt x="12" y="58"/>
                          </a:lnTo>
                          <a:lnTo>
                            <a:pt x="12" y="64"/>
                          </a:lnTo>
                          <a:lnTo>
                            <a:pt x="16" y="68"/>
                          </a:lnTo>
                          <a:lnTo>
                            <a:pt x="20" y="70"/>
                          </a:lnTo>
                          <a:lnTo>
                            <a:pt x="26" y="72"/>
                          </a:lnTo>
                          <a:lnTo>
                            <a:pt x="30" y="70"/>
                          </a:lnTo>
                          <a:lnTo>
                            <a:pt x="36" y="68"/>
                          </a:lnTo>
                          <a:lnTo>
                            <a:pt x="38" y="66"/>
                          </a:lnTo>
                          <a:lnTo>
                            <a:pt x="42" y="60"/>
                          </a:lnTo>
                          <a:lnTo>
                            <a:pt x="42" y="52"/>
                          </a:lnTo>
                          <a:lnTo>
                            <a:pt x="42" y="46"/>
                          </a:lnTo>
                          <a:lnTo>
                            <a:pt x="38" y="40"/>
                          </a:lnTo>
                          <a:lnTo>
                            <a:pt x="36" y="38"/>
                          </a:lnTo>
                          <a:lnTo>
                            <a:pt x="32" y="36"/>
                          </a:lnTo>
                          <a:lnTo>
                            <a:pt x="26" y="34"/>
                          </a:lnTo>
                          <a:lnTo>
                            <a:pt x="22" y="36"/>
                          </a:lnTo>
                          <a:lnTo>
                            <a:pt x="18" y="36"/>
                          </a:lnTo>
                          <a:lnTo>
                            <a:pt x="14" y="40"/>
                          </a:lnTo>
                          <a:lnTo>
                            <a:pt x="12" y="42"/>
                          </a:lnTo>
                          <a:lnTo>
                            <a:pt x="2" y="40"/>
                          </a:lnTo>
                          <a:lnTo>
                            <a:pt x="10" y="0"/>
                          </a:lnTo>
                          <a:lnTo>
                            <a:pt x="48" y="0"/>
                          </a:lnTo>
                          <a:lnTo>
                            <a:pt x="48" y="10"/>
                          </a:lnTo>
                          <a:lnTo>
                            <a:pt x="18" y="10"/>
                          </a:lnTo>
                          <a:lnTo>
                            <a:pt x="14" y="32"/>
                          </a:lnTo>
                          <a:lnTo>
                            <a:pt x="22" y="28"/>
                          </a:lnTo>
                          <a:lnTo>
                            <a:pt x="30" y="26"/>
                          </a:lnTo>
                          <a:lnTo>
                            <a:pt x="36" y="26"/>
                          </a:lnTo>
                          <a:lnTo>
                            <a:pt x="42" y="28"/>
                          </a:lnTo>
                          <a:lnTo>
                            <a:pt x="46" y="32"/>
                          </a:lnTo>
                          <a:lnTo>
                            <a:pt x="50" y="38"/>
                          </a:lnTo>
                          <a:lnTo>
                            <a:pt x="52" y="44"/>
                          </a:lnTo>
                          <a:lnTo>
                            <a:pt x="54" y="52"/>
                          </a:lnTo>
                          <a:lnTo>
                            <a:pt x="52" y="58"/>
                          </a:lnTo>
                          <a:lnTo>
                            <a:pt x="50" y="66"/>
                          </a:lnTo>
                          <a:lnTo>
                            <a:pt x="46" y="70"/>
                          </a:lnTo>
                          <a:lnTo>
                            <a:pt x="42" y="76"/>
                          </a:lnTo>
                          <a:lnTo>
                            <a:pt x="34" y="80"/>
                          </a:lnTo>
                          <a:lnTo>
                            <a:pt x="26" y="80"/>
                          </a:lnTo>
                          <a:lnTo>
                            <a:pt x="20" y="80"/>
                          </a:lnTo>
                          <a:lnTo>
                            <a:pt x="14" y="78"/>
                          </a:lnTo>
                          <a:lnTo>
                            <a:pt x="8" y="74"/>
                          </a:lnTo>
                          <a:lnTo>
                            <a:pt x="4" y="70"/>
                          </a:lnTo>
                          <a:lnTo>
                            <a:pt x="2" y="64"/>
                          </a:lnTo>
                          <a:lnTo>
                            <a:pt x="0" y="5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66" name="Line 5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56" y="2136"/>
                      <a:ext cx="14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67" name="Freeform 543"/>
                    <p:cNvSpPr>
                      <a:spLocks/>
                    </p:cNvSpPr>
                    <p:nvPr/>
                  </p:nvSpPr>
                  <p:spPr bwMode="auto">
                    <a:xfrm>
                      <a:off x="2020" y="2096"/>
                      <a:ext cx="28" cy="82"/>
                    </a:xfrm>
                    <a:custGeom>
                      <a:avLst/>
                      <a:gdLst>
                        <a:gd name="T0" fmla="*/ 28 w 28"/>
                        <a:gd name="T1" fmla="*/ 82 h 82"/>
                        <a:gd name="T2" fmla="*/ 18 w 28"/>
                        <a:gd name="T3" fmla="*/ 82 h 82"/>
                        <a:gd name="T4" fmla="*/ 18 w 28"/>
                        <a:gd name="T5" fmla="*/ 18 h 82"/>
                        <a:gd name="T6" fmla="*/ 14 w 28"/>
                        <a:gd name="T7" fmla="*/ 22 h 82"/>
                        <a:gd name="T8" fmla="*/ 10 w 28"/>
                        <a:gd name="T9" fmla="*/ 26 h 82"/>
                        <a:gd name="T10" fmla="*/ 4 w 28"/>
                        <a:gd name="T11" fmla="*/ 28 h 82"/>
                        <a:gd name="T12" fmla="*/ 0 w 28"/>
                        <a:gd name="T13" fmla="*/ 30 h 82"/>
                        <a:gd name="T14" fmla="*/ 0 w 28"/>
                        <a:gd name="T15" fmla="*/ 20 h 82"/>
                        <a:gd name="T16" fmla="*/ 8 w 28"/>
                        <a:gd name="T17" fmla="*/ 16 h 82"/>
                        <a:gd name="T18" fmla="*/ 14 w 28"/>
                        <a:gd name="T19" fmla="*/ 12 h 82"/>
                        <a:gd name="T20" fmla="*/ 18 w 28"/>
                        <a:gd name="T21" fmla="*/ 6 h 82"/>
                        <a:gd name="T22" fmla="*/ 22 w 28"/>
                        <a:gd name="T23" fmla="*/ 0 h 82"/>
                        <a:gd name="T24" fmla="*/ 28 w 28"/>
                        <a:gd name="T25" fmla="*/ 0 h 82"/>
                        <a:gd name="T26" fmla="*/ 28 w 28"/>
                        <a:gd name="T27" fmla="*/ 82 h 82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28"/>
                        <a:gd name="T43" fmla="*/ 0 h 82"/>
                        <a:gd name="T44" fmla="*/ 28 w 28"/>
                        <a:gd name="T45" fmla="*/ 82 h 82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28" h="82">
                          <a:moveTo>
                            <a:pt x="28" y="82"/>
                          </a:moveTo>
                          <a:lnTo>
                            <a:pt x="18" y="82"/>
                          </a:lnTo>
                          <a:lnTo>
                            <a:pt x="18" y="18"/>
                          </a:lnTo>
                          <a:lnTo>
                            <a:pt x="14" y="22"/>
                          </a:lnTo>
                          <a:lnTo>
                            <a:pt x="10" y="26"/>
                          </a:lnTo>
                          <a:lnTo>
                            <a:pt x="4" y="28"/>
                          </a:lnTo>
                          <a:lnTo>
                            <a:pt x="0" y="30"/>
                          </a:lnTo>
                          <a:lnTo>
                            <a:pt x="0" y="20"/>
                          </a:lnTo>
                          <a:lnTo>
                            <a:pt x="8" y="16"/>
                          </a:lnTo>
                          <a:lnTo>
                            <a:pt x="14" y="12"/>
                          </a:lnTo>
                          <a:lnTo>
                            <a:pt x="18" y="6"/>
                          </a:lnTo>
                          <a:lnTo>
                            <a:pt x="22" y="0"/>
                          </a:lnTo>
                          <a:lnTo>
                            <a:pt x="28" y="0"/>
                          </a:lnTo>
                          <a:lnTo>
                            <a:pt x="28" y="8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68" name="Freeform 54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074" y="2096"/>
                      <a:ext cx="54" cy="82"/>
                    </a:xfrm>
                    <a:custGeom>
                      <a:avLst/>
                      <a:gdLst>
                        <a:gd name="T0" fmla="*/ 0 w 54"/>
                        <a:gd name="T1" fmla="*/ 42 h 82"/>
                        <a:gd name="T2" fmla="*/ 0 w 54"/>
                        <a:gd name="T3" fmla="*/ 32 h 82"/>
                        <a:gd name="T4" fmla="*/ 2 w 54"/>
                        <a:gd name="T5" fmla="*/ 26 h 82"/>
                        <a:gd name="T6" fmla="*/ 4 w 54"/>
                        <a:gd name="T7" fmla="*/ 18 h 82"/>
                        <a:gd name="T8" fmla="*/ 8 w 54"/>
                        <a:gd name="T9" fmla="*/ 10 h 82"/>
                        <a:gd name="T10" fmla="*/ 12 w 54"/>
                        <a:gd name="T11" fmla="*/ 6 h 82"/>
                        <a:gd name="T12" fmla="*/ 18 w 54"/>
                        <a:gd name="T13" fmla="*/ 2 h 82"/>
                        <a:gd name="T14" fmla="*/ 26 w 54"/>
                        <a:gd name="T15" fmla="*/ 0 h 82"/>
                        <a:gd name="T16" fmla="*/ 32 w 54"/>
                        <a:gd name="T17" fmla="*/ 2 h 82"/>
                        <a:gd name="T18" fmla="*/ 38 w 54"/>
                        <a:gd name="T19" fmla="*/ 4 h 82"/>
                        <a:gd name="T20" fmla="*/ 44 w 54"/>
                        <a:gd name="T21" fmla="*/ 6 h 82"/>
                        <a:gd name="T22" fmla="*/ 46 w 54"/>
                        <a:gd name="T23" fmla="*/ 10 h 82"/>
                        <a:gd name="T24" fmla="*/ 50 w 54"/>
                        <a:gd name="T25" fmla="*/ 16 h 82"/>
                        <a:gd name="T26" fmla="*/ 52 w 54"/>
                        <a:gd name="T27" fmla="*/ 22 h 82"/>
                        <a:gd name="T28" fmla="*/ 52 w 54"/>
                        <a:gd name="T29" fmla="*/ 32 h 82"/>
                        <a:gd name="T30" fmla="*/ 54 w 54"/>
                        <a:gd name="T31" fmla="*/ 42 h 82"/>
                        <a:gd name="T32" fmla="*/ 52 w 54"/>
                        <a:gd name="T33" fmla="*/ 50 h 82"/>
                        <a:gd name="T34" fmla="*/ 52 w 54"/>
                        <a:gd name="T35" fmla="*/ 58 h 82"/>
                        <a:gd name="T36" fmla="*/ 50 w 54"/>
                        <a:gd name="T37" fmla="*/ 64 h 82"/>
                        <a:gd name="T38" fmla="*/ 46 w 54"/>
                        <a:gd name="T39" fmla="*/ 72 h 82"/>
                        <a:gd name="T40" fmla="*/ 42 w 54"/>
                        <a:gd name="T41" fmla="*/ 78 h 82"/>
                        <a:gd name="T42" fmla="*/ 34 w 54"/>
                        <a:gd name="T43" fmla="*/ 82 h 82"/>
                        <a:gd name="T44" fmla="*/ 26 w 54"/>
                        <a:gd name="T45" fmla="*/ 82 h 82"/>
                        <a:gd name="T46" fmla="*/ 20 w 54"/>
                        <a:gd name="T47" fmla="*/ 82 h 82"/>
                        <a:gd name="T48" fmla="*/ 14 w 54"/>
                        <a:gd name="T49" fmla="*/ 80 h 82"/>
                        <a:gd name="T50" fmla="*/ 8 w 54"/>
                        <a:gd name="T51" fmla="*/ 74 h 82"/>
                        <a:gd name="T52" fmla="*/ 2 w 54"/>
                        <a:gd name="T53" fmla="*/ 62 h 82"/>
                        <a:gd name="T54" fmla="*/ 0 w 54"/>
                        <a:gd name="T55" fmla="*/ 42 h 82"/>
                        <a:gd name="T56" fmla="*/ 12 w 54"/>
                        <a:gd name="T57" fmla="*/ 42 h 82"/>
                        <a:gd name="T58" fmla="*/ 12 w 54"/>
                        <a:gd name="T59" fmla="*/ 50 h 82"/>
                        <a:gd name="T60" fmla="*/ 12 w 54"/>
                        <a:gd name="T61" fmla="*/ 58 h 82"/>
                        <a:gd name="T62" fmla="*/ 14 w 54"/>
                        <a:gd name="T63" fmla="*/ 64 h 82"/>
                        <a:gd name="T64" fmla="*/ 16 w 54"/>
                        <a:gd name="T65" fmla="*/ 68 h 82"/>
                        <a:gd name="T66" fmla="*/ 18 w 54"/>
                        <a:gd name="T67" fmla="*/ 70 h 82"/>
                        <a:gd name="T68" fmla="*/ 22 w 54"/>
                        <a:gd name="T69" fmla="*/ 72 h 82"/>
                        <a:gd name="T70" fmla="*/ 26 w 54"/>
                        <a:gd name="T71" fmla="*/ 74 h 82"/>
                        <a:gd name="T72" fmla="*/ 30 w 54"/>
                        <a:gd name="T73" fmla="*/ 72 h 82"/>
                        <a:gd name="T74" fmla="*/ 34 w 54"/>
                        <a:gd name="T75" fmla="*/ 70 h 82"/>
                        <a:gd name="T76" fmla="*/ 38 w 54"/>
                        <a:gd name="T77" fmla="*/ 68 h 82"/>
                        <a:gd name="T78" fmla="*/ 40 w 54"/>
                        <a:gd name="T79" fmla="*/ 64 h 82"/>
                        <a:gd name="T80" fmla="*/ 42 w 54"/>
                        <a:gd name="T81" fmla="*/ 58 h 82"/>
                        <a:gd name="T82" fmla="*/ 42 w 54"/>
                        <a:gd name="T83" fmla="*/ 50 h 82"/>
                        <a:gd name="T84" fmla="*/ 42 w 54"/>
                        <a:gd name="T85" fmla="*/ 42 h 82"/>
                        <a:gd name="T86" fmla="*/ 42 w 54"/>
                        <a:gd name="T87" fmla="*/ 30 h 82"/>
                        <a:gd name="T88" fmla="*/ 40 w 54"/>
                        <a:gd name="T89" fmla="*/ 22 h 82"/>
                        <a:gd name="T90" fmla="*/ 38 w 54"/>
                        <a:gd name="T91" fmla="*/ 16 h 82"/>
                        <a:gd name="T92" fmla="*/ 34 w 54"/>
                        <a:gd name="T93" fmla="*/ 12 h 82"/>
                        <a:gd name="T94" fmla="*/ 32 w 54"/>
                        <a:gd name="T95" fmla="*/ 10 h 82"/>
                        <a:gd name="T96" fmla="*/ 26 w 54"/>
                        <a:gd name="T97" fmla="*/ 10 h 82"/>
                        <a:gd name="T98" fmla="*/ 20 w 54"/>
                        <a:gd name="T99" fmla="*/ 12 h 82"/>
                        <a:gd name="T100" fmla="*/ 16 w 54"/>
                        <a:gd name="T101" fmla="*/ 16 h 82"/>
                        <a:gd name="T102" fmla="*/ 14 w 54"/>
                        <a:gd name="T103" fmla="*/ 22 h 82"/>
                        <a:gd name="T104" fmla="*/ 12 w 54"/>
                        <a:gd name="T105" fmla="*/ 30 h 82"/>
                        <a:gd name="T106" fmla="*/ 12 w 54"/>
                        <a:gd name="T107" fmla="*/ 42 h 82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w 54"/>
                        <a:gd name="T163" fmla="*/ 0 h 82"/>
                        <a:gd name="T164" fmla="*/ 54 w 54"/>
                        <a:gd name="T165" fmla="*/ 82 h 82"/>
                      </a:gdLst>
                      <a:ahLst/>
                      <a:cxnLst>
                        <a:cxn ang="T108">
                          <a:pos x="T0" y="T1"/>
                        </a:cxn>
                        <a:cxn ang="T109">
                          <a:pos x="T2" y="T3"/>
                        </a:cxn>
                        <a:cxn ang="T110">
                          <a:pos x="T4" y="T5"/>
                        </a:cxn>
                        <a:cxn ang="T111">
                          <a:pos x="T6" y="T7"/>
                        </a:cxn>
                        <a:cxn ang="T112">
                          <a:pos x="T8" y="T9"/>
                        </a:cxn>
                        <a:cxn ang="T113">
                          <a:pos x="T10" y="T11"/>
                        </a:cxn>
                        <a:cxn ang="T114">
                          <a:pos x="T12" y="T13"/>
                        </a:cxn>
                        <a:cxn ang="T115">
                          <a:pos x="T14" y="T15"/>
                        </a:cxn>
                        <a:cxn ang="T116">
                          <a:pos x="T16" y="T17"/>
                        </a:cxn>
                        <a:cxn ang="T117">
                          <a:pos x="T18" y="T19"/>
                        </a:cxn>
                        <a:cxn ang="T118">
                          <a:pos x="T20" y="T21"/>
                        </a:cxn>
                        <a:cxn ang="T119">
                          <a:pos x="T22" y="T23"/>
                        </a:cxn>
                        <a:cxn ang="T120">
                          <a:pos x="T24" y="T25"/>
                        </a:cxn>
                        <a:cxn ang="T121">
                          <a:pos x="T26" y="T27"/>
                        </a:cxn>
                        <a:cxn ang="T122">
                          <a:pos x="T28" y="T29"/>
                        </a:cxn>
                        <a:cxn ang="T123">
                          <a:pos x="T30" y="T31"/>
                        </a:cxn>
                        <a:cxn ang="T124">
                          <a:pos x="T32" y="T33"/>
                        </a:cxn>
                        <a:cxn ang="T125">
                          <a:pos x="T34" y="T35"/>
                        </a:cxn>
                        <a:cxn ang="T126">
                          <a:pos x="T36" y="T37"/>
                        </a:cxn>
                        <a:cxn ang="T127">
                          <a:pos x="T38" y="T39"/>
                        </a:cxn>
                        <a:cxn ang="T128">
                          <a:pos x="T40" y="T41"/>
                        </a:cxn>
                        <a:cxn ang="T129">
                          <a:pos x="T42" y="T43"/>
                        </a:cxn>
                        <a:cxn ang="T130">
                          <a:pos x="T44" y="T45"/>
                        </a:cxn>
                        <a:cxn ang="T131">
                          <a:pos x="T46" y="T47"/>
                        </a:cxn>
                        <a:cxn ang="T132">
                          <a:pos x="T48" y="T49"/>
                        </a:cxn>
                        <a:cxn ang="T133">
                          <a:pos x="T50" y="T51"/>
                        </a:cxn>
                        <a:cxn ang="T134">
                          <a:pos x="T52" y="T53"/>
                        </a:cxn>
                        <a:cxn ang="T135">
                          <a:pos x="T54" y="T55"/>
                        </a:cxn>
                        <a:cxn ang="T136">
                          <a:pos x="T56" y="T57"/>
                        </a:cxn>
                        <a:cxn ang="T137">
                          <a:pos x="T58" y="T59"/>
                        </a:cxn>
                        <a:cxn ang="T138">
                          <a:pos x="T60" y="T61"/>
                        </a:cxn>
                        <a:cxn ang="T139">
                          <a:pos x="T62" y="T63"/>
                        </a:cxn>
                        <a:cxn ang="T140">
                          <a:pos x="T64" y="T65"/>
                        </a:cxn>
                        <a:cxn ang="T141">
                          <a:pos x="T66" y="T67"/>
                        </a:cxn>
                        <a:cxn ang="T142">
                          <a:pos x="T68" y="T69"/>
                        </a:cxn>
                        <a:cxn ang="T143">
                          <a:pos x="T70" y="T71"/>
                        </a:cxn>
                        <a:cxn ang="T144">
                          <a:pos x="T72" y="T73"/>
                        </a:cxn>
                        <a:cxn ang="T145">
                          <a:pos x="T74" y="T75"/>
                        </a:cxn>
                        <a:cxn ang="T146">
                          <a:pos x="T76" y="T77"/>
                        </a:cxn>
                        <a:cxn ang="T147">
                          <a:pos x="T78" y="T79"/>
                        </a:cxn>
                        <a:cxn ang="T148">
                          <a:pos x="T80" y="T81"/>
                        </a:cxn>
                        <a:cxn ang="T149">
                          <a:pos x="T82" y="T83"/>
                        </a:cxn>
                        <a:cxn ang="T150">
                          <a:pos x="T84" y="T85"/>
                        </a:cxn>
                        <a:cxn ang="T151">
                          <a:pos x="T86" y="T87"/>
                        </a:cxn>
                        <a:cxn ang="T152">
                          <a:pos x="T88" y="T89"/>
                        </a:cxn>
                        <a:cxn ang="T153">
                          <a:pos x="T90" y="T91"/>
                        </a:cxn>
                        <a:cxn ang="T154">
                          <a:pos x="T92" y="T93"/>
                        </a:cxn>
                        <a:cxn ang="T155">
                          <a:pos x="T94" y="T95"/>
                        </a:cxn>
                        <a:cxn ang="T156">
                          <a:pos x="T96" y="T97"/>
                        </a:cxn>
                        <a:cxn ang="T157">
                          <a:pos x="T98" y="T99"/>
                        </a:cxn>
                        <a:cxn ang="T158">
                          <a:pos x="T100" y="T101"/>
                        </a:cxn>
                        <a:cxn ang="T159">
                          <a:pos x="T102" y="T103"/>
                        </a:cxn>
                        <a:cxn ang="T160">
                          <a:pos x="T104" y="T105"/>
                        </a:cxn>
                        <a:cxn ang="T161">
                          <a:pos x="T106" y="T107"/>
                        </a:cxn>
                      </a:cxnLst>
                      <a:rect l="T162" t="T163" r="T164" b="T165"/>
                      <a:pathLst>
                        <a:path w="54" h="82">
                          <a:moveTo>
                            <a:pt x="0" y="42"/>
                          </a:moveTo>
                          <a:lnTo>
                            <a:pt x="0" y="32"/>
                          </a:lnTo>
                          <a:lnTo>
                            <a:pt x="2" y="26"/>
                          </a:lnTo>
                          <a:lnTo>
                            <a:pt x="4" y="18"/>
                          </a:lnTo>
                          <a:lnTo>
                            <a:pt x="8" y="10"/>
                          </a:lnTo>
                          <a:lnTo>
                            <a:pt x="12" y="6"/>
                          </a:lnTo>
                          <a:lnTo>
                            <a:pt x="18" y="2"/>
                          </a:lnTo>
                          <a:lnTo>
                            <a:pt x="26" y="0"/>
                          </a:lnTo>
                          <a:lnTo>
                            <a:pt x="32" y="2"/>
                          </a:lnTo>
                          <a:lnTo>
                            <a:pt x="38" y="4"/>
                          </a:lnTo>
                          <a:lnTo>
                            <a:pt x="44" y="6"/>
                          </a:lnTo>
                          <a:lnTo>
                            <a:pt x="46" y="10"/>
                          </a:lnTo>
                          <a:lnTo>
                            <a:pt x="50" y="16"/>
                          </a:lnTo>
                          <a:lnTo>
                            <a:pt x="52" y="22"/>
                          </a:lnTo>
                          <a:lnTo>
                            <a:pt x="52" y="32"/>
                          </a:lnTo>
                          <a:lnTo>
                            <a:pt x="54" y="42"/>
                          </a:lnTo>
                          <a:lnTo>
                            <a:pt x="52" y="50"/>
                          </a:lnTo>
                          <a:lnTo>
                            <a:pt x="52" y="58"/>
                          </a:lnTo>
                          <a:lnTo>
                            <a:pt x="50" y="64"/>
                          </a:lnTo>
                          <a:lnTo>
                            <a:pt x="46" y="72"/>
                          </a:lnTo>
                          <a:lnTo>
                            <a:pt x="42" y="78"/>
                          </a:lnTo>
                          <a:lnTo>
                            <a:pt x="34" y="82"/>
                          </a:lnTo>
                          <a:lnTo>
                            <a:pt x="26" y="82"/>
                          </a:lnTo>
                          <a:lnTo>
                            <a:pt x="20" y="82"/>
                          </a:lnTo>
                          <a:lnTo>
                            <a:pt x="14" y="80"/>
                          </a:lnTo>
                          <a:lnTo>
                            <a:pt x="8" y="74"/>
                          </a:lnTo>
                          <a:lnTo>
                            <a:pt x="2" y="62"/>
                          </a:lnTo>
                          <a:lnTo>
                            <a:pt x="0" y="42"/>
                          </a:lnTo>
                          <a:close/>
                          <a:moveTo>
                            <a:pt x="12" y="42"/>
                          </a:moveTo>
                          <a:lnTo>
                            <a:pt x="12" y="50"/>
                          </a:lnTo>
                          <a:lnTo>
                            <a:pt x="12" y="58"/>
                          </a:lnTo>
                          <a:lnTo>
                            <a:pt x="14" y="64"/>
                          </a:lnTo>
                          <a:lnTo>
                            <a:pt x="16" y="68"/>
                          </a:lnTo>
                          <a:lnTo>
                            <a:pt x="18" y="70"/>
                          </a:lnTo>
                          <a:lnTo>
                            <a:pt x="22" y="72"/>
                          </a:lnTo>
                          <a:lnTo>
                            <a:pt x="26" y="74"/>
                          </a:lnTo>
                          <a:lnTo>
                            <a:pt x="30" y="72"/>
                          </a:lnTo>
                          <a:lnTo>
                            <a:pt x="34" y="70"/>
                          </a:lnTo>
                          <a:lnTo>
                            <a:pt x="38" y="68"/>
                          </a:lnTo>
                          <a:lnTo>
                            <a:pt x="40" y="64"/>
                          </a:lnTo>
                          <a:lnTo>
                            <a:pt x="42" y="58"/>
                          </a:lnTo>
                          <a:lnTo>
                            <a:pt x="42" y="50"/>
                          </a:lnTo>
                          <a:lnTo>
                            <a:pt x="42" y="42"/>
                          </a:lnTo>
                          <a:lnTo>
                            <a:pt x="42" y="30"/>
                          </a:lnTo>
                          <a:lnTo>
                            <a:pt x="40" y="22"/>
                          </a:lnTo>
                          <a:lnTo>
                            <a:pt x="38" y="16"/>
                          </a:lnTo>
                          <a:lnTo>
                            <a:pt x="34" y="12"/>
                          </a:lnTo>
                          <a:lnTo>
                            <a:pt x="32" y="10"/>
                          </a:lnTo>
                          <a:lnTo>
                            <a:pt x="26" y="10"/>
                          </a:lnTo>
                          <a:lnTo>
                            <a:pt x="20" y="12"/>
                          </a:lnTo>
                          <a:lnTo>
                            <a:pt x="16" y="16"/>
                          </a:lnTo>
                          <a:lnTo>
                            <a:pt x="14" y="22"/>
                          </a:lnTo>
                          <a:lnTo>
                            <a:pt x="12" y="30"/>
                          </a:lnTo>
                          <a:lnTo>
                            <a:pt x="12" y="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69" name="Line 5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56" y="1856"/>
                      <a:ext cx="14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70" name="Freeform 546"/>
                    <p:cNvSpPr>
                      <a:spLocks/>
                    </p:cNvSpPr>
                    <p:nvPr/>
                  </p:nvSpPr>
                  <p:spPr bwMode="auto">
                    <a:xfrm>
                      <a:off x="2020" y="1816"/>
                      <a:ext cx="28" cy="80"/>
                    </a:xfrm>
                    <a:custGeom>
                      <a:avLst/>
                      <a:gdLst>
                        <a:gd name="T0" fmla="*/ 28 w 28"/>
                        <a:gd name="T1" fmla="*/ 80 h 80"/>
                        <a:gd name="T2" fmla="*/ 18 w 28"/>
                        <a:gd name="T3" fmla="*/ 80 h 80"/>
                        <a:gd name="T4" fmla="*/ 18 w 28"/>
                        <a:gd name="T5" fmla="*/ 18 h 80"/>
                        <a:gd name="T6" fmla="*/ 14 w 28"/>
                        <a:gd name="T7" fmla="*/ 22 h 80"/>
                        <a:gd name="T8" fmla="*/ 10 w 28"/>
                        <a:gd name="T9" fmla="*/ 24 h 80"/>
                        <a:gd name="T10" fmla="*/ 4 w 28"/>
                        <a:gd name="T11" fmla="*/ 28 h 80"/>
                        <a:gd name="T12" fmla="*/ 0 w 28"/>
                        <a:gd name="T13" fmla="*/ 30 h 80"/>
                        <a:gd name="T14" fmla="*/ 0 w 28"/>
                        <a:gd name="T15" fmla="*/ 20 h 80"/>
                        <a:gd name="T16" fmla="*/ 8 w 28"/>
                        <a:gd name="T17" fmla="*/ 16 h 80"/>
                        <a:gd name="T18" fmla="*/ 14 w 28"/>
                        <a:gd name="T19" fmla="*/ 10 h 80"/>
                        <a:gd name="T20" fmla="*/ 18 w 28"/>
                        <a:gd name="T21" fmla="*/ 6 h 80"/>
                        <a:gd name="T22" fmla="*/ 22 w 28"/>
                        <a:gd name="T23" fmla="*/ 0 h 80"/>
                        <a:gd name="T24" fmla="*/ 28 w 28"/>
                        <a:gd name="T25" fmla="*/ 0 h 80"/>
                        <a:gd name="T26" fmla="*/ 28 w 28"/>
                        <a:gd name="T27" fmla="*/ 80 h 80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28"/>
                        <a:gd name="T43" fmla="*/ 0 h 80"/>
                        <a:gd name="T44" fmla="*/ 28 w 28"/>
                        <a:gd name="T45" fmla="*/ 80 h 80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28" h="80">
                          <a:moveTo>
                            <a:pt x="28" y="80"/>
                          </a:moveTo>
                          <a:lnTo>
                            <a:pt x="18" y="80"/>
                          </a:lnTo>
                          <a:lnTo>
                            <a:pt x="18" y="18"/>
                          </a:lnTo>
                          <a:lnTo>
                            <a:pt x="14" y="22"/>
                          </a:lnTo>
                          <a:lnTo>
                            <a:pt x="10" y="24"/>
                          </a:lnTo>
                          <a:lnTo>
                            <a:pt x="4" y="28"/>
                          </a:lnTo>
                          <a:lnTo>
                            <a:pt x="0" y="30"/>
                          </a:lnTo>
                          <a:lnTo>
                            <a:pt x="0" y="20"/>
                          </a:lnTo>
                          <a:lnTo>
                            <a:pt x="8" y="16"/>
                          </a:lnTo>
                          <a:lnTo>
                            <a:pt x="14" y="10"/>
                          </a:lnTo>
                          <a:lnTo>
                            <a:pt x="18" y="6"/>
                          </a:lnTo>
                          <a:lnTo>
                            <a:pt x="22" y="0"/>
                          </a:lnTo>
                          <a:lnTo>
                            <a:pt x="28" y="0"/>
                          </a:lnTo>
                          <a:lnTo>
                            <a:pt x="28" y="8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71" name="Freeform 547"/>
                    <p:cNvSpPr>
                      <a:spLocks/>
                    </p:cNvSpPr>
                    <p:nvPr/>
                  </p:nvSpPr>
                  <p:spPr bwMode="auto">
                    <a:xfrm>
                      <a:off x="2074" y="1818"/>
                      <a:ext cx="54" cy="80"/>
                    </a:xfrm>
                    <a:custGeom>
                      <a:avLst/>
                      <a:gdLst>
                        <a:gd name="T0" fmla="*/ 0 w 54"/>
                        <a:gd name="T1" fmla="*/ 58 h 80"/>
                        <a:gd name="T2" fmla="*/ 12 w 54"/>
                        <a:gd name="T3" fmla="*/ 56 h 80"/>
                        <a:gd name="T4" fmla="*/ 12 w 54"/>
                        <a:gd name="T5" fmla="*/ 62 h 80"/>
                        <a:gd name="T6" fmla="*/ 16 w 54"/>
                        <a:gd name="T7" fmla="*/ 66 h 80"/>
                        <a:gd name="T8" fmla="*/ 20 w 54"/>
                        <a:gd name="T9" fmla="*/ 70 h 80"/>
                        <a:gd name="T10" fmla="*/ 26 w 54"/>
                        <a:gd name="T11" fmla="*/ 70 h 80"/>
                        <a:gd name="T12" fmla="*/ 30 w 54"/>
                        <a:gd name="T13" fmla="*/ 70 h 80"/>
                        <a:gd name="T14" fmla="*/ 34 w 54"/>
                        <a:gd name="T15" fmla="*/ 68 h 80"/>
                        <a:gd name="T16" fmla="*/ 38 w 54"/>
                        <a:gd name="T17" fmla="*/ 66 h 80"/>
                        <a:gd name="T18" fmla="*/ 42 w 54"/>
                        <a:gd name="T19" fmla="*/ 60 h 80"/>
                        <a:gd name="T20" fmla="*/ 42 w 54"/>
                        <a:gd name="T21" fmla="*/ 52 h 80"/>
                        <a:gd name="T22" fmla="*/ 42 w 54"/>
                        <a:gd name="T23" fmla="*/ 44 h 80"/>
                        <a:gd name="T24" fmla="*/ 38 w 54"/>
                        <a:gd name="T25" fmla="*/ 38 h 80"/>
                        <a:gd name="T26" fmla="*/ 36 w 54"/>
                        <a:gd name="T27" fmla="*/ 36 h 80"/>
                        <a:gd name="T28" fmla="*/ 32 w 54"/>
                        <a:gd name="T29" fmla="*/ 34 h 80"/>
                        <a:gd name="T30" fmla="*/ 26 w 54"/>
                        <a:gd name="T31" fmla="*/ 34 h 80"/>
                        <a:gd name="T32" fmla="*/ 22 w 54"/>
                        <a:gd name="T33" fmla="*/ 34 h 80"/>
                        <a:gd name="T34" fmla="*/ 18 w 54"/>
                        <a:gd name="T35" fmla="*/ 36 h 80"/>
                        <a:gd name="T36" fmla="*/ 14 w 54"/>
                        <a:gd name="T37" fmla="*/ 38 h 80"/>
                        <a:gd name="T38" fmla="*/ 12 w 54"/>
                        <a:gd name="T39" fmla="*/ 42 h 80"/>
                        <a:gd name="T40" fmla="*/ 2 w 54"/>
                        <a:gd name="T41" fmla="*/ 40 h 80"/>
                        <a:gd name="T42" fmla="*/ 10 w 54"/>
                        <a:gd name="T43" fmla="*/ 0 h 80"/>
                        <a:gd name="T44" fmla="*/ 48 w 54"/>
                        <a:gd name="T45" fmla="*/ 0 h 80"/>
                        <a:gd name="T46" fmla="*/ 48 w 54"/>
                        <a:gd name="T47" fmla="*/ 10 h 80"/>
                        <a:gd name="T48" fmla="*/ 18 w 54"/>
                        <a:gd name="T49" fmla="*/ 10 h 80"/>
                        <a:gd name="T50" fmla="*/ 14 w 54"/>
                        <a:gd name="T51" fmla="*/ 30 h 80"/>
                        <a:gd name="T52" fmla="*/ 22 w 54"/>
                        <a:gd name="T53" fmla="*/ 26 h 80"/>
                        <a:gd name="T54" fmla="*/ 28 w 54"/>
                        <a:gd name="T55" fmla="*/ 24 h 80"/>
                        <a:gd name="T56" fmla="*/ 36 w 54"/>
                        <a:gd name="T57" fmla="*/ 26 h 80"/>
                        <a:gd name="T58" fmla="*/ 42 w 54"/>
                        <a:gd name="T59" fmla="*/ 28 h 80"/>
                        <a:gd name="T60" fmla="*/ 46 w 54"/>
                        <a:gd name="T61" fmla="*/ 32 h 80"/>
                        <a:gd name="T62" fmla="*/ 50 w 54"/>
                        <a:gd name="T63" fmla="*/ 38 h 80"/>
                        <a:gd name="T64" fmla="*/ 52 w 54"/>
                        <a:gd name="T65" fmla="*/ 44 h 80"/>
                        <a:gd name="T66" fmla="*/ 54 w 54"/>
                        <a:gd name="T67" fmla="*/ 52 h 80"/>
                        <a:gd name="T68" fmla="*/ 52 w 54"/>
                        <a:gd name="T69" fmla="*/ 58 h 80"/>
                        <a:gd name="T70" fmla="*/ 50 w 54"/>
                        <a:gd name="T71" fmla="*/ 64 h 80"/>
                        <a:gd name="T72" fmla="*/ 46 w 54"/>
                        <a:gd name="T73" fmla="*/ 70 h 80"/>
                        <a:gd name="T74" fmla="*/ 42 w 54"/>
                        <a:gd name="T75" fmla="*/ 76 h 80"/>
                        <a:gd name="T76" fmla="*/ 34 w 54"/>
                        <a:gd name="T77" fmla="*/ 78 h 80"/>
                        <a:gd name="T78" fmla="*/ 26 w 54"/>
                        <a:gd name="T79" fmla="*/ 80 h 80"/>
                        <a:gd name="T80" fmla="*/ 20 w 54"/>
                        <a:gd name="T81" fmla="*/ 80 h 80"/>
                        <a:gd name="T82" fmla="*/ 14 w 54"/>
                        <a:gd name="T83" fmla="*/ 78 h 80"/>
                        <a:gd name="T84" fmla="*/ 8 w 54"/>
                        <a:gd name="T85" fmla="*/ 74 h 80"/>
                        <a:gd name="T86" fmla="*/ 4 w 54"/>
                        <a:gd name="T87" fmla="*/ 70 h 80"/>
                        <a:gd name="T88" fmla="*/ 2 w 54"/>
                        <a:gd name="T89" fmla="*/ 64 h 80"/>
                        <a:gd name="T90" fmla="*/ 0 w 54"/>
                        <a:gd name="T91" fmla="*/ 58 h 80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w 54"/>
                        <a:gd name="T139" fmla="*/ 0 h 80"/>
                        <a:gd name="T140" fmla="*/ 54 w 54"/>
                        <a:gd name="T141" fmla="*/ 80 h 80"/>
                      </a:gdLst>
                      <a:ahLst/>
                      <a:cxnLst>
                        <a:cxn ang="T92">
                          <a:pos x="T0" y="T1"/>
                        </a:cxn>
                        <a:cxn ang="T93">
                          <a:pos x="T2" y="T3"/>
                        </a:cxn>
                        <a:cxn ang="T94">
                          <a:pos x="T4" y="T5"/>
                        </a:cxn>
                        <a:cxn ang="T95">
                          <a:pos x="T6" y="T7"/>
                        </a:cxn>
                        <a:cxn ang="T96">
                          <a:pos x="T8" y="T9"/>
                        </a:cxn>
                        <a:cxn ang="T97">
                          <a:pos x="T10" y="T11"/>
                        </a:cxn>
                        <a:cxn ang="T98">
                          <a:pos x="T12" y="T13"/>
                        </a:cxn>
                        <a:cxn ang="T99">
                          <a:pos x="T14" y="T15"/>
                        </a:cxn>
                        <a:cxn ang="T100">
                          <a:pos x="T16" y="T17"/>
                        </a:cxn>
                        <a:cxn ang="T101">
                          <a:pos x="T18" y="T19"/>
                        </a:cxn>
                        <a:cxn ang="T102">
                          <a:pos x="T20" y="T21"/>
                        </a:cxn>
                        <a:cxn ang="T103">
                          <a:pos x="T22" y="T23"/>
                        </a:cxn>
                        <a:cxn ang="T104">
                          <a:pos x="T24" y="T25"/>
                        </a:cxn>
                        <a:cxn ang="T105">
                          <a:pos x="T26" y="T27"/>
                        </a:cxn>
                        <a:cxn ang="T106">
                          <a:pos x="T28" y="T29"/>
                        </a:cxn>
                        <a:cxn ang="T107">
                          <a:pos x="T30" y="T31"/>
                        </a:cxn>
                        <a:cxn ang="T108">
                          <a:pos x="T32" y="T33"/>
                        </a:cxn>
                        <a:cxn ang="T109">
                          <a:pos x="T34" y="T35"/>
                        </a:cxn>
                        <a:cxn ang="T110">
                          <a:pos x="T36" y="T37"/>
                        </a:cxn>
                        <a:cxn ang="T111">
                          <a:pos x="T38" y="T39"/>
                        </a:cxn>
                        <a:cxn ang="T112">
                          <a:pos x="T40" y="T41"/>
                        </a:cxn>
                        <a:cxn ang="T113">
                          <a:pos x="T42" y="T43"/>
                        </a:cxn>
                        <a:cxn ang="T114">
                          <a:pos x="T44" y="T45"/>
                        </a:cxn>
                        <a:cxn ang="T115">
                          <a:pos x="T46" y="T47"/>
                        </a:cxn>
                        <a:cxn ang="T116">
                          <a:pos x="T48" y="T49"/>
                        </a:cxn>
                        <a:cxn ang="T117">
                          <a:pos x="T50" y="T51"/>
                        </a:cxn>
                        <a:cxn ang="T118">
                          <a:pos x="T52" y="T53"/>
                        </a:cxn>
                        <a:cxn ang="T119">
                          <a:pos x="T54" y="T55"/>
                        </a:cxn>
                        <a:cxn ang="T120">
                          <a:pos x="T56" y="T57"/>
                        </a:cxn>
                        <a:cxn ang="T121">
                          <a:pos x="T58" y="T59"/>
                        </a:cxn>
                        <a:cxn ang="T122">
                          <a:pos x="T60" y="T61"/>
                        </a:cxn>
                        <a:cxn ang="T123">
                          <a:pos x="T62" y="T63"/>
                        </a:cxn>
                        <a:cxn ang="T124">
                          <a:pos x="T64" y="T65"/>
                        </a:cxn>
                        <a:cxn ang="T125">
                          <a:pos x="T66" y="T67"/>
                        </a:cxn>
                        <a:cxn ang="T126">
                          <a:pos x="T68" y="T69"/>
                        </a:cxn>
                        <a:cxn ang="T127">
                          <a:pos x="T70" y="T71"/>
                        </a:cxn>
                        <a:cxn ang="T128">
                          <a:pos x="T72" y="T73"/>
                        </a:cxn>
                        <a:cxn ang="T129">
                          <a:pos x="T74" y="T75"/>
                        </a:cxn>
                        <a:cxn ang="T130">
                          <a:pos x="T76" y="T77"/>
                        </a:cxn>
                        <a:cxn ang="T131">
                          <a:pos x="T78" y="T79"/>
                        </a:cxn>
                        <a:cxn ang="T132">
                          <a:pos x="T80" y="T81"/>
                        </a:cxn>
                        <a:cxn ang="T133">
                          <a:pos x="T82" y="T83"/>
                        </a:cxn>
                        <a:cxn ang="T134">
                          <a:pos x="T84" y="T85"/>
                        </a:cxn>
                        <a:cxn ang="T135">
                          <a:pos x="T86" y="T87"/>
                        </a:cxn>
                        <a:cxn ang="T136">
                          <a:pos x="T88" y="T89"/>
                        </a:cxn>
                        <a:cxn ang="T137">
                          <a:pos x="T90" y="T91"/>
                        </a:cxn>
                      </a:cxnLst>
                      <a:rect l="T138" t="T139" r="T140" b="T141"/>
                      <a:pathLst>
                        <a:path w="54" h="80">
                          <a:moveTo>
                            <a:pt x="0" y="58"/>
                          </a:moveTo>
                          <a:lnTo>
                            <a:pt x="12" y="56"/>
                          </a:lnTo>
                          <a:lnTo>
                            <a:pt x="12" y="62"/>
                          </a:lnTo>
                          <a:lnTo>
                            <a:pt x="16" y="66"/>
                          </a:lnTo>
                          <a:lnTo>
                            <a:pt x="20" y="70"/>
                          </a:lnTo>
                          <a:lnTo>
                            <a:pt x="26" y="70"/>
                          </a:lnTo>
                          <a:lnTo>
                            <a:pt x="30" y="70"/>
                          </a:lnTo>
                          <a:lnTo>
                            <a:pt x="34" y="68"/>
                          </a:lnTo>
                          <a:lnTo>
                            <a:pt x="38" y="66"/>
                          </a:lnTo>
                          <a:lnTo>
                            <a:pt x="42" y="60"/>
                          </a:lnTo>
                          <a:lnTo>
                            <a:pt x="42" y="52"/>
                          </a:lnTo>
                          <a:lnTo>
                            <a:pt x="42" y="44"/>
                          </a:lnTo>
                          <a:lnTo>
                            <a:pt x="38" y="38"/>
                          </a:lnTo>
                          <a:lnTo>
                            <a:pt x="36" y="36"/>
                          </a:lnTo>
                          <a:lnTo>
                            <a:pt x="32" y="34"/>
                          </a:lnTo>
                          <a:lnTo>
                            <a:pt x="26" y="34"/>
                          </a:lnTo>
                          <a:lnTo>
                            <a:pt x="22" y="34"/>
                          </a:lnTo>
                          <a:lnTo>
                            <a:pt x="18" y="36"/>
                          </a:lnTo>
                          <a:lnTo>
                            <a:pt x="14" y="38"/>
                          </a:lnTo>
                          <a:lnTo>
                            <a:pt x="12" y="42"/>
                          </a:lnTo>
                          <a:lnTo>
                            <a:pt x="2" y="40"/>
                          </a:lnTo>
                          <a:lnTo>
                            <a:pt x="10" y="0"/>
                          </a:lnTo>
                          <a:lnTo>
                            <a:pt x="48" y="0"/>
                          </a:lnTo>
                          <a:lnTo>
                            <a:pt x="48" y="10"/>
                          </a:lnTo>
                          <a:lnTo>
                            <a:pt x="18" y="10"/>
                          </a:lnTo>
                          <a:lnTo>
                            <a:pt x="14" y="30"/>
                          </a:lnTo>
                          <a:lnTo>
                            <a:pt x="22" y="26"/>
                          </a:lnTo>
                          <a:lnTo>
                            <a:pt x="28" y="24"/>
                          </a:lnTo>
                          <a:lnTo>
                            <a:pt x="36" y="26"/>
                          </a:lnTo>
                          <a:lnTo>
                            <a:pt x="42" y="28"/>
                          </a:lnTo>
                          <a:lnTo>
                            <a:pt x="46" y="32"/>
                          </a:lnTo>
                          <a:lnTo>
                            <a:pt x="50" y="38"/>
                          </a:lnTo>
                          <a:lnTo>
                            <a:pt x="52" y="44"/>
                          </a:lnTo>
                          <a:lnTo>
                            <a:pt x="54" y="52"/>
                          </a:lnTo>
                          <a:lnTo>
                            <a:pt x="52" y="58"/>
                          </a:lnTo>
                          <a:lnTo>
                            <a:pt x="50" y="64"/>
                          </a:lnTo>
                          <a:lnTo>
                            <a:pt x="46" y="70"/>
                          </a:lnTo>
                          <a:lnTo>
                            <a:pt x="42" y="76"/>
                          </a:lnTo>
                          <a:lnTo>
                            <a:pt x="34" y="78"/>
                          </a:lnTo>
                          <a:lnTo>
                            <a:pt x="26" y="80"/>
                          </a:lnTo>
                          <a:lnTo>
                            <a:pt x="20" y="80"/>
                          </a:lnTo>
                          <a:lnTo>
                            <a:pt x="14" y="78"/>
                          </a:lnTo>
                          <a:lnTo>
                            <a:pt x="8" y="74"/>
                          </a:lnTo>
                          <a:lnTo>
                            <a:pt x="4" y="70"/>
                          </a:lnTo>
                          <a:lnTo>
                            <a:pt x="2" y="64"/>
                          </a:lnTo>
                          <a:lnTo>
                            <a:pt x="0" y="5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72" name="Line 5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56" y="1576"/>
                      <a:ext cx="14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73" name="Freeform 549"/>
                    <p:cNvSpPr>
                      <a:spLocks/>
                    </p:cNvSpPr>
                    <p:nvPr/>
                  </p:nvSpPr>
                  <p:spPr bwMode="auto">
                    <a:xfrm>
                      <a:off x="2012" y="1536"/>
                      <a:ext cx="52" cy="80"/>
                    </a:xfrm>
                    <a:custGeom>
                      <a:avLst/>
                      <a:gdLst>
                        <a:gd name="T0" fmla="*/ 52 w 52"/>
                        <a:gd name="T1" fmla="*/ 70 h 80"/>
                        <a:gd name="T2" fmla="*/ 52 w 52"/>
                        <a:gd name="T3" fmla="*/ 80 h 80"/>
                        <a:gd name="T4" fmla="*/ 0 w 52"/>
                        <a:gd name="T5" fmla="*/ 80 h 80"/>
                        <a:gd name="T6" fmla="*/ 0 w 52"/>
                        <a:gd name="T7" fmla="*/ 78 h 80"/>
                        <a:gd name="T8" fmla="*/ 0 w 52"/>
                        <a:gd name="T9" fmla="*/ 74 h 80"/>
                        <a:gd name="T10" fmla="*/ 2 w 52"/>
                        <a:gd name="T11" fmla="*/ 68 h 80"/>
                        <a:gd name="T12" fmla="*/ 6 w 52"/>
                        <a:gd name="T13" fmla="*/ 62 h 80"/>
                        <a:gd name="T14" fmla="*/ 12 w 52"/>
                        <a:gd name="T15" fmla="*/ 56 h 80"/>
                        <a:gd name="T16" fmla="*/ 18 w 52"/>
                        <a:gd name="T17" fmla="*/ 50 h 80"/>
                        <a:gd name="T18" fmla="*/ 26 w 52"/>
                        <a:gd name="T19" fmla="*/ 44 h 80"/>
                        <a:gd name="T20" fmla="*/ 32 w 52"/>
                        <a:gd name="T21" fmla="*/ 38 h 80"/>
                        <a:gd name="T22" fmla="*/ 36 w 52"/>
                        <a:gd name="T23" fmla="*/ 34 h 80"/>
                        <a:gd name="T24" fmla="*/ 40 w 52"/>
                        <a:gd name="T25" fmla="*/ 28 h 80"/>
                        <a:gd name="T26" fmla="*/ 40 w 52"/>
                        <a:gd name="T27" fmla="*/ 22 h 80"/>
                        <a:gd name="T28" fmla="*/ 40 w 52"/>
                        <a:gd name="T29" fmla="*/ 18 h 80"/>
                        <a:gd name="T30" fmla="*/ 36 w 52"/>
                        <a:gd name="T31" fmla="*/ 14 h 80"/>
                        <a:gd name="T32" fmla="*/ 32 w 52"/>
                        <a:gd name="T33" fmla="*/ 10 h 80"/>
                        <a:gd name="T34" fmla="*/ 26 w 52"/>
                        <a:gd name="T35" fmla="*/ 10 h 80"/>
                        <a:gd name="T36" fmla="*/ 20 w 52"/>
                        <a:gd name="T37" fmla="*/ 10 h 80"/>
                        <a:gd name="T38" fmla="*/ 16 w 52"/>
                        <a:gd name="T39" fmla="*/ 14 h 80"/>
                        <a:gd name="T40" fmla="*/ 12 w 52"/>
                        <a:gd name="T41" fmla="*/ 18 h 80"/>
                        <a:gd name="T42" fmla="*/ 12 w 52"/>
                        <a:gd name="T43" fmla="*/ 24 h 80"/>
                        <a:gd name="T44" fmla="*/ 0 w 52"/>
                        <a:gd name="T45" fmla="*/ 22 h 80"/>
                        <a:gd name="T46" fmla="*/ 2 w 52"/>
                        <a:gd name="T47" fmla="*/ 16 h 80"/>
                        <a:gd name="T48" fmla="*/ 4 w 52"/>
                        <a:gd name="T49" fmla="*/ 10 h 80"/>
                        <a:gd name="T50" fmla="*/ 8 w 52"/>
                        <a:gd name="T51" fmla="*/ 6 h 80"/>
                        <a:gd name="T52" fmla="*/ 14 w 52"/>
                        <a:gd name="T53" fmla="*/ 2 h 80"/>
                        <a:gd name="T54" fmla="*/ 20 w 52"/>
                        <a:gd name="T55" fmla="*/ 0 h 80"/>
                        <a:gd name="T56" fmla="*/ 26 w 52"/>
                        <a:gd name="T57" fmla="*/ 0 h 80"/>
                        <a:gd name="T58" fmla="*/ 34 w 52"/>
                        <a:gd name="T59" fmla="*/ 0 h 80"/>
                        <a:gd name="T60" fmla="*/ 40 w 52"/>
                        <a:gd name="T61" fmla="*/ 2 h 80"/>
                        <a:gd name="T62" fmla="*/ 44 w 52"/>
                        <a:gd name="T63" fmla="*/ 6 h 80"/>
                        <a:gd name="T64" fmla="*/ 48 w 52"/>
                        <a:gd name="T65" fmla="*/ 12 h 80"/>
                        <a:gd name="T66" fmla="*/ 50 w 52"/>
                        <a:gd name="T67" fmla="*/ 16 h 80"/>
                        <a:gd name="T68" fmla="*/ 50 w 52"/>
                        <a:gd name="T69" fmla="*/ 22 h 80"/>
                        <a:gd name="T70" fmla="*/ 50 w 52"/>
                        <a:gd name="T71" fmla="*/ 28 h 80"/>
                        <a:gd name="T72" fmla="*/ 50 w 52"/>
                        <a:gd name="T73" fmla="*/ 32 h 80"/>
                        <a:gd name="T74" fmla="*/ 46 w 52"/>
                        <a:gd name="T75" fmla="*/ 36 h 80"/>
                        <a:gd name="T76" fmla="*/ 44 w 52"/>
                        <a:gd name="T77" fmla="*/ 42 h 80"/>
                        <a:gd name="T78" fmla="*/ 40 w 52"/>
                        <a:gd name="T79" fmla="*/ 46 h 80"/>
                        <a:gd name="T80" fmla="*/ 34 w 52"/>
                        <a:gd name="T81" fmla="*/ 50 h 80"/>
                        <a:gd name="T82" fmla="*/ 28 w 52"/>
                        <a:gd name="T83" fmla="*/ 56 h 80"/>
                        <a:gd name="T84" fmla="*/ 24 w 52"/>
                        <a:gd name="T85" fmla="*/ 60 h 80"/>
                        <a:gd name="T86" fmla="*/ 20 w 52"/>
                        <a:gd name="T87" fmla="*/ 62 h 80"/>
                        <a:gd name="T88" fmla="*/ 18 w 52"/>
                        <a:gd name="T89" fmla="*/ 66 h 80"/>
                        <a:gd name="T90" fmla="*/ 14 w 52"/>
                        <a:gd name="T91" fmla="*/ 68 h 80"/>
                        <a:gd name="T92" fmla="*/ 14 w 52"/>
                        <a:gd name="T93" fmla="*/ 70 h 80"/>
                        <a:gd name="T94" fmla="*/ 52 w 52"/>
                        <a:gd name="T95" fmla="*/ 70 h 80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w 52"/>
                        <a:gd name="T145" fmla="*/ 0 h 80"/>
                        <a:gd name="T146" fmla="*/ 52 w 52"/>
                        <a:gd name="T147" fmla="*/ 80 h 80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T144" t="T145" r="T146" b="T147"/>
                      <a:pathLst>
                        <a:path w="52" h="80">
                          <a:moveTo>
                            <a:pt x="52" y="70"/>
                          </a:moveTo>
                          <a:lnTo>
                            <a:pt x="52" y="80"/>
                          </a:lnTo>
                          <a:lnTo>
                            <a:pt x="0" y="80"/>
                          </a:lnTo>
                          <a:lnTo>
                            <a:pt x="0" y="78"/>
                          </a:lnTo>
                          <a:lnTo>
                            <a:pt x="0" y="74"/>
                          </a:lnTo>
                          <a:lnTo>
                            <a:pt x="2" y="68"/>
                          </a:lnTo>
                          <a:lnTo>
                            <a:pt x="6" y="62"/>
                          </a:lnTo>
                          <a:lnTo>
                            <a:pt x="12" y="56"/>
                          </a:lnTo>
                          <a:lnTo>
                            <a:pt x="18" y="50"/>
                          </a:lnTo>
                          <a:lnTo>
                            <a:pt x="26" y="44"/>
                          </a:lnTo>
                          <a:lnTo>
                            <a:pt x="32" y="38"/>
                          </a:lnTo>
                          <a:lnTo>
                            <a:pt x="36" y="34"/>
                          </a:lnTo>
                          <a:lnTo>
                            <a:pt x="40" y="28"/>
                          </a:lnTo>
                          <a:lnTo>
                            <a:pt x="40" y="22"/>
                          </a:lnTo>
                          <a:lnTo>
                            <a:pt x="40" y="18"/>
                          </a:lnTo>
                          <a:lnTo>
                            <a:pt x="36" y="14"/>
                          </a:lnTo>
                          <a:lnTo>
                            <a:pt x="32" y="10"/>
                          </a:lnTo>
                          <a:lnTo>
                            <a:pt x="26" y="10"/>
                          </a:lnTo>
                          <a:lnTo>
                            <a:pt x="20" y="10"/>
                          </a:lnTo>
                          <a:lnTo>
                            <a:pt x="16" y="14"/>
                          </a:lnTo>
                          <a:lnTo>
                            <a:pt x="12" y="18"/>
                          </a:lnTo>
                          <a:lnTo>
                            <a:pt x="12" y="24"/>
                          </a:lnTo>
                          <a:lnTo>
                            <a:pt x="0" y="22"/>
                          </a:lnTo>
                          <a:lnTo>
                            <a:pt x="2" y="16"/>
                          </a:lnTo>
                          <a:lnTo>
                            <a:pt x="4" y="10"/>
                          </a:lnTo>
                          <a:lnTo>
                            <a:pt x="8" y="6"/>
                          </a:lnTo>
                          <a:lnTo>
                            <a:pt x="14" y="2"/>
                          </a:lnTo>
                          <a:lnTo>
                            <a:pt x="20" y="0"/>
                          </a:lnTo>
                          <a:lnTo>
                            <a:pt x="26" y="0"/>
                          </a:lnTo>
                          <a:lnTo>
                            <a:pt x="34" y="0"/>
                          </a:lnTo>
                          <a:lnTo>
                            <a:pt x="40" y="2"/>
                          </a:lnTo>
                          <a:lnTo>
                            <a:pt x="44" y="6"/>
                          </a:lnTo>
                          <a:lnTo>
                            <a:pt x="48" y="12"/>
                          </a:lnTo>
                          <a:lnTo>
                            <a:pt x="50" y="16"/>
                          </a:lnTo>
                          <a:lnTo>
                            <a:pt x="50" y="22"/>
                          </a:lnTo>
                          <a:lnTo>
                            <a:pt x="50" y="28"/>
                          </a:lnTo>
                          <a:lnTo>
                            <a:pt x="50" y="32"/>
                          </a:lnTo>
                          <a:lnTo>
                            <a:pt x="46" y="36"/>
                          </a:lnTo>
                          <a:lnTo>
                            <a:pt x="44" y="42"/>
                          </a:lnTo>
                          <a:lnTo>
                            <a:pt x="40" y="46"/>
                          </a:lnTo>
                          <a:lnTo>
                            <a:pt x="34" y="50"/>
                          </a:lnTo>
                          <a:lnTo>
                            <a:pt x="28" y="56"/>
                          </a:lnTo>
                          <a:lnTo>
                            <a:pt x="24" y="60"/>
                          </a:lnTo>
                          <a:lnTo>
                            <a:pt x="20" y="62"/>
                          </a:lnTo>
                          <a:lnTo>
                            <a:pt x="18" y="66"/>
                          </a:lnTo>
                          <a:lnTo>
                            <a:pt x="14" y="68"/>
                          </a:lnTo>
                          <a:lnTo>
                            <a:pt x="14" y="70"/>
                          </a:lnTo>
                          <a:lnTo>
                            <a:pt x="52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74" name="Freeform 55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074" y="1536"/>
                      <a:ext cx="54" cy="82"/>
                    </a:xfrm>
                    <a:custGeom>
                      <a:avLst/>
                      <a:gdLst>
                        <a:gd name="T0" fmla="*/ 0 w 54"/>
                        <a:gd name="T1" fmla="*/ 42 h 82"/>
                        <a:gd name="T2" fmla="*/ 0 w 54"/>
                        <a:gd name="T3" fmla="*/ 32 h 82"/>
                        <a:gd name="T4" fmla="*/ 2 w 54"/>
                        <a:gd name="T5" fmla="*/ 24 h 82"/>
                        <a:gd name="T6" fmla="*/ 4 w 54"/>
                        <a:gd name="T7" fmla="*/ 18 h 82"/>
                        <a:gd name="T8" fmla="*/ 8 w 54"/>
                        <a:gd name="T9" fmla="*/ 10 h 82"/>
                        <a:gd name="T10" fmla="*/ 12 w 54"/>
                        <a:gd name="T11" fmla="*/ 4 h 82"/>
                        <a:gd name="T12" fmla="*/ 18 w 54"/>
                        <a:gd name="T13" fmla="*/ 2 h 82"/>
                        <a:gd name="T14" fmla="*/ 26 w 54"/>
                        <a:gd name="T15" fmla="*/ 0 h 82"/>
                        <a:gd name="T16" fmla="*/ 32 w 54"/>
                        <a:gd name="T17" fmla="*/ 0 h 82"/>
                        <a:gd name="T18" fmla="*/ 38 w 54"/>
                        <a:gd name="T19" fmla="*/ 2 h 82"/>
                        <a:gd name="T20" fmla="*/ 44 w 54"/>
                        <a:gd name="T21" fmla="*/ 6 h 82"/>
                        <a:gd name="T22" fmla="*/ 46 w 54"/>
                        <a:gd name="T23" fmla="*/ 10 h 82"/>
                        <a:gd name="T24" fmla="*/ 50 w 54"/>
                        <a:gd name="T25" fmla="*/ 16 h 82"/>
                        <a:gd name="T26" fmla="*/ 52 w 54"/>
                        <a:gd name="T27" fmla="*/ 22 h 82"/>
                        <a:gd name="T28" fmla="*/ 52 w 54"/>
                        <a:gd name="T29" fmla="*/ 30 h 82"/>
                        <a:gd name="T30" fmla="*/ 54 w 54"/>
                        <a:gd name="T31" fmla="*/ 42 h 82"/>
                        <a:gd name="T32" fmla="*/ 52 w 54"/>
                        <a:gd name="T33" fmla="*/ 50 h 82"/>
                        <a:gd name="T34" fmla="*/ 52 w 54"/>
                        <a:gd name="T35" fmla="*/ 58 h 82"/>
                        <a:gd name="T36" fmla="*/ 50 w 54"/>
                        <a:gd name="T37" fmla="*/ 64 h 82"/>
                        <a:gd name="T38" fmla="*/ 46 w 54"/>
                        <a:gd name="T39" fmla="*/ 72 h 82"/>
                        <a:gd name="T40" fmla="*/ 42 w 54"/>
                        <a:gd name="T41" fmla="*/ 78 h 82"/>
                        <a:gd name="T42" fmla="*/ 34 w 54"/>
                        <a:gd name="T43" fmla="*/ 80 h 82"/>
                        <a:gd name="T44" fmla="*/ 26 w 54"/>
                        <a:gd name="T45" fmla="*/ 82 h 82"/>
                        <a:gd name="T46" fmla="*/ 20 w 54"/>
                        <a:gd name="T47" fmla="*/ 80 h 82"/>
                        <a:gd name="T48" fmla="*/ 14 w 54"/>
                        <a:gd name="T49" fmla="*/ 78 h 82"/>
                        <a:gd name="T50" fmla="*/ 8 w 54"/>
                        <a:gd name="T51" fmla="*/ 74 h 82"/>
                        <a:gd name="T52" fmla="*/ 2 w 54"/>
                        <a:gd name="T53" fmla="*/ 60 h 82"/>
                        <a:gd name="T54" fmla="*/ 0 w 54"/>
                        <a:gd name="T55" fmla="*/ 42 h 82"/>
                        <a:gd name="T56" fmla="*/ 12 w 54"/>
                        <a:gd name="T57" fmla="*/ 40 h 82"/>
                        <a:gd name="T58" fmla="*/ 12 w 54"/>
                        <a:gd name="T59" fmla="*/ 50 h 82"/>
                        <a:gd name="T60" fmla="*/ 12 w 54"/>
                        <a:gd name="T61" fmla="*/ 58 h 82"/>
                        <a:gd name="T62" fmla="*/ 14 w 54"/>
                        <a:gd name="T63" fmla="*/ 62 h 82"/>
                        <a:gd name="T64" fmla="*/ 16 w 54"/>
                        <a:gd name="T65" fmla="*/ 66 h 82"/>
                        <a:gd name="T66" fmla="*/ 18 w 54"/>
                        <a:gd name="T67" fmla="*/ 70 h 82"/>
                        <a:gd name="T68" fmla="*/ 22 w 54"/>
                        <a:gd name="T69" fmla="*/ 72 h 82"/>
                        <a:gd name="T70" fmla="*/ 26 w 54"/>
                        <a:gd name="T71" fmla="*/ 72 h 82"/>
                        <a:gd name="T72" fmla="*/ 30 w 54"/>
                        <a:gd name="T73" fmla="*/ 72 h 82"/>
                        <a:gd name="T74" fmla="*/ 34 w 54"/>
                        <a:gd name="T75" fmla="*/ 70 h 82"/>
                        <a:gd name="T76" fmla="*/ 38 w 54"/>
                        <a:gd name="T77" fmla="*/ 66 h 82"/>
                        <a:gd name="T78" fmla="*/ 40 w 54"/>
                        <a:gd name="T79" fmla="*/ 62 h 82"/>
                        <a:gd name="T80" fmla="*/ 42 w 54"/>
                        <a:gd name="T81" fmla="*/ 58 h 82"/>
                        <a:gd name="T82" fmla="*/ 42 w 54"/>
                        <a:gd name="T83" fmla="*/ 50 h 82"/>
                        <a:gd name="T84" fmla="*/ 42 w 54"/>
                        <a:gd name="T85" fmla="*/ 40 h 82"/>
                        <a:gd name="T86" fmla="*/ 42 w 54"/>
                        <a:gd name="T87" fmla="*/ 30 h 82"/>
                        <a:gd name="T88" fmla="*/ 40 w 54"/>
                        <a:gd name="T89" fmla="*/ 22 h 82"/>
                        <a:gd name="T90" fmla="*/ 38 w 54"/>
                        <a:gd name="T91" fmla="*/ 16 h 82"/>
                        <a:gd name="T92" fmla="*/ 34 w 54"/>
                        <a:gd name="T93" fmla="*/ 12 h 82"/>
                        <a:gd name="T94" fmla="*/ 32 w 54"/>
                        <a:gd name="T95" fmla="*/ 10 h 82"/>
                        <a:gd name="T96" fmla="*/ 26 w 54"/>
                        <a:gd name="T97" fmla="*/ 10 h 82"/>
                        <a:gd name="T98" fmla="*/ 20 w 54"/>
                        <a:gd name="T99" fmla="*/ 10 h 82"/>
                        <a:gd name="T100" fmla="*/ 16 w 54"/>
                        <a:gd name="T101" fmla="*/ 16 h 82"/>
                        <a:gd name="T102" fmla="*/ 14 w 54"/>
                        <a:gd name="T103" fmla="*/ 22 h 82"/>
                        <a:gd name="T104" fmla="*/ 12 w 54"/>
                        <a:gd name="T105" fmla="*/ 30 h 82"/>
                        <a:gd name="T106" fmla="*/ 12 w 54"/>
                        <a:gd name="T107" fmla="*/ 40 h 82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w 54"/>
                        <a:gd name="T163" fmla="*/ 0 h 82"/>
                        <a:gd name="T164" fmla="*/ 54 w 54"/>
                        <a:gd name="T165" fmla="*/ 82 h 82"/>
                      </a:gdLst>
                      <a:ahLst/>
                      <a:cxnLst>
                        <a:cxn ang="T108">
                          <a:pos x="T0" y="T1"/>
                        </a:cxn>
                        <a:cxn ang="T109">
                          <a:pos x="T2" y="T3"/>
                        </a:cxn>
                        <a:cxn ang="T110">
                          <a:pos x="T4" y="T5"/>
                        </a:cxn>
                        <a:cxn ang="T111">
                          <a:pos x="T6" y="T7"/>
                        </a:cxn>
                        <a:cxn ang="T112">
                          <a:pos x="T8" y="T9"/>
                        </a:cxn>
                        <a:cxn ang="T113">
                          <a:pos x="T10" y="T11"/>
                        </a:cxn>
                        <a:cxn ang="T114">
                          <a:pos x="T12" y="T13"/>
                        </a:cxn>
                        <a:cxn ang="T115">
                          <a:pos x="T14" y="T15"/>
                        </a:cxn>
                        <a:cxn ang="T116">
                          <a:pos x="T16" y="T17"/>
                        </a:cxn>
                        <a:cxn ang="T117">
                          <a:pos x="T18" y="T19"/>
                        </a:cxn>
                        <a:cxn ang="T118">
                          <a:pos x="T20" y="T21"/>
                        </a:cxn>
                        <a:cxn ang="T119">
                          <a:pos x="T22" y="T23"/>
                        </a:cxn>
                        <a:cxn ang="T120">
                          <a:pos x="T24" y="T25"/>
                        </a:cxn>
                        <a:cxn ang="T121">
                          <a:pos x="T26" y="T27"/>
                        </a:cxn>
                        <a:cxn ang="T122">
                          <a:pos x="T28" y="T29"/>
                        </a:cxn>
                        <a:cxn ang="T123">
                          <a:pos x="T30" y="T31"/>
                        </a:cxn>
                        <a:cxn ang="T124">
                          <a:pos x="T32" y="T33"/>
                        </a:cxn>
                        <a:cxn ang="T125">
                          <a:pos x="T34" y="T35"/>
                        </a:cxn>
                        <a:cxn ang="T126">
                          <a:pos x="T36" y="T37"/>
                        </a:cxn>
                        <a:cxn ang="T127">
                          <a:pos x="T38" y="T39"/>
                        </a:cxn>
                        <a:cxn ang="T128">
                          <a:pos x="T40" y="T41"/>
                        </a:cxn>
                        <a:cxn ang="T129">
                          <a:pos x="T42" y="T43"/>
                        </a:cxn>
                        <a:cxn ang="T130">
                          <a:pos x="T44" y="T45"/>
                        </a:cxn>
                        <a:cxn ang="T131">
                          <a:pos x="T46" y="T47"/>
                        </a:cxn>
                        <a:cxn ang="T132">
                          <a:pos x="T48" y="T49"/>
                        </a:cxn>
                        <a:cxn ang="T133">
                          <a:pos x="T50" y="T51"/>
                        </a:cxn>
                        <a:cxn ang="T134">
                          <a:pos x="T52" y="T53"/>
                        </a:cxn>
                        <a:cxn ang="T135">
                          <a:pos x="T54" y="T55"/>
                        </a:cxn>
                        <a:cxn ang="T136">
                          <a:pos x="T56" y="T57"/>
                        </a:cxn>
                        <a:cxn ang="T137">
                          <a:pos x="T58" y="T59"/>
                        </a:cxn>
                        <a:cxn ang="T138">
                          <a:pos x="T60" y="T61"/>
                        </a:cxn>
                        <a:cxn ang="T139">
                          <a:pos x="T62" y="T63"/>
                        </a:cxn>
                        <a:cxn ang="T140">
                          <a:pos x="T64" y="T65"/>
                        </a:cxn>
                        <a:cxn ang="T141">
                          <a:pos x="T66" y="T67"/>
                        </a:cxn>
                        <a:cxn ang="T142">
                          <a:pos x="T68" y="T69"/>
                        </a:cxn>
                        <a:cxn ang="T143">
                          <a:pos x="T70" y="T71"/>
                        </a:cxn>
                        <a:cxn ang="T144">
                          <a:pos x="T72" y="T73"/>
                        </a:cxn>
                        <a:cxn ang="T145">
                          <a:pos x="T74" y="T75"/>
                        </a:cxn>
                        <a:cxn ang="T146">
                          <a:pos x="T76" y="T77"/>
                        </a:cxn>
                        <a:cxn ang="T147">
                          <a:pos x="T78" y="T79"/>
                        </a:cxn>
                        <a:cxn ang="T148">
                          <a:pos x="T80" y="T81"/>
                        </a:cxn>
                        <a:cxn ang="T149">
                          <a:pos x="T82" y="T83"/>
                        </a:cxn>
                        <a:cxn ang="T150">
                          <a:pos x="T84" y="T85"/>
                        </a:cxn>
                        <a:cxn ang="T151">
                          <a:pos x="T86" y="T87"/>
                        </a:cxn>
                        <a:cxn ang="T152">
                          <a:pos x="T88" y="T89"/>
                        </a:cxn>
                        <a:cxn ang="T153">
                          <a:pos x="T90" y="T91"/>
                        </a:cxn>
                        <a:cxn ang="T154">
                          <a:pos x="T92" y="T93"/>
                        </a:cxn>
                        <a:cxn ang="T155">
                          <a:pos x="T94" y="T95"/>
                        </a:cxn>
                        <a:cxn ang="T156">
                          <a:pos x="T96" y="T97"/>
                        </a:cxn>
                        <a:cxn ang="T157">
                          <a:pos x="T98" y="T99"/>
                        </a:cxn>
                        <a:cxn ang="T158">
                          <a:pos x="T100" y="T101"/>
                        </a:cxn>
                        <a:cxn ang="T159">
                          <a:pos x="T102" y="T103"/>
                        </a:cxn>
                        <a:cxn ang="T160">
                          <a:pos x="T104" y="T105"/>
                        </a:cxn>
                        <a:cxn ang="T161">
                          <a:pos x="T106" y="T107"/>
                        </a:cxn>
                      </a:cxnLst>
                      <a:rect l="T162" t="T163" r="T164" b="T165"/>
                      <a:pathLst>
                        <a:path w="54" h="82">
                          <a:moveTo>
                            <a:pt x="0" y="42"/>
                          </a:moveTo>
                          <a:lnTo>
                            <a:pt x="0" y="32"/>
                          </a:lnTo>
                          <a:lnTo>
                            <a:pt x="2" y="24"/>
                          </a:lnTo>
                          <a:lnTo>
                            <a:pt x="4" y="18"/>
                          </a:lnTo>
                          <a:lnTo>
                            <a:pt x="8" y="10"/>
                          </a:lnTo>
                          <a:lnTo>
                            <a:pt x="12" y="4"/>
                          </a:lnTo>
                          <a:lnTo>
                            <a:pt x="18" y="2"/>
                          </a:lnTo>
                          <a:lnTo>
                            <a:pt x="26" y="0"/>
                          </a:lnTo>
                          <a:lnTo>
                            <a:pt x="32" y="0"/>
                          </a:lnTo>
                          <a:lnTo>
                            <a:pt x="38" y="2"/>
                          </a:lnTo>
                          <a:lnTo>
                            <a:pt x="44" y="6"/>
                          </a:lnTo>
                          <a:lnTo>
                            <a:pt x="46" y="10"/>
                          </a:lnTo>
                          <a:lnTo>
                            <a:pt x="50" y="16"/>
                          </a:lnTo>
                          <a:lnTo>
                            <a:pt x="52" y="22"/>
                          </a:lnTo>
                          <a:lnTo>
                            <a:pt x="52" y="30"/>
                          </a:lnTo>
                          <a:lnTo>
                            <a:pt x="54" y="42"/>
                          </a:lnTo>
                          <a:lnTo>
                            <a:pt x="52" y="50"/>
                          </a:lnTo>
                          <a:lnTo>
                            <a:pt x="52" y="58"/>
                          </a:lnTo>
                          <a:lnTo>
                            <a:pt x="50" y="64"/>
                          </a:lnTo>
                          <a:lnTo>
                            <a:pt x="46" y="72"/>
                          </a:lnTo>
                          <a:lnTo>
                            <a:pt x="42" y="78"/>
                          </a:lnTo>
                          <a:lnTo>
                            <a:pt x="34" y="80"/>
                          </a:lnTo>
                          <a:lnTo>
                            <a:pt x="26" y="82"/>
                          </a:lnTo>
                          <a:lnTo>
                            <a:pt x="20" y="80"/>
                          </a:lnTo>
                          <a:lnTo>
                            <a:pt x="14" y="78"/>
                          </a:lnTo>
                          <a:lnTo>
                            <a:pt x="8" y="74"/>
                          </a:lnTo>
                          <a:lnTo>
                            <a:pt x="2" y="60"/>
                          </a:lnTo>
                          <a:lnTo>
                            <a:pt x="0" y="42"/>
                          </a:lnTo>
                          <a:close/>
                          <a:moveTo>
                            <a:pt x="12" y="40"/>
                          </a:moveTo>
                          <a:lnTo>
                            <a:pt x="12" y="50"/>
                          </a:lnTo>
                          <a:lnTo>
                            <a:pt x="12" y="58"/>
                          </a:lnTo>
                          <a:lnTo>
                            <a:pt x="14" y="62"/>
                          </a:lnTo>
                          <a:lnTo>
                            <a:pt x="16" y="66"/>
                          </a:lnTo>
                          <a:lnTo>
                            <a:pt x="18" y="70"/>
                          </a:lnTo>
                          <a:lnTo>
                            <a:pt x="22" y="72"/>
                          </a:lnTo>
                          <a:lnTo>
                            <a:pt x="26" y="72"/>
                          </a:lnTo>
                          <a:lnTo>
                            <a:pt x="30" y="72"/>
                          </a:lnTo>
                          <a:lnTo>
                            <a:pt x="34" y="70"/>
                          </a:lnTo>
                          <a:lnTo>
                            <a:pt x="38" y="66"/>
                          </a:lnTo>
                          <a:lnTo>
                            <a:pt x="40" y="62"/>
                          </a:lnTo>
                          <a:lnTo>
                            <a:pt x="42" y="58"/>
                          </a:lnTo>
                          <a:lnTo>
                            <a:pt x="42" y="50"/>
                          </a:lnTo>
                          <a:lnTo>
                            <a:pt x="42" y="40"/>
                          </a:lnTo>
                          <a:lnTo>
                            <a:pt x="42" y="30"/>
                          </a:lnTo>
                          <a:lnTo>
                            <a:pt x="40" y="22"/>
                          </a:lnTo>
                          <a:lnTo>
                            <a:pt x="38" y="16"/>
                          </a:lnTo>
                          <a:lnTo>
                            <a:pt x="34" y="12"/>
                          </a:lnTo>
                          <a:lnTo>
                            <a:pt x="32" y="10"/>
                          </a:lnTo>
                          <a:lnTo>
                            <a:pt x="26" y="10"/>
                          </a:lnTo>
                          <a:lnTo>
                            <a:pt x="20" y="10"/>
                          </a:lnTo>
                          <a:lnTo>
                            <a:pt x="16" y="16"/>
                          </a:lnTo>
                          <a:lnTo>
                            <a:pt x="14" y="22"/>
                          </a:lnTo>
                          <a:lnTo>
                            <a:pt x="12" y="30"/>
                          </a:lnTo>
                          <a:lnTo>
                            <a:pt x="12" y="4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75" name="Line 5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74" y="2694"/>
                      <a:ext cx="38" cy="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76" name="Line 5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12" y="2696"/>
                      <a:ext cx="3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77" name="Line 5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50" y="2696"/>
                      <a:ext cx="3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78" name="Line 5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8" y="2696"/>
                      <a:ext cx="3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79" name="Line 5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26" y="2694"/>
                      <a:ext cx="38" cy="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80" name="Line 55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64" y="2672"/>
                      <a:ext cx="38" cy="2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81" name="Line 5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02" y="2598"/>
                      <a:ext cx="38" cy="7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82" name="Line 55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40" y="2482"/>
                      <a:ext cx="38" cy="11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83" name="Line 55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78" y="2336"/>
                      <a:ext cx="38" cy="14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84" name="Line 56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16" y="2230"/>
                      <a:ext cx="38" cy="10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85" name="Line 56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54" y="2190"/>
                      <a:ext cx="38" cy="4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86" name="Line 56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92" y="2050"/>
                      <a:ext cx="38" cy="14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87" name="Line 5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30" y="2050"/>
                      <a:ext cx="38" cy="10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88" name="Line 56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668" y="2022"/>
                      <a:ext cx="38" cy="13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89" name="Line 5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6" y="2022"/>
                      <a:ext cx="40" cy="4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90" name="Line 56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746" y="2034"/>
                      <a:ext cx="38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91" name="Line 5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84" y="2034"/>
                      <a:ext cx="38" cy="2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92" name="Line 56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22" y="2056"/>
                      <a:ext cx="38" cy="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93" name="Line 56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60" y="2052"/>
                      <a:ext cx="38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94" name="Line 5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8" y="2052"/>
                      <a:ext cx="38" cy="3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95" name="Line 57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36" y="2046"/>
                      <a:ext cx="38" cy="4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96" name="Line 5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74" y="2046"/>
                      <a:ext cx="38" cy="7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97" name="Line 57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012" y="2044"/>
                      <a:ext cx="38" cy="8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98" name="Line 57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050" y="2032"/>
                      <a:ext cx="38" cy="1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99" name="Line 5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88" y="2032"/>
                      <a:ext cx="38" cy="1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00" name="Line 57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126" y="2046"/>
                      <a:ext cx="38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01" name="Line 5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64" y="2046"/>
                      <a:ext cx="38" cy="5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02" name="Line 57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202" y="2034"/>
                      <a:ext cx="38" cy="6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03" name="Line 5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40" y="2034"/>
                      <a:ext cx="38" cy="1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04" name="Line 5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78" y="2048"/>
                      <a:ext cx="38" cy="1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05" name="Line 58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316" y="2048"/>
                      <a:ext cx="38" cy="1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06" name="Line 5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48"/>
                      <a:ext cx="38" cy="5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07" name="Line 58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392" y="2060"/>
                      <a:ext cx="38" cy="4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08" name="Line 58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30" y="2048"/>
                      <a:ext cx="38" cy="1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09" name="Line 58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68" y="2040"/>
                      <a:ext cx="38" cy="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10" name="Line 5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06" y="2040"/>
                      <a:ext cx="38" cy="1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11" name="Line 58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544" y="2014"/>
                      <a:ext cx="38" cy="3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12" name="Line 5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82" y="2014"/>
                      <a:ext cx="38" cy="3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13" name="Line 5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20" y="2052"/>
                      <a:ext cx="38" cy="7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14" name="Line 59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658" y="2090"/>
                      <a:ext cx="20" cy="4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15" name="Line 5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50" y="2694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16" name="Line 5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74" y="2670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17" name="Line 5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88" y="2696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18" name="Line 5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12" y="2672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19" name="Line 5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26" y="2696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20" name="Line 5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50" y="2672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21" name="Line 5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64" y="2696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22" name="Line 5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8" y="2672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23" name="Line 5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2" y="2696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24" name="Line 6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26" y="2672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25" name="Line 6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40" y="2694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26" name="Line 6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4" y="2670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27" name="Line 6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78" y="2672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28" name="Line 6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2" y="2648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29" name="Line 6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16" y="2598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30" name="Line 6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40" y="2574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31" name="Line 6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54" y="2482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32" name="Line 6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78" y="2458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33" name="Line 6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2" y="2336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34" name="Line 6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16" y="2312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35" name="Line 6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30" y="2230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36" name="Line 6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54" y="2206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37" name="Line 6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8" y="2190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38" name="Line 6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92" y="2166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39" name="Line 6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06" y="2050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40" name="Line 6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30" y="2026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41" name="Line 6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44" y="2152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42" name="Line 6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68" y="2128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43" name="Line 6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82" y="2022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44" name="Line 6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6" y="1998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45" name="Line 6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22" y="2068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46" name="Line 6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46" y="2044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47" name="Line 6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60" y="2034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48" name="Line 6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84" y="2010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49" name="Line 6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98" y="2062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50" name="Line 6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22" y="2038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51" name="Line 6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6" y="2056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52" name="Line 6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60" y="2032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53" name="Line 6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74" y="2052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54" name="Line 6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8" y="2028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55" name="Line 6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12" y="2088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56" name="Line 6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36" y="2064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57" name="Line 6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50" y="2046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58" name="Line 6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74" y="2022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59" name="Line 6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88" y="2124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60" name="Line 6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12" y="2100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61" name="Line 6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6" y="2044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62" name="Line 6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50" y="2020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63" name="Line 6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64" y="2032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64" name="Line 6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88" y="2008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65" name="Line 6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02" y="2050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66" name="Line 6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26" y="2026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67" name="Line 6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40" y="2046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68" name="Line 6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64" y="2022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69" name="Line 6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78" y="2100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70" name="Line 6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02" y="2076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71" name="Line 6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034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72" name="Line 6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40" y="2010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73" name="Line 6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54" y="2048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74" name="Line 6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78" y="2024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75" name="Line 6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92" y="2062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76" name="Line 6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16" y="2038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77" name="Line 6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30" y="2048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78" name="Line 6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24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79" name="Line 6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8" y="2106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80" name="Line 6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92" y="2082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81" name="Line 6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06" y="2060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82" name="Line 6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30" y="2036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83" name="Line 6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44" y="2048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84" name="Line 6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68" y="2024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85" name="Line 6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82" y="2040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86" name="Line 6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06" y="2016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87" name="Line 6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20" y="2052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88" name="Line 6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44" y="2028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89" name="Line 6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8" y="2014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90" name="Line 6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82" y="1990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91" name="Line 6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96" y="2052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92" name="Line 6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20" y="2028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93" name="Line 6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34" y="2130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94" name="Line 6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58" y="2106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95" name="Line 6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58" y="2676"/>
                      <a:ext cx="32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96" name="Line 67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158" y="2676"/>
                      <a:ext cx="32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97" name="Line 6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96" y="2678"/>
                      <a:ext cx="32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98" name="Line 67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196" y="2678"/>
                      <a:ext cx="32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99" name="Line 6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34" y="2680"/>
                      <a:ext cx="32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00" name="Line 67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234" y="2680"/>
                      <a:ext cx="32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01" name="Line 6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72" y="2680"/>
                      <a:ext cx="32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02" name="Line 67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272" y="2680"/>
                      <a:ext cx="32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03" name="Line 6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10" y="2680"/>
                      <a:ext cx="32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04" name="Line 68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10" y="2680"/>
                      <a:ext cx="32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05" name="Line 6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48" y="2678"/>
                      <a:ext cx="34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06" name="Line 68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48" y="2678"/>
                      <a:ext cx="34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07" name="Line 6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86" y="2656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08" name="Line 68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86" y="2656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09" name="Line 6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24" y="2582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10" name="Line 68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24" y="2582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11" name="Line 6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62" y="2464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12" name="Line 68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62" y="2464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13" name="Line 6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0" y="2318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14" name="Line 69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00" y="2318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15" name="Line 6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38" y="2214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16" name="Line 69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38" y="2214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17" name="Line 6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76" y="2172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18" name="Line 69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76" y="2172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19" name="Line 6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14" y="2034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20" name="Line 69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614" y="2034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21" name="Line 6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52" y="2136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22" name="Line 69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652" y="2136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23" name="Line 6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90" y="2006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24" name="Line 70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690" y="2006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25" name="Line 7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28" y="2050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26" name="Line 70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28" y="2050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27" name="Line 7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66" y="2018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28" name="Line 70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66" y="2018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29" name="Line 7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04" y="2046"/>
                      <a:ext cx="34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30" name="Line 70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04" y="2046"/>
                      <a:ext cx="34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31" name="Line 7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42" y="2040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32" name="Line 70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42" y="2040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33" name="Line 7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034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34" name="Line 71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0" y="2034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35" name="Line 7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18" y="2072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36" name="Line 71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18" y="2072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37" name="Line 7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56" y="2028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38" name="Line 71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56" y="2028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39" name="Line 7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4" y="2108"/>
                      <a:ext cx="34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40" name="Line 71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94" y="2108"/>
                      <a:ext cx="34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41" name="Line 7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32" y="2028"/>
                      <a:ext cx="34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34878" name="Group 718"/>
                  <p:cNvGrpSpPr>
                    <a:grpSpLocks/>
                  </p:cNvGrpSpPr>
                  <p:nvPr/>
                </p:nvGrpSpPr>
                <p:grpSpPr bwMode="auto">
                  <a:xfrm>
                    <a:off x="2150" y="1636"/>
                    <a:ext cx="1526" cy="1076"/>
                    <a:chOff x="2150" y="1636"/>
                    <a:chExt cx="1526" cy="1076"/>
                  </a:xfrm>
                </p:grpSpPr>
                <p:sp>
                  <p:nvSpPr>
                    <p:cNvPr id="35042" name="Line 71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032" y="2028"/>
                      <a:ext cx="34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43" name="Line 7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70" y="2016"/>
                      <a:ext cx="34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44" name="Line 72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070" y="2016"/>
                      <a:ext cx="34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45" name="Line 7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10" y="2034"/>
                      <a:ext cx="32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46" name="Line 72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110" y="2034"/>
                      <a:ext cx="32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47" name="Line 7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48" y="2030"/>
                      <a:ext cx="32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48" name="Line 72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148" y="2030"/>
                      <a:ext cx="32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49" name="Line 7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86" y="2082"/>
                      <a:ext cx="32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50" name="Line 72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186" y="2082"/>
                      <a:ext cx="32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51" name="Line 7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24" y="2018"/>
                      <a:ext cx="32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52" name="Line 72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224" y="2018"/>
                      <a:ext cx="32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53" name="Line 7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62" y="2030"/>
                      <a:ext cx="32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54" name="Line 73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262" y="2030"/>
                      <a:ext cx="32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55" name="Line 7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00" y="2046"/>
                      <a:ext cx="32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56" name="Line 73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300" y="2046"/>
                      <a:ext cx="32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57" name="Line 7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38" y="2032"/>
                      <a:ext cx="32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58" name="Line 73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338" y="2032"/>
                      <a:ext cx="32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59" name="Line 7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76" y="2090"/>
                      <a:ext cx="32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60" name="Line 73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376" y="2090"/>
                      <a:ext cx="32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61" name="Line 7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14" y="2044"/>
                      <a:ext cx="32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62" name="Line 73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414" y="2044"/>
                      <a:ext cx="32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63" name="Line 7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2" y="2032"/>
                      <a:ext cx="32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64" name="Line 74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452" y="2032"/>
                      <a:ext cx="32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65" name="Line 7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90" y="2024"/>
                      <a:ext cx="34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66" name="Line 74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490" y="2024"/>
                      <a:ext cx="34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67" name="Line 7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28" y="2036"/>
                      <a:ext cx="34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68" name="Line 74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28" y="2036"/>
                      <a:ext cx="34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69" name="Line 7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66" y="1998"/>
                      <a:ext cx="34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70" name="Line 74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66" y="1998"/>
                      <a:ext cx="34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71" name="Line 7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04" y="2036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72" name="Line 74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604" y="2036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73" name="Line 7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42" y="2114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74" name="Line 75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642" y="2114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75" name="Line 75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4" y="2678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76" name="Line 75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8" y="2642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77" name="Line 7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80" y="2606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78" name="Line 7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84" y="2572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79" name="Line 75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86" y="2536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80" name="Line 7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0" y="2500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81" name="Line 75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2" y="2464"/>
                      <a:ext cx="2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82" name="Line 75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6" y="2428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83" name="Line 76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00" y="2392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84" name="Line 76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02" y="2356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85" name="Line 76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06" y="2320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86" name="Line 7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08" y="2284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87" name="Freeform 764"/>
                    <p:cNvSpPr>
                      <a:spLocks/>
                    </p:cNvSpPr>
                    <p:nvPr/>
                  </p:nvSpPr>
                  <p:spPr bwMode="auto">
                    <a:xfrm>
                      <a:off x="2212" y="2248"/>
                      <a:ext cx="1" cy="4"/>
                    </a:xfrm>
                    <a:custGeom>
                      <a:avLst/>
                      <a:gdLst>
                        <a:gd name="T0" fmla="*/ 0 w 1"/>
                        <a:gd name="T1" fmla="*/ 4 h 4"/>
                        <a:gd name="T2" fmla="*/ 0 w 1"/>
                        <a:gd name="T3" fmla="*/ 2 h 4"/>
                        <a:gd name="T4" fmla="*/ 0 w 1"/>
                        <a:gd name="T5" fmla="*/ 0 h 4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4"/>
                        <a:gd name="T11" fmla="*/ 1 w 1"/>
                        <a:gd name="T12" fmla="*/ 4 h 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4">
                          <a:moveTo>
                            <a:pt x="0" y="4"/>
                          </a:moveTo>
                          <a:lnTo>
                            <a:pt x="0" y="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88" name="Line 7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14" y="2212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89" name="Line 76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16" y="2176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90" name="Line 76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18" y="2140"/>
                      <a:ext cx="2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91" name="Line 76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22" y="2104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92" name="Line 76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24" y="2068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93" name="Line 77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26" y="2032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94" name="Line 77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28" y="1996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95" name="Line 77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30" y="1960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96" name="Line 77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32" y="1926"/>
                      <a:ext cx="1" cy="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97" name="Line 77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34" y="1890"/>
                      <a:ext cx="2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98" name="Line 77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38" y="1854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99" name="Line 77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40" y="1818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00" name="Line 77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42" y="1782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01" name="Line 77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44" y="1746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02" name="Line 77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46" y="1710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03" name="Line 78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48" y="1674"/>
                      <a:ext cx="2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04" name="Line 7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60" y="1676"/>
                      <a:ext cx="2" cy="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05" name="Line 7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0" y="1706"/>
                      <a:ext cx="2" cy="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06" name="Line 7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0" y="1738"/>
                      <a:ext cx="2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07" name="Line 7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6" y="1774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08" name="Line 7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2" y="1810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09" name="Line 7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6" y="1846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10" name="Line 7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12" y="1882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11" name="Line 7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16" y="1918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12" name="Line 7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22" y="1952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13" name="Line 7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26" y="1988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14" name="Line 7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30" y="2024"/>
                      <a:ext cx="2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15" name="Line 7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36" y="2060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16" name="Line 7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40" y="2096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17" name="Line 7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44" y="2132"/>
                      <a:ext cx="2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18" name="Line 7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50" y="2166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19" name="Line 7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54" y="2202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20" name="Line 7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58" y="2238"/>
                      <a:ext cx="2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21" name="Line 7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4" y="2274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22" name="Line 7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70" y="2310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23" name="Line 8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78" y="2344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24" name="Line 8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86" y="2380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25" name="Line 8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92" y="2414"/>
                      <a:ext cx="2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26" name="Line 8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2450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27" name="Line 8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16" y="2482"/>
                      <a:ext cx="2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28" name="Line 8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36" y="2512"/>
                      <a:ext cx="2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29" name="Line 8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60" y="2538"/>
                      <a:ext cx="4" cy="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30" name="Line 8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2" y="2554"/>
                      <a:ext cx="4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31" name="Line 8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24" y="2564"/>
                      <a:ext cx="4" cy="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32" name="Line 8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52" y="2588"/>
                      <a:ext cx="2" cy="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33" name="Line 8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82" y="2608"/>
                      <a:ext cx="2" cy="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34" name="Line 8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14" y="2620"/>
                      <a:ext cx="4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35" name="Line 8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46" y="2634"/>
                      <a:ext cx="4" cy="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36" name="Line 8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6" y="2652"/>
                      <a:ext cx="4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37" name="Line 8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12" y="2658"/>
                      <a:ext cx="4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38" name="Line 8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46" y="2666"/>
                      <a:ext cx="4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39" name="Freeform 816"/>
                    <p:cNvSpPr>
                      <a:spLocks/>
                    </p:cNvSpPr>
                    <p:nvPr/>
                  </p:nvSpPr>
                  <p:spPr bwMode="auto">
                    <a:xfrm>
                      <a:off x="2780" y="2654"/>
                      <a:ext cx="4" cy="2"/>
                    </a:xfrm>
                    <a:custGeom>
                      <a:avLst/>
                      <a:gdLst>
                        <a:gd name="T0" fmla="*/ 0 w 4"/>
                        <a:gd name="T1" fmla="*/ 2 h 2"/>
                        <a:gd name="T2" fmla="*/ 4 w 4"/>
                        <a:gd name="T3" fmla="*/ 0 h 2"/>
                        <a:gd name="T4" fmla="*/ 4 w 4"/>
                        <a:gd name="T5" fmla="*/ 0 h 2"/>
                        <a:gd name="T6" fmla="*/ 0 60000 65536"/>
                        <a:gd name="T7" fmla="*/ 0 60000 65536"/>
                        <a:gd name="T8" fmla="*/ 0 60000 65536"/>
                        <a:gd name="T9" fmla="*/ 0 w 4"/>
                        <a:gd name="T10" fmla="*/ 0 h 2"/>
                        <a:gd name="T11" fmla="*/ 4 w 4"/>
                        <a:gd name="T12" fmla="*/ 2 h 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" h="2">
                          <a:moveTo>
                            <a:pt x="0" y="2"/>
                          </a:moveTo>
                          <a:lnTo>
                            <a:pt x="4" y="0"/>
                          </a:lnTo>
                        </a:path>
                      </a:pathLst>
                    </a:cu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40" name="Line 8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12" y="2668"/>
                      <a:ext cx="4" cy="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41" name="Line 81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6" y="2666"/>
                      <a:ext cx="4" cy="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42" name="Line 8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2" y="2666"/>
                      <a:ext cx="4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43" name="Line 8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18" y="2668"/>
                      <a:ext cx="4" cy="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44" name="Line 8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54" y="2670"/>
                      <a:ext cx="4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45" name="Line 8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0" y="2668"/>
                      <a:ext cx="4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46" name="Line 8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6" y="2668"/>
                      <a:ext cx="4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47" name="Line 8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62" y="2668"/>
                      <a:ext cx="4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48" name="Line 8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98" y="2670"/>
                      <a:ext cx="4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49" name="Line 8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34" y="2668"/>
                      <a:ext cx="4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50" name="Line 8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70" y="2670"/>
                      <a:ext cx="4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51" name="Line 8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04" y="2680"/>
                      <a:ext cx="4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52" name="Line 82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240" y="2678"/>
                      <a:ext cx="4" cy="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53" name="Line 8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274" y="2666"/>
                      <a:ext cx="4" cy="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54" name="Line 8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10" y="2668"/>
                      <a:ext cx="4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55" name="Line 8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44" y="2676"/>
                      <a:ext cx="4" cy="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56" name="Line 8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80" y="2680"/>
                      <a:ext cx="4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57" name="Line 8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16" y="2676"/>
                      <a:ext cx="4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58" name="Line 8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0" y="2682"/>
                      <a:ext cx="4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59" name="Line 8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84" y="2684"/>
                      <a:ext cx="4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60" name="Line 8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20" y="2678"/>
                      <a:ext cx="4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61" name="Line 8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6" y="2676"/>
                      <a:ext cx="4" cy="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62" name="Line 83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590" y="2678"/>
                      <a:ext cx="4" cy="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63" name="Line 8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26" y="2674"/>
                      <a:ext cx="4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64" name="Line 8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62" y="2678"/>
                      <a:ext cx="4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65" name="Line 8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50" y="2682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66" name="Line 8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74" y="2658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67" name="Line 8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88" y="2250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68" name="Line 8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12" y="2226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69" name="Line 8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26" y="1660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70" name="Line 8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50" y="1636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71" name="Line 8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64" y="1718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72" name="Line 8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8" y="1694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73" name="Line 8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2" y="1986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74" name="Line 8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26" y="1962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75" name="Line 8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40" y="2284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76" name="Line 8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4" y="2260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77" name="Line 8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78" y="2462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78" name="Line 8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2" y="2438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79" name="Line 8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16" y="2520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80" name="Line 8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40" y="2496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81" name="Line 8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54" y="2552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82" name="Line 8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78" y="2528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83" name="Line 8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2" y="2556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84" name="Line 8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16" y="2532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85" name="Line 8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30" y="2590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86" name="Line 8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54" y="2566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87" name="Line 8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8" y="2616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88" name="Line 8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92" y="2592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89" name="Line 8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06" y="2622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90" name="Line 8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30" y="2598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91" name="Line 8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44" y="2652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92" name="Line 8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68" y="2628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93" name="Line 8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82" y="2656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94" name="Line 8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6" y="2632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95" name="Line 8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22" y="2668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96" name="Line 8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46" y="2644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97" name="Line 8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60" y="2654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98" name="Line 8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84" y="2630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99" name="Line 8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98" y="2674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00" name="Line 8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22" y="2650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01" name="Line 8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6" y="2664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02" name="Line 8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60" y="2640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03" name="Line 8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74" y="2666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04" name="Line 8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8" y="2642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05" name="Line 8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12" y="2672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06" name="Line 8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36" y="2648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07" name="Line 8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50" y="2668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08" name="Line 8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74" y="2644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09" name="Line 8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88" y="2668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10" name="Line 8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12" y="2644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11" name="Line 8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6" y="2666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12" name="Line 8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50" y="2642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13" name="Line 8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64" y="2670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14" name="Line 8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88" y="2646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15" name="Line 8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02" y="2668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16" name="Line 8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26" y="2644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17" name="Line 8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40" y="2668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18" name="Line 8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64" y="2644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19" name="Line 8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78" y="2680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20" name="Line 8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02" y="2656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21" name="Line 8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680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22" name="Line 8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40" y="2656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23" name="Line 9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54" y="2666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24" name="Line 9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78" y="2642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25" name="Line 9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92" y="2668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26" name="Line 9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16" y="2644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27" name="Line 9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30" y="2680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28" name="Line 9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656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29" name="Line 9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8" y="2680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30" name="Line 9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92" y="2656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31" name="Line 9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06" y="2674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32" name="Line 9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30" y="2650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33" name="Line 9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44" y="2688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34" name="Line 9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68" y="2664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35" name="Line 9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82" y="2680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36" name="Line 9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06" y="2656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37" name="Line 9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20" y="2676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38" name="Line 9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44" y="2652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39" name="Line 9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8" y="2682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40" name="Line 9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82" y="2658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41" name="Line 9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96" y="2672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4879" name="Line 919"/>
                  <p:cNvSpPr>
                    <a:spLocks noChangeShapeType="1"/>
                  </p:cNvSpPr>
                  <p:nvPr/>
                </p:nvSpPr>
                <p:spPr bwMode="auto">
                  <a:xfrm>
                    <a:off x="3620" y="2648"/>
                    <a:ext cx="1" cy="48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80" name="Line 920"/>
                  <p:cNvSpPr>
                    <a:spLocks noChangeShapeType="1"/>
                  </p:cNvSpPr>
                  <p:nvPr/>
                </p:nvSpPr>
                <p:spPr bwMode="auto">
                  <a:xfrm>
                    <a:off x="3634" y="2678"/>
                    <a:ext cx="48" cy="1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81" name="Line 921"/>
                  <p:cNvSpPr>
                    <a:spLocks noChangeShapeType="1"/>
                  </p:cNvSpPr>
                  <p:nvPr/>
                </p:nvSpPr>
                <p:spPr bwMode="auto">
                  <a:xfrm>
                    <a:off x="3658" y="2654"/>
                    <a:ext cx="1" cy="48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82" name="Line 922"/>
                  <p:cNvSpPr>
                    <a:spLocks noChangeShapeType="1"/>
                  </p:cNvSpPr>
                  <p:nvPr/>
                </p:nvSpPr>
                <p:spPr bwMode="auto">
                  <a:xfrm>
                    <a:off x="2158" y="2666"/>
                    <a:ext cx="32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83" name="Line 9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58" y="2666"/>
                    <a:ext cx="32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84" name="Line 924"/>
                  <p:cNvSpPr>
                    <a:spLocks noChangeShapeType="1"/>
                  </p:cNvSpPr>
                  <p:nvPr/>
                </p:nvSpPr>
                <p:spPr bwMode="auto">
                  <a:xfrm>
                    <a:off x="2196" y="2232"/>
                    <a:ext cx="32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85" name="Line 9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96" y="2232"/>
                    <a:ext cx="32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86" name="Line 926"/>
                  <p:cNvSpPr>
                    <a:spLocks noChangeShapeType="1"/>
                  </p:cNvSpPr>
                  <p:nvPr/>
                </p:nvSpPr>
                <p:spPr bwMode="auto">
                  <a:xfrm>
                    <a:off x="2234" y="1644"/>
                    <a:ext cx="32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87" name="Line 9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34" y="1644"/>
                    <a:ext cx="32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88" name="Line 928"/>
                  <p:cNvSpPr>
                    <a:spLocks noChangeShapeType="1"/>
                  </p:cNvSpPr>
                  <p:nvPr/>
                </p:nvSpPr>
                <p:spPr bwMode="auto">
                  <a:xfrm>
                    <a:off x="2272" y="1702"/>
                    <a:ext cx="32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89" name="Line 9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72" y="1702"/>
                    <a:ext cx="32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90" name="Line 930"/>
                  <p:cNvSpPr>
                    <a:spLocks noChangeShapeType="1"/>
                  </p:cNvSpPr>
                  <p:nvPr/>
                </p:nvSpPr>
                <p:spPr bwMode="auto">
                  <a:xfrm>
                    <a:off x="2310" y="1970"/>
                    <a:ext cx="32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91" name="Line 9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10" y="1970"/>
                    <a:ext cx="32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92" name="Line 932"/>
                  <p:cNvSpPr>
                    <a:spLocks noChangeShapeType="1"/>
                  </p:cNvSpPr>
                  <p:nvPr/>
                </p:nvSpPr>
                <p:spPr bwMode="auto">
                  <a:xfrm>
                    <a:off x="2348" y="2268"/>
                    <a:ext cx="34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93" name="Line 9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48" y="2268"/>
                    <a:ext cx="34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94" name="Line 934"/>
                  <p:cNvSpPr>
                    <a:spLocks noChangeShapeType="1"/>
                  </p:cNvSpPr>
                  <p:nvPr/>
                </p:nvSpPr>
                <p:spPr bwMode="auto">
                  <a:xfrm>
                    <a:off x="2386" y="2446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95" name="Line 9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86" y="2446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96" name="Line 936"/>
                  <p:cNvSpPr>
                    <a:spLocks noChangeShapeType="1"/>
                  </p:cNvSpPr>
                  <p:nvPr/>
                </p:nvSpPr>
                <p:spPr bwMode="auto">
                  <a:xfrm>
                    <a:off x="2424" y="2504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97" name="Line 9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24" y="2504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98" name="Line 938"/>
                  <p:cNvSpPr>
                    <a:spLocks noChangeShapeType="1"/>
                  </p:cNvSpPr>
                  <p:nvPr/>
                </p:nvSpPr>
                <p:spPr bwMode="auto">
                  <a:xfrm>
                    <a:off x="2462" y="2536"/>
                    <a:ext cx="34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99" name="Line 9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62" y="2536"/>
                    <a:ext cx="34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00" name="Line 940"/>
                  <p:cNvSpPr>
                    <a:spLocks noChangeShapeType="1"/>
                  </p:cNvSpPr>
                  <p:nvPr/>
                </p:nvSpPr>
                <p:spPr bwMode="auto">
                  <a:xfrm>
                    <a:off x="2500" y="2540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01" name="Line 9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00" y="2540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02" name="Line 942"/>
                  <p:cNvSpPr>
                    <a:spLocks noChangeShapeType="1"/>
                  </p:cNvSpPr>
                  <p:nvPr/>
                </p:nvSpPr>
                <p:spPr bwMode="auto">
                  <a:xfrm>
                    <a:off x="2538" y="2574"/>
                    <a:ext cx="34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03" name="Line 9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38" y="2574"/>
                    <a:ext cx="34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04" name="Line 944"/>
                  <p:cNvSpPr>
                    <a:spLocks noChangeShapeType="1"/>
                  </p:cNvSpPr>
                  <p:nvPr/>
                </p:nvSpPr>
                <p:spPr bwMode="auto">
                  <a:xfrm>
                    <a:off x="2576" y="2598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05" name="Line 9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76" y="2598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06" name="Line 946"/>
                  <p:cNvSpPr>
                    <a:spLocks noChangeShapeType="1"/>
                  </p:cNvSpPr>
                  <p:nvPr/>
                </p:nvSpPr>
                <p:spPr bwMode="auto">
                  <a:xfrm>
                    <a:off x="2614" y="2606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07" name="Line 9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14" y="2606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08" name="Line 948"/>
                  <p:cNvSpPr>
                    <a:spLocks noChangeShapeType="1"/>
                  </p:cNvSpPr>
                  <p:nvPr/>
                </p:nvSpPr>
                <p:spPr bwMode="auto">
                  <a:xfrm>
                    <a:off x="2652" y="2634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09" name="Line 9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52" y="2634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10" name="Line 950"/>
                  <p:cNvSpPr>
                    <a:spLocks noChangeShapeType="1"/>
                  </p:cNvSpPr>
                  <p:nvPr/>
                </p:nvSpPr>
                <p:spPr bwMode="auto">
                  <a:xfrm>
                    <a:off x="2690" y="2638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11" name="Line 9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90" y="2638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12" name="Line 952"/>
                  <p:cNvSpPr>
                    <a:spLocks noChangeShapeType="1"/>
                  </p:cNvSpPr>
                  <p:nvPr/>
                </p:nvSpPr>
                <p:spPr bwMode="auto">
                  <a:xfrm>
                    <a:off x="2728" y="2650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13" name="Line 9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28" y="2650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14" name="Line 954"/>
                  <p:cNvSpPr>
                    <a:spLocks noChangeShapeType="1"/>
                  </p:cNvSpPr>
                  <p:nvPr/>
                </p:nvSpPr>
                <p:spPr bwMode="auto">
                  <a:xfrm>
                    <a:off x="2766" y="2638"/>
                    <a:ext cx="34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15" name="Line 9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66" y="2638"/>
                    <a:ext cx="34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16" name="Line 956"/>
                  <p:cNvSpPr>
                    <a:spLocks noChangeShapeType="1"/>
                  </p:cNvSpPr>
                  <p:nvPr/>
                </p:nvSpPr>
                <p:spPr bwMode="auto">
                  <a:xfrm>
                    <a:off x="2804" y="2656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17" name="Line 9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04" y="2656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18" name="Line 958"/>
                  <p:cNvSpPr>
                    <a:spLocks noChangeShapeType="1"/>
                  </p:cNvSpPr>
                  <p:nvPr/>
                </p:nvSpPr>
                <p:spPr bwMode="auto">
                  <a:xfrm>
                    <a:off x="2842" y="2648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19" name="Line 9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42" y="2648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20" name="Line 960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650"/>
                    <a:ext cx="34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21" name="Line 9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2650"/>
                    <a:ext cx="34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22" name="Line 962"/>
                  <p:cNvSpPr>
                    <a:spLocks noChangeShapeType="1"/>
                  </p:cNvSpPr>
                  <p:nvPr/>
                </p:nvSpPr>
                <p:spPr bwMode="auto">
                  <a:xfrm>
                    <a:off x="2918" y="2654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23" name="Line 9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18" y="2654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24" name="Line 964"/>
                  <p:cNvSpPr>
                    <a:spLocks noChangeShapeType="1"/>
                  </p:cNvSpPr>
                  <p:nvPr/>
                </p:nvSpPr>
                <p:spPr bwMode="auto">
                  <a:xfrm>
                    <a:off x="2956" y="2652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25" name="Line 9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56" y="2652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26" name="Line 966"/>
                  <p:cNvSpPr>
                    <a:spLocks noChangeShapeType="1"/>
                  </p:cNvSpPr>
                  <p:nvPr/>
                </p:nvSpPr>
                <p:spPr bwMode="auto">
                  <a:xfrm>
                    <a:off x="2994" y="2652"/>
                    <a:ext cx="34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27" name="Line 9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94" y="2652"/>
                    <a:ext cx="34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28" name="Line 968"/>
                  <p:cNvSpPr>
                    <a:spLocks noChangeShapeType="1"/>
                  </p:cNvSpPr>
                  <p:nvPr/>
                </p:nvSpPr>
                <p:spPr bwMode="auto">
                  <a:xfrm>
                    <a:off x="3032" y="2650"/>
                    <a:ext cx="34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29" name="Line 9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32" y="2650"/>
                    <a:ext cx="34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30" name="Line 970"/>
                  <p:cNvSpPr>
                    <a:spLocks noChangeShapeType="1"/>
                  </p:cNvSpPr>
                  <p:nvPr/>
                </p:nvSpPr>
                <p:spPr bwMode="auto">
                  <a:xfrm>
                    <a:off x="3070" y="2654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31" name="Line 9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70" y="2654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32" name="Line 972"/>
                  <p:cNvSpPr>
                    <a:spLocks noChangeShapeType="1"/>
                  </p:cNvSpPr>
                  <p:nvPr/>
                </p:nvSpPr>
                <p:spPr bwMode="auto">
                  <a:xfrm>
                    <a:off x="3110" y="2652"/>
                    <a:ext cx="32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33" name="Line 9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10" y="2652"/>
                    <a:ext cx="32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34" name="Line 974"/>
                  <p:cNvSpPr>
                    <a:spLocks noChangeShapeType="1"/>
                  </p:cNvSpPr>
                  <p:nvPr/>
                </p:nvSpPr>
                <p:spPr bwMode="auto">
                  <a:xfrm>
                    <a:off x="3148" y="2652"/>
                    <a:ext cx="32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35" name="Line 9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48" y="2652"/>
                    <a:ext cx="32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36" name="Line 976"/>
                  <p:cNvSpPr>
                    <a:spLocks noChangeShapeType="1"/>
                  </p:cNvSpPr>
                  <p:nvPr/>
                </p:nvSpPr>
                <p:spPr bwMode="auto">
                  <a:xfrm>
                    <a:off x="3186" y="2662"/>
                    <a:ext cx="32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37" name="Line 9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86" y="2662"/>
                    <a:ext cx="32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38" name="Line 978"/>
                  <p:cNvSpPr>
                    <a:spLocks noChangeShapeType="1"/>
                  </p:cNvSpPr>
                  <p:nvPr/>
                </p:nvSpPr>
                <p:spPr bwMode="auto">
                  <a:xfrm>
                    <a:off x="3224" y="2662"/>
                    <a:ext cx="32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39" name="Line 9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24" y="2662"/>
                    <a:ext cx="32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40" name="Line 980"/>
                  <p:cNvSpPr>
                    <a:spLocks noChangeShapeType="1"/>
                  </p:cNvSpPr>
                  <p:nvPr/>
                </p:nvSpPr>
                <p:spPr bwMode="auto">
                  <a:xfrm>
                    <a:off x="3262" y="2650"/>
                    <a:ext cx="32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41" name="Line 9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62" y="2650"/>
                    <a:ext cx="32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42" name="Line 982"/>
                  <p:cNvSpPr>
                    <a:spLocks noChangeShapeType="1"/>
                  </p:cNvSpPr>
                  <p:nvPr/>
                </p:nvSpPr>
                <p:spPr bwMode="auto">
                  <a:xfrm>
                    <a:off x="3300" y="2652"/>
                    <a:ext cx="32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43" name="Line 9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00" y="2652"/>
                    <a:ext cx="32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44" name="Line 984"/>
                  <p:cNvSpPr>
                    <a:spLocks noChangeShapeType="1"/>
                  </p:cNvSpPr>
                  <p:nvPr/>
                </p:nvSpPr>
                <p:spPr bwMode="auto">
                  <a:xfrm>
                    <a:off x="3338" y="2662"/>
                    <a:ext cx="32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45" name="Line 9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38" y="2662"/>
                    <a:ext cx="32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46" name="Line 986"/>
                  <p:cNvSpPr>
                    <a:spLocks noChangeShapeType="1"/>
                  </p:cNvSpPr>
                  <p:nvPr/>
                </p:nvSpPr>
                <p:spPr bwMode="auto">
                  <a:xfrm>
                    <a:off x="3376" y="2664"/>
                    <a:ext cx="32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47" name="Line 9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76" y="2664"/>
                    <a:ext cx="32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48" name="Line 988"/>
                  <p:cNvSpPr>
                    <a:spLocks noChangeShapeType="1"/>
                  </p:cNvSpPr>
                  <p:nvPr/>
                </p:nvSpPr>
                <p:spPr bwMode="auto">
                  <a:xfrm>
                    <a:off x="3414" y="2656"/>
                    <a:ext cx="32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49" name="Line 9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14" y="2656"/>
                    <a:ext cx="32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50" name="Line 990"/>
                  <p:cNvSpPr>
                    <a:spLocks noChangeShapeType="1"/>
                  </p:cNvSpPr>
                  <p:nvPr/>
                </p:nvSpPr>
                <p:spPr bwMode="auto">
                  <a:xfrm>
                    <a:off x="3452" y="2672"/>
                    <a:ext cx="32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51" name="Line 9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52" y="2672"/>
                    <a:ext cx="32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52" name="Line 992"/>
                  <p:cNvSpPr>
                    <a:spLocks noChangeShapeType="1"/>
                  </p:cNvSpPr>
                  <p:nvPr/>
                </p:nvSpPr>
                <p:spPr bwMode="auto">
                  <a:xfrm>
                    <a:off x="3490" y="2662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53" name="Line 9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90" y="2662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54" name="Line 994"/>
                  <p:cNvSpPr>
                    <a:spLocks noChangeShapeType="1"/>
                  </p:cNvSpPr>
                  <p:nvPr/>
                </p:nvSpPr>
                <p:spPr bwMode="auto">
                  <a:xfrm>
                    <a:off x="3528" y="2658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55" name="Line 9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28" y="2658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56" name="Line 996"/>
                  <p:cNvSpPr>
                    <a:spLocks noChangeShapeType="1"/>
                  </p:cNvSpPr>
                  <p:nvPr/>
                </p:nvSpPr>
                <p:spPr bwMode="auto">
                  <a:xfrm>
                    <a:off x="3566" y="2664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57" name="Line 9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66" y="2664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58" name="Line 998"/>
                  <p:cNvSpPr>
                    <a:spLocks noChangeShapeType="1"/>
                  </p:cNvSpPr>
                  <p:nvPr/>
                </p:nvSpPr>
                <p:spPr bwMode="auto">
                  <a:xfrm>
                    <a:off x="3604" y="2656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59" name="Line 9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04" y="2656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60" name="Line 1000"/>
                  <p:cNvSpPr>
                    <a:spLocks noChangeShapeType="1"/>
                  </p:cNvSpPr>
                  <p:nvPr/>
                </p:nvSpPr>
                <p:spPr bwMode="auto">
                  <a:xfrm>
                    <a:off x="3642" y="2662"/>
                    <a:ext cx="34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61" name="Line 10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42" y="2662"/>
                    <a:ext cx="34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62" name="Line 10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74" y="2668"/>
                    <a:ext cx="38" cy="28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63" name="Line 10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12" y="2626"/>
                    <a:ext cx="38" cy="42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64" name="Line 1004"/>
                  <p:cNvSpPr>
                    <a:spLocks noChangeShapeType="1"/>
                  </p:cNvSpPr>
                  <p:nvPr/>
                </p:nvSpPr>
                <p:spPr bwMode="auto">
                  <a:xfrm>
                    <a:off x="2250" y="2626"/>
                    <a:ext cx="38" cy="16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65" name="Line 1005"/>
                  <p:cNvSpPr>
                    <a:spLocks noChangeShapeType="1"/>
                  </p:cNvSpPr>
                  <p:nvPr/>
                </p:nvSpPr>
                <p:spPr bwMode="auto">
                  <a:xfrm>
                    <a:off x="2288" y="2642"/>
                    <a:ext cx="38" cy="12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66" name="Line 1006"/>
                  <p:cNvSpPr>
                    <a:spLocks noChangeShapeType="1"/>
                  </p:cNvSpPr>
                  <p:nvPr/>
                </p:nvSpPr>
                <p:spPr bwMode="auto">
                  <a:xfrm>
                    <a:off x="2326" y="2654"/>
                    <a:ext cx="38" cy="18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67" name="Line 10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64" y="2670"/>
                    <a:ext cx="38" cy="2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68" name="Line 10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02" y="2642"/>
                    <a:ext cx="38" cy="28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69" name="Line 10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40" y="2608"/>
                    <a:ext cx="38" cy="34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70" name="Line 10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78" y="2570"/>
                    <a:ext cx="38" cy="38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71" name="Line 10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16" y="2554"/>
                    <a:ext cx="38" cy="16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72" name="Line 10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54" y="2552"/>
                    <a:ext cx="38" cy="2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73" name="Line 1013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2552"/>
                    <a:ext cx="38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74" name="Line 1014"/>
                  <p:cNvSpPr>
                    <a:spLocks noChangeShapeType="1"/>
                  </p:cNvSpPr>
                  <p:nvPr/>
                </p:nvSpPr>
                <p:spPr bwMode="auto">
                  <a:xfrm>
                    <a:off x="2630" y="2556"/>
                    <a:ext cx="38" cy="12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75" name="Line 1015"/>
                  <p:cNvSpPr>
                    <a:spLocks noChangeShapeType="1"/>
                  </p:cNvSpPr>
                  <p:nvPr/>
                </p:nvSpPr>
                <p:spPr bwMode="auto">
                  <a:xfrm>
                    <a:off x="2668" y="2568"/>
                    <a:ext cx="38" cy="18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76" name="Line 10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06" y="2582"/>
                    <a:ext cx="40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77" name="Line 1017"/>
                  <p:cNvSpPr>
                    <a:spLocks noChangeShapeType="1"/>
                  </p:cNvSpPr>
                  <p:nvPr/>
                </p:nvSpPr>
                <p:spPr bwMode="auto">
                  <a:xfrm>
                    <a:off x="2746" y="2582"/>
                    <a:ext cx="38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78" name="Line 1018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2582"/>
                    <a:ext cx="38" cy="18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79" name="Line 1019"/>
                  <p:cNvSpPr>
                    <a:spLocks noChangeShapeType="1"/>
                  </p:cNvSpPr>
                  <p:nvPr/>
                </p:nvSpPr>
                <p:spPr bwMode="auto">
                  <a:xfrm>
                    <a:off x="2822" y="2600"/>
                    <a:ext cx="38" cy="8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80" name="Line 10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60" y="2584"/>
                    <a:ext cx="38" cy="24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81" name="Line 1021"/>
                  <p:cNvSpPr>
                    <a:spLocks noChangeShapeType="1"/>
                  </p:cNvSpPr>
                  <p:nvPr/>
                </p:nvSpPr>
                <p:spPr bwMode="auto">
                  <a:xfrm>
                    <a:off x="2898" y="2584"/>
                    <a:ext cx="38" cy="10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82" name="Line 1022"/>
                  <p:cNvSpPr>
                    <a:spLocks noChangeShapeType="1"/>
                  </p:cNvSpPr>
                  <p:nvPr/>
                </p:nvSpPr>
                <p:spPr bwMode="auto">
                  <a:xfrm>
                    <a:off x="2936" y="2594"/>
                    <a:ext cx="38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83" name="Line 1023"/>
                  <p:cNvSpPr>
                    <a:spLocks noChangeShapeType="1"/>
                  </p:cNvSpPr>
                  <p:nvPr/>
                </p:nvSpPr>
                <p:spPr bwMode="auto">
                  <a:xfrm>
                    <a:off x="2974" y="2598"/>
                    <a:ext cx="38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84" name="Line 1024"/>
                  <p:cNvSpPr>
                    <a:spLocks noChangeShapeType="1"/>
                  </p:cNvSpPr>
                  <p:nvPr/>
                </p:nvSpPr>
                <p:spPr bwMode="auto">
                  <a:xfrm>
                    <a:off x="3012" y="2598"/>
                    <a:ext cx="38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85" name="Line 1025"/>
                  <p:cNvSpPr>
                    <a:spLocks noChangeShapeType="1"/>
                  </p:cNvSpPr>
                  <p:nvPr/>
                </p:nvSpPr>
                <p:spPr bwMode="auto">
                  <a:xfrm>
                    <a:off x="3050" y="2602"/>
                    <a:ext cx="38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86" name="Line 1026"/>
                  <p:cNvSpPr>
                    <a:spLocks noChangeShapeType="1"/>
                  </p:cNvSpPr>
                  <p:nvPr/>
                </p:nvSpPr>
                <p:spPr bwMode="auto">
                  <a:xfrm>
                    <a:off x="3088" y="2602"/>
                    <a:ext cx="38" cy="2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87" name="Line 10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26" y="2598"/>
                    <a:ext cx="38" cy="6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88" name="Line 10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64" y="2596"/>
                    <a:ext cx="38" cy="2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89" name="Line 1029"/>
                  <p:cNvSpPr>
                    <a:spLocks noChangeShapeType="1"/>
                  </p:cNvSpPr>
                  <p:nvPr/>
                </p:nvSpPr>
                <p:spPr bwMode="auto">
                  <a:xfrm>
                    <a:off x="3202" y="2596"/>
                    <a:ext cx="38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90" name="Line 10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40" y="2596"/>
                    <a:ext cx="38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91" name="Line 10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78" y="2590"/>
                    <a:ext cx="38" cy="6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92" name="Line 1032"/>
                  <p:cNvSpPr>
                    <a:spLocks noChangeShapeType="1"/>
                  </p:cNvSpPr>
                  <p:nvPr/>
                </p:nvSpPr>
                <p:spPr bwMode="auto">
                  <a:xfrm>
                    <a:off x="3316" y="2590"/>
                    <a:ext cx="38" cy="8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93" name="Line 1033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598"/>
                    <a:ext cx="38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94" name="Line 1034"/>
                  <p:cNvSpPr>
                    <a:spLocks noChangeShapeType="1"/>
                  </p:cNvSpPr>
                  <p:nvPr/>
                </p:nvSpPr>
                <p:spPr bwMode="auto">
                  <a:xfrm>
                    <a:off x="3392" y="2602"/>
                    <a:ext cx="38" cy="2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95" name="Line 1035"/>
                  <p:cNvSpPr>
                    <a:spLocks noChangeShapeType="1"/>
                  </p:cNvSpPr>
                  <p:nvPr/>
                </p:nvSpPr>
                <p:spPr bwMode="auto">
                  <a:xfrm>
                    <a:off x="3430" y="2604"/>
                    <a:ext cx="38" cy="2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96" name="Line 1036"/>
                  <p:cNvSpPr>
                    <a:spLocks noChangeShapeType="1"/>
                  </p:cNvSpPr>
                  <p:nvPr/>
                </p:nvSpPr>
                <p:spPr bwMode="auto">
                  <a:xfrm>
                    <a:off x="3468" y="2606"/>
                    <a:ext cx="38" cy="10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97" name="Line 10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6" y="2580"/>
                    <a:ext cx="38" cy="36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98" name="Line 10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44" y="2574"/>
                    <a:ext cx="38" cy="6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99" name="Line 1039"/>
                  <p:cNvSpPr>
                    <a:spLocks noChangeShapeType="1"/>
                  </p:cNvSpPr>
                  <p:nvPr/>
                </p:nvSpPr>
                <p:spPr bwMode="auto">
                  <a:xfrm>
                    <a:off x="3582" y="2574"/>
                    <a:ext cx="38" cy="2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00" name="Line 1040"/>
                  <p:cNvSpPr>
                    <a:spLocks noChangeShapeType="1"/>
                  </p:cNvSpPr>
                  <p:nvPr/>
                </p:nvSpPr>
                <p:spPr bwMode="auto">
                  <a:xfrm>
                    <a:off x="3620" y="2576"/>
                    <a:ext cx="38" cy="12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01" name="Line 10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58" y="2586"/>
                    <a:ext cx="20" cy="2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02" name="Freeform 1042"/>
                  <p:cNvSpPr>
                    <a:spLocks/>
                  </p:cNvSpPr>
                  <p:nvPr/>
                </p:nvSpPr>
                <p:spPr bwMode="auto">
                  <a:xfrm>
                    <a:off x="2150" y="2672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6 w 48"/>
                      <a:gd name="T3" fmla="*/ 30 h 48"/>
                      <a:gd name="T4" fmla="*/ 44 w 48"/>
                      <a:gd name="T5" fmla="*/ 38 h 48"/>
                      <a:gd name="T6" fmla="*/ 38 w 48"/>
                      <a:gd name="T7" fmla="*/ 42 h 48"/>
                      <a:gd name="T8" fmla="*/ 32 w 48"/>
                      <a:gd name="T9" fmla="*/ 46 h 48"/>
                      <a:gd name="T10" fmla="*/ 24 w 48"/>
                      <a:gd name="T11" fmla="*/ 48 h 48"/>
                      <a:gd name="T12" fmla="*/ 16 w 48"/>
                      <a:gd name="T13" fmla="*/ 46 h 48"/>
                      <a:gd name="T14" fmla="*/ 10 w 48"/>
                      <a:gd name="T15" fmla="*/ 42 h 48"/>
                      <a:gd name="T16" fmla="*/ 4 w 48"/>
                      <a:gd name="T17" fmla="*/ 38 h 48"/>
                      <a:gd name="T18" fmla="*/ 2 w 48"/>
                      <a:gd name="T19" fmla="*/ 30 h 48"/>
                      <a:gd name="T20" fmla="*/ 0 w 48"/>
                      <a:gd name="T21" fmla="*/ 24 h 48"/>
                      <a:gd name="T22" fmla="*/ 2 w 48"/>
                      <a:gd name="T23" fmla="*/ 16 h 48"/>
                      <a:gd name="T24" fmla="*/ 4 w 48"/>
                      <a:gd name="T25" fmla="*/ 10 h 48"/>
                      <a:gd name="T26" fmla="*/ 10 w 48"/>
                      <a:gd name="T27" fmla="*/ 4 h 48"/>
                      <a:gd name="T28" fmla="*/ 16 w 48"/>
                      <a:gd name="T29" fmla="*/ 0 h 48"/>
                      <a:gd name="T30" fmla="*/ 24 w 48"/>
                      <a:gd name="T31" fmla="*/ 0 h 48"/>
                      <a:gd name="T32" fmla="*/ 32 w 48"/>
                      <a:gd name="T33" fmla="*/ 0 h 48"/>
                      <a:gd name="T34" fmla="*/ 38 w 48"/>
                      <a:gd name="T35" fmla="*/ 4 h 48"/>
                      <a:gd name="T36" fmla="*/ 44 w 48"/>
                      <a:gd name="T37" fmla="*/ 10 h 48"/>
                      <a:gd name="T38" fmla="*/ 46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6" y="30"/>
                        </a:lnTo>
                        <a:lnTo>
                          <a:pt x="44" y="38"/>
                        </a:lnTo>
                        <a:lnTo>
                          <a:pt x="38" y="42"/>
                        </a:lnTo>
                        <a:lnTo>
                          <a:pt x="32" y="46"/>
                        </a:lnTo>
                        <a:lnTo>
                          <a:pt x="24" y="48"/>
                        </a:lnTo>
                        <a:lnTo>
                          <a:pt x="16" y="46"/>
                        </a:lnTo>
                        <a:lnTo>
                          <a:pt x="10" y="42"/>
                        </a:lnTo>
                        <a:lnTo>
                          <a:pt x="4" y="38"/>
                        </a:lnTo>
                        <a:lnTo>
                          <a:pt x="2" y="30"/>
                        </a:lnTo>
                        <a:lnTo>
                          <a:pt x="0" y="24"/>
                        </a:lnTo>
                        <a:lnTo>
                          <a:pt x="2" y="16"/>
                        </a:lnTo>
                        <a:lnTo>
                          <a:pt x="4" y="10"/>
                        </a:lnTo>
                        <a:lnTo>
                          <a:pt x="10" y="4"/>
                        </a:lnTo>
                        <a:lnTo>
                          <a:pt x="16" y="0"/>
                        </a:lnTo>
                        <a:lnTo>
                          <a:pt x="24" y="0"/>
                        </a:lnTo>
                        <a:lnTo>
                          <a:pt x="32" y="0"/>
                        </a:lnTo>
                        <a:lnTo>
                          <a:pt x="38" y="4"/>
                        </a:lnTo>
                        <a:lnTo>
                          <a:pt x="44" y="10"/>
                        </a:lnTo>
                        <a:lnTo>
                          <a:pt x="46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03" name="Freeform 1043"/>
                  <p:cNvSpPr>
                    <a:spLocks/>
                  </p:cNvSpPr>
                  <p:nvPr/>
                </p:nvSpPr>
                <p:spPr bwMode="auto">
                  <a:xfrm>
                    <a:off x="2188" y="2644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6 w 48"/>
                      <a:gd name="T3" fmla="*/ 30 h 48"/>
                      <a:gd name="T4" fmla="*/ 44 w 48"/>
                      <a:gd name="T5" fmla="*/ 38 h 48"/>
                      <a:gd name="T6" fmla="*/ 38 w 48"/>
                      <a:gd name="T7" fmla="*/ 42 h 48"/>
                      <a:gd name="T8" fmla="*/ 32 w 48"/>
                      <a:gd name="T9" fmla="*/ 46 h 48"/>
                      <a:gd name="T10" fmla="*/ 24 w 48"/>
                      <a:gd name="T11" fmla="*/ 48 h 48"/>
                      <a:gd name="T12" fmla="*/ 16 w 48"/>
                      <a:gd name="T13" fmla="*/ 46 h 48"/>
                      <a:gd name="T14" fmla="*/ 10 w 48"/>
                      <a:gd name="T15" fmla="*/ 42 h 48"/>
                      <a:gd name="T16" fmla="*/ 4 w 48"/>
                      <a:gd name="T17" fmla="*/ 38 h 48"/>
                      <a:gd name="T18" fmla="*/ 2 w 48"/>
                      <a:gd name="T19" fmla="*/ 30 h 48"/>
                      <a:gd name="T20" fmla="*/ 0 w 48"/>
                      <a:gd name="T21" fmla="*/ 24 h 48"/>
                      <a:gd name="T22" fmla="*/ 2 w 48"/>
                      <a:gd name="T23" fmla="*/ 16 h 48"/>
                      <a:gd name="T24" fmla="*/ 4 w 48"/>
                      <a:gd name="T25" fmla="*/ 10 h 48"/>
                      <a:gd name="T26" fmla="*/ 10 w 48"/>
                      <a:gd name="T27" fmla="*/ 4 h 48"/>
                      <a:gd name="T28" fmla="*/ 16 w 48"/>
                      <a:gd name="T29" fmla="*/ 0 h 48"/>
                      <a:gd name="T30" fmla="*/ 24 w 48"/>
                      <a:gd name="T31" fmla="*/ 0 h 48"/>
                      <a:gd name="T32" fmla="*/ 32 w 48"/>
                      <a:gd name="T33" fmla="*/ 0 h 48"/>
                      <a:gd name="T34" fmla="*/ 38 w 48"/>
                      <a:gd name="T35" fmla="*/ 4 h 48"/>
                      <a:gd name="T36" fmla="*/ 44 w 48"/>
                      <a:gd name="T37" fmla="*/ 10 h 48"/>
                      <a:gd name="T38" fmla="*/ 46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6" y="30"/>
                        </a:lnTo>
                        <a:lnTo>
                          <a:pt x="44" y="38"/>
                        </a:lnTo>
                        <a:lnTo>
                          <a:pt x="38" y="42"/>
                        </a:lnTo>
                        <a:lnTo>
                          <a:pt x="32" y="46"/>
                        </a:lnTo>
                        <a:lnTo>
                          <a:pt x="24" y="48"/>
                        </a:lnTo>
                        <a:lnTo>
                          <a:pt x="16" y="46"/>
                        </a:lnTo>
                        <a:lnTo>
                          <a:pt x="10" y="42"/>
                        </a:lnTo>
                        <a:lnTo>
                          <a:pt x="4" y="38"/>
                        </a:lnTo>
                        <a:lnTo>
                          <a:pt x="2" y="30"/>
                        </a:lnTo>
                        <a:lnTo>
                          <a:pt x="0" y="24"/>
                        </a:lnTo>
                        <a:lnTo>
                          <a:pt x="2" y="16"/>
                        </a:lnTo>
                        <a:lnTo>
                          <a:pt x="4" y="10"/>
                        </a:lnTo>
                        <a:lnTo>
                          <a:pt x="10" y="4"/>
                        </a:lnTo>
                        <a:lnTo>
                          <a:pt x="16" y="0"/>
                        </a:lnTo>
                        <a:lnTo>
                          <a:pt x="24" y="0"/>
                        </a:lnTo>
                        <a:lnTo>
                          <a:pt x="32" y="0"/>
                        </a:lnTo>
                        <a:lnTo>
                          <a:pt x="38" y="4"/>
                        </a:lnTo>
                        <a:lnTo>
                          <a:pt x="44" y="10"/>
                        </a:lnTo>
                        <a:lnTo>
                          <a:pt x="46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04" name="Freeform 1044"/>
                  <p:cNvSpPr>
                    <a:spLocks/>
                  </p:cNvSpPr>
                  <p:nvPr/>
                </p:nvSpPr>
                <p:spPr bwMode="auto">
                  <a:xfrm>
                    <a:off x="2226" y="2602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6 w 48"/>
                      <a:gd name="T3" fmla="*/ 32 h 48"/>
                      <a:gd name="T4" fmla="*/ 44 w 48"/>
                      <a:gd name="T5" fmla="*/ 38 h 48"/>
                      <a:gd name="T6" fmla="*/ 38 w 48"/>
                      <a:gd name="T7" fmla="*/ 44 h 48"/>
                      <a:gd name="T8" fmla="*/ 32 w 48"/>
                      <a:gd name="T9" fmla="*/ 48 h 48"/>
                      <a:gd name="T10" fmla="*/ 24 w 48"/>
                      <a:gd name="T11" fmla="*/ 48 h 48"/>
                      <a:gd name="T12" fmla="*/ 16 w 48"/>
                      <a:gd name="T13" fmla="*/ 48 h 48"/>
                      <a:gd name="T14" fmla="*/ 10 w 48"/>
                      <a:gd name="T15" fmla="*/ 44 h 48"/>
                      <a:gd name="T16" fmla="*/ 4 w 48"/>
                      <a:gd name="T17" fmla="*/ 38 h 48"/>
                      <a:gd name="T18" fmla="*/ 2 w 48"/>
                      <a:gd name="T19" fmla="*/ 32 h 48"/>
                      <a:gd name="T20" fmla="*/ 0 w 48"/>
                      <a:gd name="T21" fmla="*/ 24 h 48"/>
                      <a:gd name="T22" fmla="*/ 2 w 48"/>
                      <a:gd name="T23" fmla="*/ 18 h 48"/>
                      <a:gd name="T24" fmla="*/ 4 w 48"/>
                      <a:gd name="T25" fmla="*/ 10 h 48"/>
                      <a:gd name="T26" fmla="*/ 10 w 48"/>
                      <a:gd name="T27" fmla="*/ 6 h 48"/>
                      <a:gd name="T28" fmla="*/ 16 w 48"/>
                      <a:gd name="T29" fmla="*/ 2 h 48"/>
                      <a:gd name="T30" fmla="*/ 24 w 48"/>
                      <a:gd name="T31" fmla="*/ 0 h 48"/>
                      <a:gd name="T32" fmla="*/ 32 w 48"/>
                      <a:gd name="T33" fmla="*/ 2 h 48"/>
                      <a:gd name="T34" fmla="*/ 38 w 48"/>
                      <a:gd name="T35" fmla="*/ 6 h 48"/>
                      <a:gd name="T36" fmla="*/ 44 w 48"/>
                      <a:gd name="T37" fmla="*/ 10 h 48"/>
                      <a:gd name="T38" fmla="*/ 46 w 48"/>
                      <a:gd name="T39" fmla="*/ 18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6" y="32"/>
                        </a:lnTo>
                        <a:lnTo>
                          <a:pt x="44" y="38"/>
                        </a:lnTo>
                        <a:lnTo>
                          <a:pt x="38" y="44"/>
                        </a:lnTo>
                        <a:lnTo>
                          <a:pt x="32" y="48"/>
                        </a:lnTo>
                        <a:lnTo>
                          <a:pt x="24" y="48"/>
                        </a:lnTo>
                        <a:lnTo>
                          <a:pt x="16" y="48"/>
                        </a:lnTo>
                        <a:lnTo>
                          <a:pt x="10" y="44"/>
                        </a:lnTo>
                        <a:lnTo>
                          <a:pt x="4" y="38"/>
                        </a:lnTo>
                        <a:lnTo>
                          <a:pt x="2" y="32"/>
                        </a:lnTo>
                        <a:lnTo>
                          <a:pt x="0" y="24"/>
                        </a:lnTo>
                        <a:lnTo>
                          <a:pt x="2" y="18"/>
                        </a:lnTo>
                        <a:lnTo>
                          <a:pt x="4" y="10"/>
                        </a:lnTo>
                        <a:lnTo>
                          <a:pt x="10" y="6"/>
                        </a:lnTo>
                        <a:lnTo>
                          <a:pt x="16" y="2"/>
                        </a:lnTo>
                        <a:lnTo>
                          <a:pt x="24" y="0"/>
                        </a:lnTo>
                        <a:lnTo>
                          <a:pt x="32" y="2"/>
                        </a:lnTo>
                        <a:lnTo>
                          <a:pt x="38" y="6"/>
                        </a:lnTo>
                        <a:lnTo>
                          <a:pt x="44" y="10"/>
                        </a:lnTo>
                        <a:lnTo>
                          <a:pt x="46" y="18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05" name="Freeform 1045"/>
                  <p:cNvSpPr>
                    <a:spLocks/>
                  </p:cNvSpPr>
                  <p:nvPr/>
                </p:nvSpPr>
                <p:spPr bwMode="auto">
                  <a:xfrm>
                    <a:off x="2264" y="2618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6 w 48"/>
                      <a:gd name="T3" fmla="*/ 32 h 48"/>
                      <a:gd name="T4" fmla="*/ 44 w 48"/>
                      <a:gd name="T5" fmla="*/ 38 h 48"/>
                      <a:gd name="T6" fmla="*/ 38 w 48"/>
                      <a:gd name="T7" fmla="*/ 44 h 48"/>
                      <a:gd name="T8" fmla="*/ 32 w 48"/>
                      <a:gd name="T9" fmla="*/ 48 h 48"/>
                      <a:gd name="T10" fmla="*/ 24 w 48"/>
                      <a:gd name="T11" fmla="*/ 48 h 48"/>
                      <a:gd name="T12" fmla="*/ 16 w 48"/>
                      <a:gd name="T13" fmla="*/ 48 h 48"/>
                      <a:gd name="T14" fmla="*/ 10 w 48"/>
                      <a:gd name="T15" fmla="*/ 44 h 48"/>
                      <a:gd name="T16" fmla="*/ 4 w 48"/>
                      <a:gd name="T17" fmla="*/ 38 h 48"/>
                      <a:gd name="T18" fmla="*/ 2 w 48"/>
                      <a:gd name="T19" fmla="*/ 32 h 48"/>
                      <a:gd name="T20" fmla="*/ 0 w 48"/>
                      <a:gd name="T21" fmla="*/ 24 h 48"/>
                      <a:gd name="T22" fmla="*/ 2 w 48"/>
                      <a:gd name="T23" fmla="*/ 18 h 48"/>
                      <a:gd name="T24" fmla="*/ 4 w 48"/>
                      <a:gd name="T25" fmla="*/ 10 h 48"/>
                      <a:gd name="T26" fmla="*/ 10 w 48"/>
                      <a:gd name="T27" fmla="*/ 6 h 48"/>
                      <a:gd name="T28" fmla="*/ 16 w 48"/>
                      <a:gd name="T29" fmla="*/ 2 h 48"/>
                      <a:gd name="T30" fmla="*/ 24 w 48"/>
                      <a:gd name="T31" fmla="*/ 0 h 48"/>
                      <a:gd name="T32" fmla="*/ 32 w 48"/>
                      <a:gd name="T33" fmla="*/ 2 h 48"/>
                      <a:gd name="T34" fmla="*/ 38 w 48"/>
                      <a:gd name="T35" fmla="*/ 6 h 48"/>
                      <a:gd name="T36" fmla="*/ 44 w 48"/>
                      <a:gd name="T37" fmla="*/ 10 h 48"/>
                      <a:gd name="T38" fmla="*/ 46 w 48"/>
                      <a:gd name="T39" fmla="*/ 18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6" y="32"/>
                        </a:lnTo>
                        <a:lnTo>
                          <a:pt x="44" y="38"/>
                        </a:lnTo>
                        <a:lnTo>
                          <a:pt x="38" y="44"/>
                        </a:lnTo>
                        <a:lnTo>
                          <a:pt x="32" y="48"/>
                        </a:lnTo>
                        <a:lnTo>
                          <a:pt x="24" y="48"/>
                        </a:lnTo>
                        <a:lnTo>
                          <a:pt x="16" y="48"/>
                        </a:lnTo>
                        <a:lnTo>
                          <a:pt x="10" y="44"/>
                        </a:lnTo>
                        <a:lnTo>
                          <a:pt x="4" y="38"/>
                        </a:lnTo>
                        <a:lnTo>
                          <a:pt x="2" y="32"/>
                        </a:lnTo>
                        <a:lnTo>
                          <a:pt x="0" y="24"/>
                        </a:lnTo>
                        <a:lnTo>
                          <a:pt x="2" y="18"/>
                        </a:lnTo>
                        <a:lnTo>
                          <a:pt x="4" y="10"/>
                        </a:lnTo>
                        <a:lnTo>
                          <a:pt x="10" y="6"/>
                        </a:lnTo>
                        <a:lnTo>
                          <a:pt x="16" y="2"/>
                        </a:lnTo>
                        <a:lnTo>
                          <a:pt x="24" y="0"/>
                        </a:lnTo>
                        <a:lnTo>
                          <a:pt x="32" y="2"/>
                        </a:lnTo>
                        <a:lnTo>
                          <a:pt x="38" y="6"/>
                        </a:lnTo>
                        <a:lnTo>
                          <a:pt x="44" y="10"/>
                        </a:lnTo>
                        <a:lnTo>
                          <a:pt x="46" y="18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06" name="Freeform 1046"/>
                  <p:cNvSpPr>
                    <a:spLocks/>
                  </p:cNvSpPr>
                  <p:nvPr/>
                </p:nvSpPr>
                <p:spPr bwMode="auto">
                  <a:xfrm>
                    <a:off x="2302" y="2630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6 w 48"/>
                      <a:gd name="T3" fmla="*/ 32 h 48"/>
                      <a:gd name="T4" fmla="*/ 44 w 48"/>
                      <a:gd name="T5" fmla="*/ 38 h 48"/>
                      <a:gd name="T6" fmla="*/ 38 w 48"/>
                      <a:gd name="T7" fmla="*/ 44 h 48"/>
                      <a:gd name="T8" fmla="*/ 32 w 48"/>
                      <a:gd name="T9" fmla="*/ 48 h 48"/>
                      <a:gd name="T10" fmla="*/ 24 w 48"/>
                      <a:gd name="T11" fmla="*/ 48 h 48"/>
                      <a:gd name="T12" fmla="*/ 16 w 48"/>
                      <a:gd name="T13" fmla="*/ 48 h 48"/>
                      <a:gd name="T14" fmla="*/ 10 w 48"/>
                      <a:gd name="T15" fmla="*/ 44 h 48"/>
                      <a:gd name="T16" fmla="*/ 4 w 48"/>
                      <a:gd name="T17" fmla="*/ 38 h 48"/>
                      <a:gd name="T18" fmla="*/ 2 w 48"/>
                      <a:gd name="T19" fmla="*/ 32 h 48"/>
                      <a:gd name="T20" fmla="*/ 0 w 48"/>
                      <a:gd name="T21" fmla="*/ 24 h 48"/>
                      <a:gd name="T22" fmla="*/ 2 w 48"/>
                      <a:gd name="T23" fmla="*/ 18 h 48"/>
                      <a:gd name="T24" fmla="*/ 4 w 48"/>
                      <a:gd name="T25" fmla="*/ 10 h 48"/>
                      <a:gd name="T26" fmla="*/ 10 w 48"/>
                      <a:gd name="T27" fmla="*/ 6 h 48"/>
                      <a:gd name="T28" fmla="*/ 16 w 48"/>
                      <a:gd name="T29" fmla="*/ 2 h 48"/>
                      <a:gd name="T30" fmla="*/ 24 w 48"/>
                      <a:gd name="T31" fmla="*/ 0 h 48"/>
                      <a:gd name="T32" fmla="*/ 32 w 48"/>
                      <a:gd name="T33" fmla="*/ 2 h 48"/>
                      <a:gd name="T34" fmla="*/ 38 w 48"/>
                      <a:gd name="T35" fmla="*/ 6 h 48"/>
                      <a:gd name="T36" fmla="*/ 44 w 48"/>
                      <a:gd name="T37" fmla="*/ 10 h 48"/>
                      <a:gd name="T38" fmla="*/ 46 w 48"/>
                      <a:gd name="T39" fmla="*/ 18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6" y="32"/>
                        </a:lnTo>
                        <a:lnTo>
                          <a:pt x="44" y="38"/>
                        </a:lnTo>
                        <a:lnTo>
                          <a:pt x="38" y="44"/>
                        </a:lnTo>
                        <a:lnTo>
                          <a:pt x="32" y="48"/>
                        </a:lnTo>
                        <a:lnTo>
                          <a:pt x="24" y="48"/>
                        </a:lnTo>
                        <a:lnTo>
                          <a:pt x="16" y="48"/>
                        </a:lnTo>
                        <a:lnTo>
                          <a:pt x="10" y="44"/>
                        </a:lnTo>
                        <a:lnTo>
                          <a:pt x="4" y="38"/>
                        </a:lnTo>
                        <a:lnTo>
                          <a:pt x="2" y="32"/>
                        </a:lnTo>
                        <a:lnTo>
                          <a:pt x="0" y="24"/>
                        </a:lnTo>
                        <a:lnTo>
                          <a:pt x="2" y="18"/>
                        </a:lnTo>
                        <a:lnTo>
                          <a:pt x="4" y="10"/>
                        </a:lnTo>
                        <a:lnTo>
                          <a:pt x="10" y="6"/>
                        </a:lnTo>
                        <a:lnTo>
                          <a:pt x="16" y="2"/>
                        </a:lnTo>
                        <a:lnTo>
                          <a:pt x="24" y="0"/>
                        </a:lnTo>
                        <a:lnTo>
                          <a:pt x="32" y="2"/>
                        </a:lnTo>
                        <a:lnTo>
                          <a:pt x="38" y="6"/>
                        </a:lnTo>
                        <a:lnTo>
                          <a:pt x="44" y="10"/>
                        </a:lnTo>
                        <a:lnTo>
                          <a:pt x="46" y="18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07" name="Freeform 1047"/>
                  <p:cNvSpPr>
                    <a:spLocks/>
                  </p:cNvSpPr>
                  <p:nvPr/>
                </p:nvSpPr>
                <p:spPr bwMode="auto">
                  <a:xfrm>
                    <a:off x="2340" y="2648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8 w 48"/>
                      <a:gd name="T3" fmla="*/ 32 h 48"/>
                      <a:gd name="T4" fmla="*/ 44 w 48"/>
                      <a:gd name="T5" fmla="*/ 38 h 48"/>
                      <a:gd name="T6" fmla="*/ 38 w 48"/>
                      <a:gd name="T7" fmla="*/ 44 h 48"/>
                      <a:gd name="T8" fmla="*/ 32 w 48"/>
                      <a:gd name="T9" fmla="*/ 46 h 48"/>
                      <a:gd name="T10" fmla="*/ 24 w 48"/>
                      <a:gd name="T11" fmla="*/ 48 h 48"/>
                      <a:gd name="T12" fmla="*/ 18 w 48"/>
                      <a:gd name="T13" fmla="*/ 46 h 48"/>
                      <a:gd name="T14" fmla="*/ 10 w 48"/>
                      <a:gd name="T15" fmla="*/ 44 h 48"/>
                      <a:gd name="T16" fmla="*/ 6 w 48"/>
                      <a:gd name="T17" fmla="*/ 38 h 48"/>
                      <a:gd name="T18" fmla="*/ 2 w 48"/>
                      <a:gd name="T19" fmla="*/ 32 h 48"/>
                      <a:gd name="T20" fmla="*/ 0 w 48"/>
                      <a:gd name="T21" fmla="*/ 24 h 48"/>
                      <a:gd name="T22" fmla="*/ 2 w 48"/>
                      <a:gd name="T23" fmla="*/ 16 h 48"/>
                      <a:gd name="T24" fmla="*/ 6 w 48"/>
                      <a:gd name="T25" fmla="*/ 10 h 48"/>
                      <a:gd name="T26" fmla="*/ 10 w 48"/>
                      <a:gd name="T27" fmla="*/ 4 h 48"/>
                      <a:gd name="T28" fmla="*/ 18 w 48"/>
                      <a:gd name="T29" fmla="*/ 2 h 48"/>
                      <a:gd name="T30" fmla="*/ 24 w 48"/>
                      <a:gd name="T31" fmla="*/ 0 h 48"/>
                      <a:gd name="T32" fmla="*/ 32 w 48"/>
                      <a:gd name="T33" fmla="*/ 2 h 48"/>
                      <a:gd name="T34" fmla="*/ 38 w 48"/>
                      <a:gd name="T35" fmla="*/ 4 h 48"/>
                      <a:gd name="T36" fmla="*/ 44 w 48"/>
                      <a:gd name="T37" fmla="*/ 10 h 48"/>
                      <a:gd name="T38" fmla="*/ 48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8" y="32"/>
                        </a:lnTo>
                        <a:lnTo>
                          <a:pt x="44" y="38"/>
                        </a:lnTo>
                        <a:lnTo>
                          <a:pt x="38" y="44"/>
                        </a:lnTo>
                        <a:lnTo>
                          <a:pt x="32" y="46"/>
                        </a:lnTo>
                        <a:lnTo>
                          <a:pt x="24" y="48"/>
                        </a:lnTo>
                        <a:lnTo>
                          <a:pt x="18" y="46"/>
                        </a:lnTo>
                        <a:lnTo>
                          <a:pt x="10" y="44"/>
                        </a:lnTo>
                        <a:lnTo>
                          <a:pt x="6" y="38"/>
                        </a:lnTo>
                        <a:lnTo>
                          <a:pt x="2" y="32"/>
                        </a:lnTo>
                        <a:lnTo>
                          <a:pt x="0" y="24"/>
                        </a:lnTo>
                        <a:lnTo>
                          <a:pt x="2" y="16"/>
                        </a:lnTo>
                        <a:lnTo>
                          <a:pt x="6" y="10"/>
                        </a:lnTo>
                        <a:lnTo>
                          <a:pt x="10" y="4"/>
                        </a:lnTo>
                        <a:lnTo>
                          <a:pt x="18" y="2"/>
                        </a:lnTo>
                        <a:lnTo>
                          <a:pt x="24" y="0"/>
                        </a:lnTo>
                        <a:lnTo>
                          <a:pt x="32" y="2"/>
                        </a:lnTo>
                        <a:lnTo>
                          <a:pt x="38" y="4"/>
                        </a:lnTo>
                        <a:lnTo>
                          <a:pt x="44" y="10"/>
                        </a:lnTo>
                        <a:lnTo>
                          <a:pt x="48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08" name="Freeform 1048"/>
                  <p:cNvSpPr>
                    <a:spLocks/>
                  </p:cNvSpPr>
                  <p:nvPr/>
                </p:nvSpPr>
                <p:spPr bwMode="auto">
                  <a:xfrm>
                    <a:off x="2378" y="2646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8 w 48"/>
                      <a:gd name="T3" fmla="*/ 32 h 48"/>
                      <a:gd name="T4" fmla="*/ 44 w 48"/>
                      <a:gd name="T5" fmla="*/ 38 h 48"/>
                      <a:gd name="T6" fmla="*/ 38 w 48"/>
                      <a:gd name="T7" fmla="*/ 44 h 48"/>
                      <a:gd name="T8" fmla="*/ 32 w 48"/>
                      <a:gd name="T9" fmla="*/ 46 h 48"/>
                      <a:gd name="T10" fmla="*/ 24 w 48"/>
                      <a:gd name="T11" fmla="*/ 48 h 48"/>
                      <a:gd name="T12" fmla="*/ 18 w 48"/>
                      <a:gd name="T13" fmla="*/ 46 h 48"/>
                      <a:gd name="T14" fmla="*/ 10 w 48"/>
                      <a:gd name="T15" fmla="*/ 44 h 48"/>
                      <a:gd name="T16" fmla="*/ 6 w 48"/>
                      <a:gd name="T17" fmla="*/ 38 h 48"/>
                      <a:gd name="T18" fmla="*/ 2 w 48"/>
                      <a:gd name="T19" fmla="*/ 32 h 48"/>
                      <a:gd name="T20" fmla="*/ 0 w 48"/>
                      <a:gd name="T21" fmla="*/ 24 h 48"/>
                      <a:gd name="T22" fmla="*/ 2 w 48"/>
                      <a:gd name="T23" fmla="*/ 16 h 48"/>
                      <a:gd name="T24" fmla="*/ 6 w 48"/>
                      <a:gd name="T25" fmla="*/ 10 h 48"/>
                      <a:gd name="T26" fmla="*/ 10 w 48"/>
                      <a:gd name="T27" fmla="*/ 4 h 48"/>
                      <a:gd name="T28" fmla="*/ 18 w 48"/>
                      <a:gd name="T29" fmla="*/ 2 h 48"/>
                      <a:gd name="T30" fmla="*/ 24 w 48"/>
                      <a:gd name="T31" fmla="*/ 0 h 48"/>
                      <a:gd name="T32" fmla="*/ 32 w 48"/>
                      <a:gd name="T33" fmla="*/ 2 h 48"/>
                      <a:gd name="T34" fmla="*/ 38 w 48"/>
                      <a:gd name="T35" fmla="*/ 4 h 48"/>
                      <a:gd name="T36" fmla="*/ 44 w 48"/>
                      <a:gd name="T37" fmla="*/ 10 h 48"/>
                      <a:gd name="T38" fmla="*/ 48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8" y="32"/>
                        </a:lnTo>
                        <a:lnTo>
                          <a:pt x="44" y="38"/>
                        </a:lnTo>
                        <a:lnTo>
                          <a:pt x="38" y="44"/>
                        </a:lnTo>
                        <a:lnTo>
                          <a:pt x="32" y="46"/>
                        </a:lnTo>
                        <a:lnTo>
                          <a:pt x="24" y="48"/>
                        </a:lnTo>
                        <a:lnTo>
                          <a:pt x="18" y="46"/>
                        </a:lnTo>
                        <a:lnTo>
                          <a:pt x="10" y="44"/>
                        </a:lnTo>
                        <a:lnTo>
                          <a:pt x="6" y="38"/>
                        </a:lnTo>
                        <a:lnTo>
                          <a:pt x="2" y="32"/>
                        </a:lnTo>
                        <a:lnTo>
                          <a:pt x="0" y="24"/>
                        </a:lnTo>
                        <a:lnTo>
                          <a:pt x="2" y="16"/>
                        </a:lnTo>
                        <a:lnTo>
                          <a:pt x="6" y="10"/>
                        </a:lnTo>
                        <a:lnTo>
                          <a:pt x="10" y="4"/>
                        </a:lnTo>
                        <a:lnTo>
                          <a:pt x="18" y="2"/>
                        </a:lnTo>
                        <a:lnTo>
                          <a:pt x="24" y="0"/>
                        </a:lnTo>
                        <a:lnTo>
                          <a:pt x="32" y="2"/>
                        </a:lnTo>
                        <a:lnTo>
                          <a:pt x="38" y="4"/>
                        </a:lnTo>
                        <a:lnTo>
                          <a:pt x="44" y="10"/>
                        </a:lnTo>
                        <a:lnTo>
                          <a:pt x="48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09" name="Freeform 1049"/>
                  <p:cNvSpPr>
                    <a:spLocks/>
                  </p:cNvSpPr>
                  <p:nvPr/>
                </p:nvSpPr>
                <p:spPr bwMode="auto">
                  <a:xfrm>
                    <a:off x="2416" y="2618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8 w 48"/>
                      <a:gd name="T3" fmla="*/ 30 h 48"/>
                      <a:gd name="T4" fmla="*/ 44 w 48"/>
                      <a:gd name="T5" fmla="*/ 38 h 48"/>
                      <a:gd name="T6" fmla="*/ 38 w 48"/>
                      <a:gd name="T7" fmla="*/ 42 h 48"/>
                      <a:gd name="T8" fmla="*/ 32 w 48"/>
                      <a:gd name="T9" fmla="*/ 46 h 48"/>
                      <a:gd name="T10" fmla="*/ 24 w 48"/>
                      <a:gd name="T11" fmla="*/ 48 h 48"/>
                      <a:gd name="T12" fmla="*/ 18 w 48"/>
                      <a:gd name="T13" fmla="*/ 46 h 48"/>
                      <a:gd name="T14" fmla="*/ 10 w 48"/>
                      <a:gd name="T15" fmla="*/ 42 h 48"/>
                      <a:gd name="T16" fmla="*/ 6 w 48"/>
                      <a:gd name="T17" fmla="*/ 38 h 48"/>
                      <a:gd name="T18" fmla="*/ 2 w 48"/>
                      <a:gd name="T19" fmla="*/ 30 h 48"/>
                      <a:gd name="T20" fmla="*/ 0 w 48"/>
                      <a:gd name="T21" fmla="*/ 24 h 48"/>
                      <a:gd name="T22" fmla="*/ 2 w 48"/>
                      <a:gd name="T23" fmla="*/ 16 h 48"/>
                      <a:gd name="T24" fmla="*/ 6 w 48"/>
                      <a:gd name="T25" fmla="*/ 10 h 48"/>
                      <a:gd name="T26" fmla="*/ 10 w 48"/>
                      <a:gd name="T27" fmla="*/ 4 h 48"/>
                      <a:gd name="T28" fmla="*/ 18 w 48"/>
                      <a:gd name="T29" fmla="*/ 0 h 48"/>
                      <a:gd name="T30" fmla="*/ 24 w 48"/>
                      <a:gd name="T31" fmla="*/ 0 h 48"/>
                      <a:gd name="T32" fmla="*/ 32 w 48"/>
                      <a:gd name="T33" fmla="*/ 0 h 48"/>
                      <a:gd name="T34" fmla="*/ 38 w 48"/>
                      <a:gd name="T35" fmla="*/ 4 h 48"/>
                      <a:gd name="T36" fmla="*/ 44 w 48"/>
                      <a:gd name="T37" fmla="*/ 10 h 48"/>
                      <a:gd name="T38" fmla="*/ 48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8" y="30"/>
                        </a:lnTo>
                        <a:lnTo>
                          <a:pt x="44" y="38"/>
                        </a:lnTo>
                        <a:lnTo>
                          <a:pt x="38" y="42"/>
                        </a:lnTo>
                        <a:lnTo>
                          <a:pt x="32" y="46"/>
                        </a:lnTo>
                        <a:lnTo>
                          <a:pt x="24" y="48"/>
                        </a:lnTo>
                        <a:lnTo>
                          <a:pt x="18" y="46"/>
                        </a:lnTo>
                        <a:lnTo>
                          <a:pt x="10" y="42"/>
                        </a:lnTo>
                        <a:lnTo>
                          <a:pt x="6" y="38"/>
                        </a:lnTo>
                        <a:lnTo>
                          <a:pt x="2" y="30"/>
                        </a:lnTo>
                        <a:lnTo>
                          <a:pt x="0" y="24"/>
                        </a:lnTo>
                        <a:lnTo>
                          <a:pt x="2" y="16"/>
                        </a:lnTo>
                        <a:lnTo>
                          <a:pt x="6" y="10"/>
                        </a:lnTo>
                        <a:lnTo>
                          <a:pt x="10" y="4"/>
                        </a:lnTo>
                        <a:lnTo>
                          <a:pt x="18" y="0"/>
                        </a:lnTo>
                        <a:lnTo>
                          <a:pt x="24" y="0"/>
                        </a:lnTo>
                        <a:lnTo>
                          <a:pt x="32" y="0"/>
                        </a:lnTo>
                        <a:lnTo>
                          <a:pt x="38" y="4"/>
                        </a:lnTo>
                        <a:lnTo>
                          <a:pt x="44" y="10"/>
                        </a:lnTo>
                        <a:lnTo>
                          <a:pt x="48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10" name="Freeform 1050"/>
                  <p:cNvSpPr>
                    <a:spLocks/>
                  </p:cNvSpPr>
                  <p:nvPr/>
                </p:nvSpPr>
                <p:spPr bwMode="auto">
                  <a:xfrm>
                    <a:off x="2454" y="2584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8 w 48"/>
                      <a:gd name="T3" fmla="*/ 30 h 48"/>
                      <a:gd name="T4" fmla="*/ 44 w 48"/>
                      <a:gd name="T5" fmla="*/ 38 h 48"/>
                      <a:gd name="T6" fmla="*/ 38 w 48"/>
                      <a:gd name="T7" fmla="*/ 42 h 48"/>
                      <a:gd name="T8" fmla="*/ 32 w 48"/>
                      <a:gd name="T9" fmla="*/ 46 h 48"/>
                      <a:gd name="T10" fmla="*/ 24 w 48"/>
                      <a:gd name="T11" fmla="*/ 48 h 48"/>
                      <a:gd name="T12" fmla="*/ 18 w 48"/>
                      <a:gd name="T13" fmla="*/ 46 h 48"/>
                      <a:gd name="T14" fmla="*/ 10 w 48"/>
                      <a:gd name="T15" fmla="*/ 42 h 48"/>
                      <a:gd name="T16" fmla="*/ 6 w 48"/>
                      <a:gd name="T17" fmla="*/ 38 h 48"/>
                      <a:gd name="T18" fmla="*/ 2 w 48"/>
                      <a:gd name="T19" fmla="*/ 30 h 48"/>
                      <a:gd name="T20" fmla="*/ 0 w 48"/>
                      <a:gd name="T21" fmla="*/ 24 h 48"/>
                      <a:gd name="T22" fmla="*/ 2 w 48"/>
                      <a:gd name="T23" fmla="*/ 16 h 48"/>
                      <a:gd name="T24" fmla="*/ 6 w 48"/>
                      <a:gd name="T25" fmla="*/ 10 h 48"/>
                      <a:gd name="T26" fmla="*/ 10 w 48"/>
                      <a:gd name="T27" fmla="*/ 4 h 48"/>
                      <a:gd name="T28" fmla="*/ 18 w 48"/>
                      <a:gd name="T29" fmla="*/ 0 h 48"/>
                      <a:gd name="T30" fmla="*/ 24 w 48"/>
                      <a:gd name="T31" fmla="*/ 0 h 48"/>
                      <a:gd name="T32" fmla="*/ 32 w 48"/>
                      <a:gd name="T33" fmla="*/ 0 h 48"/>
                      <a:gd name="T34" fmla="*/ 38 w 48"/>
                      <a:gd name="T35" fmla="*/ 4 h 48"/>
                      <a:gd name="T36" fmla="*/ 44 w 48"/>
                      <a:gd name="T37" fmla="*/ 10 h 48"/>
                      <a:gd name="T38" fmla="*/ 48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8" y="30"/>
                        </a:lnTo>
                        <a:lnTo>
                          <a:pt x="44" y="38"/>
                        </a:lnTo>
                        <a:lnTo>
                          <a:pt x="38" y="42"/>
                        </a:lnTo>
                        <a:lnTo>
                          <a:pt x="32" y="46"/>
                        </a:lnTo>
                        <a:lnTo>
                          <a:pt x="24" y="48"/>
                        </a:lnTo>
                        <a:lnTo>
                          <a:pt x="18" y="46"/>
                        </a:lnTo>
                        <a:lnTo>
                          <a:pt x="10" y="42"/>
                        </a:lnTo>
                        <a:lnTo>
                          <a:pt x="6" y="38"/>
                        </a:lnTo>
                        <a:lnTo>
                          <a:pt x="2" y="30"/>
                        </a:lnTo>
                        <a:lnTo>
                          <a:pt x="0" y="24"/>
                        </a:lnTo>
                        <a:lnTo>
                          <a:pt x="2" y="16"/>
                        </a:lnTo>
                        <a:lnTo>
                          <a:pt x="6" y="10"/>
                        </a:lnTo>
                        <a:lnTo>
                          <a:pt x="10" y="4"/>
                        </a:lnTo>
                        <a:lnTo>
                          <a:pt x="18" y="0"/>
                        </a:lnTo>
                        <a:lnTo>
                          <a:pt x="24" y="0"/>
                        </a:lnTo>
                        <a:lnTo>
                          <a:pt x="32" y="0"/>
                        </a:lnTo>
                        <a:lnTo>
                          <a:pt x="38" y="4"/>
                        </a:lnTo>
                        <a:lnTo>
                          <a:pt x="44" y="10"/>
                        </a:lnTo>
                        <a:lnTo>
                          <a:pt x="48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11" name="Freeform 1051"/>
                  <p:cNvSpPr>
                    <a:spLocks/>
                  </p:cNvSpPr>
                  <p:nvPr/>
                </p:nvSpPr>
                <p:spPr bwMode="auto">
                  <a:xfrm>
                    <a:off x="2492" y="2546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8 w 48"/>
                      <a:gd name="T3" fmla="*/ 32 h 48"/>
                      <a:gd name="T4" fmla="*/ 44 w 48"/>
                      <a:gd name="T5" fmla="*/ 38 h 48"/>
                      <a:gd name="T6" fmla="*/ 38 w 48"/>
                      <a:gd name="T7" fmla="*/ 44 h 48"/>
                      <a:gd name="T8" fmla="*/ 32 w 48"/>
                      <a:gd name="T9" fmla="*/ 46 h 48"/>
                      <a:gd name="T10" fmla="*/ 24 w 48"/>
                      <a:gd name="T11" fmla="*/ 48 h 48"/>
                      <a:gd name="T12" fmla="*/ 18 w 48"/>
                      <a:gd name="T13" fmla="*/ 46 h 48"/>
                      <a:gd name="T14" fmla="*/ 10 w 48"/>
                      <a:gd name="T15" fmla="*/ 44 h 48"/>
                      <a:gd name="T16" fmla="*/ 6 w 48"/>
                      <a:gd name="T17" fmla="*/ 38 h 48"/>
                      <a:gd name="T18" fmla="*/ 2 w 48"/>
                      <a:gd name="T19" fmla="*/ 32 h 48"/>
                      <a:gd name="T20" fmla="*/ 0 w 48"/>
                      <a:gd name="T21" fmla="*/ 24 h 48"/>
                      <a:gd name="T22" fmla="*/ 2 w 48"/>
                      <a:gd name="T23" fmla="*/ 16 h 48"/>
                      <a:gd name="T24" fmla="*/ 6 w 48"/>
                      <a:gd name="T25" fmla="*/ 10 h 48"/>
                      <a:gd name="T26" fmla="*/ 10 w 48"/>
                      <a:gd name="T27" fmla="*/ 4 h 48"/>
                      <a:gd name="T28" fmla="*/ 18 w 48"/>
                      <a:gd name="T29" fmla="*/ 2 h 48"/>
                      <a:gd name="T30" fmla="*/ 24 w 48"/>
                      <a:gd name="T31" fmla="*/ 0 h 48"/>
                      <a:gd name="T32" fmla="*/ 32 w 48"/>
                      <a:gd name="T33" fmla="*/ 2 h 48"/>
                      <a:gd name="T34" fmla="*/ 38 w 48"/>
                      <a:gd name="T35" fmla="*/ 4 h 48"/>
                      <a:gd name="T36" fmla="*/ 44 w 48"/>
                      <a:gd name="T37" fmla="*/ 10 h 48"/>
                      <a:gd name="T38" fmla="*/ 48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8" y="32"/>
                        </a:lnTo>
                        <a:lnTo>
                          <a:pt x="44" y="38"/>
                        </a:lnTo>
                        <a:lnTo>
                          <a:pt x="38" y="44"/>
                        </a:lnTo>
                        <a:lnTo>
                          <a:pt x="32" y="46"/>
                        </a:lnTo>
                        <a:lnTo>
                          <a:pt x="24" y="48"/>
                        </a:lnTo>
                        <a:lnTo>
                          <a:pt x="18" y="46"/>
                        </a:lnTo>
                        <a:lnTo>
                          <a:pt x="10" y="44"/>
                        </a:lnTo>
                        <a:lnTo>
                          <a:pt x="6" y="38"/>
                        </a:lnTo>
                        <a:lnTo>
                          <a:pt x="2" y="32"/>
                        </a:lnTo>
                        <a:lnTo>
                          <a:pt x="0" y="24"/>
                        </a:lnTo>
                        <a:lnTo>
                          <a:pt x="2" y="16"/>
                        </a:lnTo>
                        <a:lnTo>
                          <a:pt x="6" y="10"/>
                        </a:lnTo>
                        <a:lnTo>
                          <a:pt x="10" y="4"/>
                        </a:lnTo>
                        <a:lnTo>
                          <a:pt x="18" y="2"/>
                        </a:lnTo>
                        <a:lnTo>
                          <a:pt x="24" y="0"/>
                        </a:lnTo>
                        <a:lnTo>
                          <a:pt x="32" y="2"/>
                        </a:lnTo>
                        <a:lnTo>
                          <a:pt x="38" y="4"/>
                        </a:lnTo>
                        <a:lnTo>
                          <a:pt x="44" y="10"/>
                        </a:lnTo>
                        <a:lnTo>
                          <a:pt x="48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12" name="Freeform 1052"/>
                  <p:cNvSpPr>
                    <a:spLocks/>
                  </p:cNvSpPr>
                  <p:nvPr/>
                </p:nvSpPr>
                <p:spPr bwMode="auto">
                  <a:xfrm>
                    <a:off x="2530" y="2530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8 w 48"/>
                      <a:gd name="T3" fmla="*/ 32 h 48"/>
                      <a:gd name="T4" fmla="*/ 44 w 48"/>
                      <a:gd name="T5" fmla="*/ 38 h 48"/>
                      <a:gd name="T6" fmla="*/ 38 w 48"/>
                      <a:gd name="T7" fmla="*/ 44 h 48"/>
                      <a:gd name="T8" fmla="*/ 32 w 48"/>
                      <a:gd name="T9" fmla="*/ 46 h 48"/>
                      <a:gd name="T10" fmla="*/ 24 w 48"/>
                      <a:gd name="T11" fmla="*/ 48 h 48"/>
                      <a:gd name="T12" fmla="*/ 18 w 48"/>
                      <a:gd name="T13" fmla="*/ 46 h 48"/>
                      <a:gd name="T14" fmla="*/ 10 w 48"/>
                      <a:gd name="T15" fmla="*/ 44 h 48"/>
                      <a:gd name="T16" fmla="*/ 6 w 48"/>
                      <a:gd name="T17" fmla="*/ 38 h 48"/>
                      <a:gd name="T18" fmla="*/ 2 w 48"/>
                      <a:gd name="T19" fmla="*/ 32 h 48"/>
                      <a:gd name="T20" fmla="*/ 0 w 48"/>
                      <a:gd name="T21" fmla="*/ 24 h 48"/>
                      <a:gd name="T22" fmla="*/ 2 w 48"/>
                      <a:gd name="T23" fmla="*/ 16 h 48"/>
                      <a:gd name="T24" fmla="*/ 6 w 48"/>
                      <a:gd name="T25" fmla="*/ 10 h 48"/>
                      <a:gd name="T26" fmla="*/ 10 w 48"/>
                      <a:gd name="T27" fmla="*/ 4 h 48"/>
                      <a:gd name="T28" fmla="*/ 18 w 48"/>
                      <a:gd name="T29" fmla="*/ 2 h 48"/>
                      <a:gd name="T30" fmla="*/ 24 w 48"/>
                      <a:gd name="T31" fmla="*/ 0 h 48"/>
                      <a:gd name="T32" fmla="*/ 32 w 48"/>
                      <a:gd name="T33" fmla="*/ 2 h 48"/>
                      <a:gd name="T34" fmla="*/ 38 w 48"/>
                      <a:gd name="T35" fmla="*/ 4 h 48"/>
                      <a:gd name="T36" fmla="*/ 44 w 48"/>
                      <a:gd name="T37" fmla="*/ 10 h 48"/>
                      <a:gd name="T38" fmla="*/ 48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8" y="32"/>
                        </a:lnTo>
                        <a:lnTo>
                          <a:pt x="44" y="38"/>
                        </a:lnTo>
                        <a:lnTo>
                          <a:pt x="38" y="44"/>
                        </a:lnTo>
                        <a:lnTo>
                          <a:pt x="32" y="46"/>
                        </a:lnTo>
                        <a:lnTo>
                          <a:pt x="24" y="48"/>
                        </a:lnTo>
                        <a:lnTo>
                          <a:pt x="18" y="46"/>
                        </a:lnTo>
                        <a:lnTo>
                          <a:pt x="10" y="44"/>
                        </a:lnTo>
                        <a:lnTo>
                          <a:pt x="6" y="38"/>
                        </a:lnTo>
                        <a:lnTo>
                          <a:pt x="2" y="32"/>
                        </a:lnTo>
                        <a:lnTo>
                          <a:pt x="0" y="24"/>
                        </a:lnTo>
                        <a:lnTo>
                          <a:pt x="2" y="16"/>
                        </a:lnTo>
                        <a:lnTo>
                          <a:pt x="6" y="10"/>
                        </a:lnTo>
                        <a:lnTo>
                          <a:pt x="10" y="4"/>
                        </a:lnTo>
                        <a:lnTo>
                          <a:pt x="18" y="2"/>
                        </a:lnTo>
                        <a:lnTo>
                          <a:pt x="24" y="0"/>
                        </a:lnTo>
                        <a:lnTo>
                          <a:pt x="32" y="2"/>
                        </a:lnTo>
                        <a:lnTo>
                          <a:pt x="38" y="4"/>
                        </a:lnTo>
                        <a:lnTo>
                          <a:pt x="44" y="10"/>
                        </a:lnTo>
                        <a:lnTo>
                          <a:pt x="48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13" name="Freeform 1053"/>
                  <p:cNvSpPr>
                    <a:spLocks/>
                  </p:cNvSpPr>
                  <p:nvPr/>
                </p:nvSpPr>
                <p:spPr bwMode="auto">
                  <a:xfrm>
                    <a:off x="2568" y="2528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8 w 48"/>
                      <a:gd name="T3" fmla="*/ 32 h 48"/>
                      <a:gd name="T4" fmla="*/ 44 w 48"/>
                      <a:gd name="T5" fmla="*/ 38 h 48"/>
                      <a:gd name="T6" fmla="*/ 38 w 48"/>
                      <a:gd name="T7" fmla="*/ 44 h 48"/>
                      <a:gd name="T8" fmla="*/ 32 w 48"/>
                      <a:gd name="T9" fmla="*/ 48 h 48"/>
                      <a:gd name="T10" fmla="*/ 24 w 48"/>
                      <a:gd name="T11" fmla="*/ 48 h 48"/>
                      <a:gd name="T12" fmla="*/ 18 w 48"/>
                      <a:gd name="T13" fmla="*/ 48 h 48"/>
                      <a:gd name="T14" fmla="*/ 10 w 48"/>
                      <a:gd name="T15" fmla="*/ 44 h 48"/>
                      <a:gd name="T16" fmla="*/ 6 w 48"/>
                      <a:gd name="T17" fmla="*/ 38 h 48"/>
                      <a:gd name="T18" fmla="*/ 2 w 48"/>
                      <a:gd name="T19" fmla="*/ 32 h 48"/>
                      <a:gd name="T20" fmla="*/ 0 w 48"/>
                      <a:gd name="T21" fmla="*/ 24 h 48"/>
                      <a:gd name="T22" fmla="*/ 2 w 48"/>
                      <a:gd name="T23" fmla="*/ 18 h 48"/>
                      <a:gd name="T24" fmla="*/ 6 w 48"/>
                      <a:gd name="T25" fmla="*/ 10 h 48"/>
                      <a:gd name="T26" fmla="*/ 10 w 48"/>
                      <a:gd name="T27" fmla="*/ 6 h 48"/>
                      <a:gd name="T28" fmla="*/ 18 w 48"/>
                      <a:gd name="T29" fmla="*/ 2 h 48"/>
                      <a:gd name="T30" fmla="*/ 24 w 48"/>
                      <a:gd name="T31" fmla="*/ 0 h 48"/>
                      <a:gd name="T32" fmla="*/ 32 w 48"/>
                      <a:gd name="T33" fmla="*/ 2 h 48"/>
                      <a:gd name="T34" fmla="*/ 38 w 48"/>
                      <a:gd name="T35" fmla="*/ 6 h 48"/>
                      <a:gd name="T36" fmla="*/ 44 w 48"/>
                      <a:gd name="T37" fmla="*/ 10 h 48"/>
                      <a:gd name="T38" fmla="*/ 48 w 48"/>
                      <a:gd name="T39" fmla="*/ 18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8" y="32"/>
                        </a:lnTo>
                        <a:lnTo>
                          <a:pt x="44" y="38"/>
                        </a:lnTo>
                        <a:lnTo>
                          <a:pt x="38" y="44"/>
                        </a:lnTo>
                        <a:lnTo>
                          <a:pt x="32" y="48"/>
                        </a:lnTo>
                        <a:lnTo>
                          <a:pt x="24" y="48"/>
                        </a:lnTo>
                        <a:lnTo>
                          <a:pt x="18" y="48"/>
                        </a:lnTo>
                        <a:lnTo>
                          <a:pt x="10" y="44"/>
                        </a:lnTo>
                        <a:lnTo>
                          <a:pt x="6" y="38"/>
                        </a:lnTo>
                        <a:lnTo>
                          <a:pt x="2" y="32"/>
                        </a:lnTo>
                        <a:lnTo>
                          <a:pt x="0" y="24"/>
                        </a:lnTo>
                        <a:lnTo>
                          <a:pt x="2" y="18"/>
                        </a:lnTo>
                        <a:lnTo>
                          <a:pt x="6" y="10"/>
                        </a:lnTo>
                        <a:lnTo>
                          <a:pt x="10" y="6"/>
                        </a:lnTo>
                        <a:lnTo>
                          <a:pt x="18" y="2"/>
                        </a:lnTo>
                        <a:lnTo>
                          <a:pt x="24" y="0"/>
                        </a:lnTo>
                        <a:lnTo>
                          <a:pt x="32" y="2"/>
                        </a:lnTo>
                        <a:lnTo>
                          <a:pt x="38" y="6"/>
                        </a:lnTo>
                        <a:lnTo>
                          <a:pt x="44" y="10"/>
                        </a:lnTo>
                        <a:lnTo>
                          <a:pt x="48" y="18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14" name="Freeform 1054"/>
                  <p:cNvSpPr>
                    <a:spLocks/>
                  </p:cNvSpPr>
                  <p:nvPr/>
                </p:nvSpPr>
                <p:spPr bwMode="auto">
                  <a:xfrm>
                    <a:off x="2606" y="2532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8 w 48"/>
                      <a:gd name="T3" fmla="*/ 32 h 48"/>
                      <a:gd name="T4" fmla="*/ 44 w 48"/>
                      <a:gd name="T5" fmla="*/ 38 h 48"/>
                      <a:gd name="T6" fmla="*/ 38 w 48"/>
                      <a:gd name="T7" fmla="*/ 44 h 48"/>
                      <a:gd name="T8" fmla="*/ 32 w 48"/>
                      <a:gd name="T9" fmla="*/ 48 h 48"/>
                      <a:gd name="T10" fmla="*/ 24 w 48"/>
                      <a:gd name="T11" fmla="*/ 48 h 48"/>
                      <a:gd name="T12" fmla="*/ 18 w 48"/>
                      <a:gd name="T13" fmla="*/ 48 h 48"/>
                      <a:gd name="T14" fmla="*/ 10 w 48"/>
                      <a:gd name="T15" fmla="*/ 44 h 48"/>
                      <a:gd name="T16" fmla="*/ 6 w 48"/>
                      <a:gd name="T17" fmla="*/ 38 h 48"/>
                      <a:gd name="T18" fmla="*/ 2 w 48"/>
                      <a:gd name="T19" fmla="*/ 32 h 48"/>
                      <a:gd name="T20" fmla="*/ 0 w 48"/>
                      <a:gd name="T21" fmla="*/ 24 h 48"/>
                      <a:gd name="T22" fmla="*/ 2 w 48"/>
                      <a:gd name="T23" fmla="*/ 18 h 48"/>
                      <a:gd name="T24" fmla="*/ 6 w 48"/>
                      <a:gd name="T25" fmla="*/ 10 h 48"/>
                      <a:gd name="T26" fmla="*/ 10 w 48"/>
                      <a:gd name="T27" fmla="*/ 6 h 48"/>
                      <a:gd name="T28" fmla="*/ 18 w 48"/>
                      <a:gd name="T29" fmla="*/ 2 h 48"/>
                      <a:gd name="T30" fmla="*/ 24 w 48"/>
                      <a:gd name="T31" fmla="*/ 0 h 48"/>
                      <a:gd name="T32" fmla="*/ 32 w 48"/>
                      <a:gd name="T33" fmla="*/ 2 h 48"/>
                      <a:gd name="T34" fmla="*/ 38 w 48"/>
                      <a:gd name="T35" fmla="*/ 6 h 48"/>
                      <a:gd name="T36" fmla="*/ 44 w 48"/>
                      <a:gd name="T37" fmla="*/ 10 h 48"/>
                      <a:gd name="T38" fmla="*/ 48 w 48"/>
                      <a:gd name="T39" fmla="*/ 18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8" y="32"/>
                        </a:lnTo>
                        <a:lnTo>
                          <a:pt x="44" y="38"/>
                        </a:lnTo>
                        <a:lnTo>
                          <a:pt x="38" y="44"/>
                        </a:lnTo>
                        <a:lnTo>
                          <a:pt x="32" y="48"/>
                        </a:lnTo>
                        <a:lnTo>
                          <a:pt x="24" y="48"/>
                        </a:lnTo>
                        <a:lnTo>
                          <a:pt x="18" y="48"/>
                        </a:lnTo>
                        <a:lnTo>
                          <a:pt x="10" y="44"/>
                        </a:lnTo>
                        <a:lnTo>
                          <a:pt x="6" y="38"/>
                        </a:lnTo>
                        <a:lnTo>
                          <a:pt x="2" y="32"/>
                        </a:lnTo>
                        <a:lnTo>
                          <a:pt x="0" y="24"/>
                        </a:lnTo>
                        <a:lnTo>
                          <a:pt x="2" y="18"/>
                        </a:lnTo>
                        <a:lnTo>
                          <a:pt x="6" y="10"/>
                        </a:lnTo>
                        <a:lnTo>
                          <a:pt x="10" y="6"/>
                        </a:lnTo>
                        <a:lnTo>
                          <a:pt x="18" y="2"/>
                        </a:lnTo>
                        <a:lnTo>
                          <a:pt x="24" y="0"/>
                        </a:lnTo>
                        <a:lnTo>
                          <a:pt x="32" y="2"/>
                        </a:lnTo>
                        <a:lnTo>
                          <a:pt x="38" y="6"/>
                        </a:lnTo>
                        <a:lnTo>
                          <a:pt x="44" y="10"/>
                        </a:lnTo>
                        <a:lnTo>
                          <a:pt x="48" y="18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15" name="Freeform 1055"/>
                  <p:cNvSpPr>
                    <a:spLocks/>
                  </p:cNvSpPr>
                  <p:nvPr/>
                </p:nvSpPr>
                <p:spPr bwMode="auto">
                  <a:xfrm>
                    <a:off x="2644" y="2544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8 w 48"/>
                      <a:gd name="T3" fmla="*/ 32 h 48"/>
                      <a:gd name="T4" fmla="*/ 44 w 48"/>
                      <a:gd name="T5" fmla="*/ 38 h 48"/>
                      <a:gd name="T6" fmla="*/ 38 w 48"/>
                      <a:gd name="T7" fmla="*/ 44 h 48"/>
                      <a:gd name="T8" fmla="*/ 32 w 48"/>
                      <a:gd name="T9" fmla="*/ 46 h 48"/>
                      <a:gd name="T10" fmla="*/ 24 w 48"/>
                      <a:gd name="T11" fmla="*/ 48 h 48"/>
                      <a:gd name="T12" fmla="*/ 18 w 48"/>
                      <a:gd name="T13" fmla="*/ 46 h 48"/>
                      <a:gd name="T14" fmla="*/ 10 w 48"/>
                      <a:gd name="T15" fmla="*/ 44 h 48"/>
                      <a:gd name="T16" fmla="*/ 6 w 48"/>
                      <a:gd name="T17" fmla="*/ 38 h 48"/>
                      <a:gd name="T18" fmla="*/ 2 w 48"/>
                      <a:gd name="T19" fmla="*/ 32 h 48"/>
                      <a:gd name="T20" fmla="*/ 0 w 48"/>
                      <a:gd name="T21" fmla="*/ 24 h 48"/>
                      <a:gd name="T22" fmla="*/ 2 w 48"/>
                      <a:gd name="T23" fmla="*/ 16 h 48"/>
                      <a:gd name="T24" fmla="*/ 6 w 48"/>
                      <a:gd name="T25" fmla="*/ 10 h 48"/>
                      <a:gd name="T26" fmla="*/ 10 w 48"/>
                      <a:gd name="T27" fmla="*/ 4 h 48"/>
                      <a:gd name="T28" fmla="*/ 18 w 48"/>
                      <a:gd name="T29" fmla="*/ 2 h 48"/>
                      <a:gd name="T30" fmla="*/ 24 w 48"/>
                      <a:gd name="T31" fmla="*/ 0 h 48"/>
                      <a:gd name="T32" fmla="*/ 32 w 48"/>
                      <a:gd name="T33" fmla="*/ 2 h 48"/>
                      <a:gd name="T34" fmla="*/ 38 w 48"/>
                      <a:gd name="T35" fmla="*/ 4 h 48"/>
                      <a:gd name="T36" fmla="*/ 44 w 48"/>
                      <a:gd name="T37" fmla="*/ 10 h 48"/>
                      <a:gd name="T38" fmla="*/ 48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8" y="32"/>
                        </a:lnTo>
                        <a:lnTo>
                          <a:pt x="44" y="38"/>
                        </a:lnTo>
                        <a:lnTo>
                          <a:pt x="38" y="44"/>
                        </a:lnTo>
                        <a:lnTo>
                          <a:pt x="32" y="46"/>
                        </a:lnTo>
                        <a:lnTo>
                          <a:pt x="24" y="48"/>
                        </a:lnTo>
                        <a:lnTo>
                          <a:pt x="18" y="46"/>
                        </a:lnTo>
                        <a:lnTo>
                          <a:pt x="10" y="44"/>
                        </a:lnTo>
                        <a:lnTo>
                          <a:pt x="6" y="38"/>
                        </a:lnTo>
                        <a:lnTo>
                          <a:pt x="2" y="32"/>
                        </a:lnTo>
                        <a:lnTo>
                          <a:pt x="0" y="24"/>
                        </a:lnTo>
                        <a:lnTo>
                          <a:pt x="2" y="16"/>
                        </a:lnTo>
                        <a:lnTo>
                          <a:pt x="6" y="10"/>
                        </a:lnTo>
                        <a:lnTo>
                          <a:pt x="10" y="4"/>
                        </a:lnTo>
                        <a:lnTo>
                          <a:pt x="18" y="2"/>
                        </a:lnTo>
                        <a:lnTo>
                          <a:pt x="24" y="0"/>
                        </a:lnTo>
                        <a:lnTo>
                          <a:pt x="32" y="2"/>
                        </a:lnTo>
                        <a:lnTo>
                          <a:pt x="38" y="4"/>
                        </a:lnTo>
                        <a:lnTo>
                          <a:pt x="44" y="10"/>
                        </a:lnTo>
                        <a:lnTo>
                          <a:pt x="48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16" name="Freeform 1056"/>
                  <p:cNvSpPr>
                    <a:spLocks/>
                  </p:cNvSpPr>
                  <p:nvPr/>
                </p:nvSpPr>
                <p:spPr bwMode="auto">
                  <a:xfrm>
                    <a:off x="2682" y="2562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8 w 48"/>
                      <a:gd name="T3" fmla="*/ 30 h 48"/>
                      <a:gd name="T4" fmla="*/ 44 w 48"/>
                      <a:gd name="T5" fmla="*/ 38 h 48"/>
                      <a:gd name="T6" fmla="*/ 38 w 48"/>
                      <a:gd name="T7" fmla="*/ 42 h 48"/>
                      <a:gd name="T8" fmla="*/ 32 w 48"/>
                      <a:gd name="T9" fmla="*/ 46 h 48"/>
                      <a:gd name="T10" fmla="*/ 24 w 48"/>
                      <a:gd name="T11" fmla="*/ 48 h 48"/>
                      <a:gd name="T12" fmla="*/ 18 w 48"/>
                      <a:gd name="T13" fmla="*/ 46 h 48"/>
                      <a:gd name="T14" fmla="*/ 10 w 48"/>
                      <a:gd name="T15" fmla="*/ 42 h 48"/>
                      <a:gd name="T16" fmla="*/ 6 w 48"/>
                      <a:gd name="T17" fmla="*/ 38 h 48"/>
                      <a:gd name="T18" fmla="*/ 2 w 48"/>
                      <a:gd name="T19" fmla="*/ 30 h 48"/>
                      <a:gd name="T20" fmla="*/ 0 w 48"/>
                      <a:gd name="T21" fmla="*/ 24 h 48"/>
                      <a:gd name="T22" fmla="*/ 2 w 48"/>
                      <a:gd name="T23" fmla="*/ 16 h 48"/>
                      <a:gd name="T24" fmla="*/ 6 w 48"/>
                      <a:gd name="T25" fmla="*/ 10 h 48"/>
                      <a:gd name="T26" fmla="*/ 10 w 48"/>
                      <a:gd name="T27" fmla="*/ 4 h 48"/>
                      <a:gd name="T28" fmla="*/ 18 w 48"/>
                      <a:gd name="T29" fmla="*/ 0 h 48"/>
                      <a:gd name="T30" fmla="*/ 24 w 48"/>
                      <a:gd name="T31" fmla="*/ 0 h 48"/>
                      <a:gd name="T32" fmla="*/ 32 w 48"/>
                      <a:gd name="T33" fmla="*/ 0 h 48"/>
                      <a:gd name="T34" fmla="*/ 38 w 48"/>
                      <a:gd name="T35" fmla="*/ 4 h 48"/>
                      <a:gd name="T36" fmla="*/ 44 w 48"/>
                      <a:gd name="T37" fmla="*/ 10 h 48"/>
                      <a:gd name="T38" fmla="*/ 48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8" y="30"/>
                        </a:lnTo>
                        <a:lnTo>
                          <a:pt x="44" y="38"/>
                        </a:lnTo>
                        <a:lnTo>
                          <a:pt x="38" y="42"/>
                        </a:lnTo>
                        <a:lnTo>
                          <a:pt x="32" y="46"/>
                        </a:lnTo>
                        <a:lnTo>
                          <a:pt x="24" y="48"/>
                        </a:lnTo>
                        <a:lnTo>
                          <a:pt x="18" y="46"/>
                        </a:lnTo>
                        <a:lnTo>
                          <a:pt x="10" y="42"/>
                        </a:lnTo>
                        <a:lnTo>
                          <a:pt x="6" y="38"/>
                        </a:lnTo>
                        <a:lnTo>
                          <a:pt x="2" y="30"/>
                        </a:lnTo>
                        <a:lnTo>
                          <a:pt x="0" y="24"/>
                        </a:lnTo>
                        <a:lnTo>
                          <a:pt x="2" y="16"/>
                        </a:lnTo>
                        <a:lnTo>
                          <a:pt x="6" y="10"/>
                        </a:lnTo>
                        <a:lnTo>
                          <a:pt x="10" y="4"/>
                        </a:lnTo>
                        <a:lnTo>
                          <a:pt x="18" y="0"/>
                        </a:lnTo>
                        <a:lnTo>
                          <a:pt x="24" y="0"/>
                        </a:lnTo>
                        <a:lnTo>
                          <a:pt x="32" y="0"/>
                        </a:lnTo>
                        <a:lnTo>
                          <a:pt x="38" y="4"/>
                        </a:lnTo>
                        <a:lnTo>
                          <a:pt x="44" y="10"/>
                        </a:lnTo>
                        <a:lnTo>
                          <a:pt x="48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17" name="Freeform 1057"/>
                  <p:cNvSpPr>
                    <a:spLocks/>
                  </p:cNvSpPr>
                  <p:nvPr/>
                </p:nvSpPr>
                <p:spPr bwMode="auto">
                  <a:xfrm>
                    <a:off x="2722" y="2558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6 w 48"/>
                      <a:gd name="T3" fmla="*/ 30 h 48"/>
                      <a:gd name="T4" fmla="*/ 42 w 48"/>
                      <a:gd name="T5" fmla="*/ 38 h 48"/>
                      <a:gd name="T6" fmla="*/ 38 w 48"/>
                      <a:gd name="T7" fmla="*/ 42 h 48"/>
                      <a:gd name="T8" fmla="*/ 30 w 48"/>
                      <a:gd name="T9" fmla="*/ 46 h 48"/>
                      <a:gd name="T10" fmla="*/ 24 w 48"/>
                      <a:gd name="T11" fmla="*/ 48 h 48"/>
                      <a:gd name="T12" fmla="*/ 16 w 48"/>
                      <a:gd name="T13" fmla="*/ 46 h 48"/>
                      <a:gd name="T14" fmla="*/ 10 w 48"/>
                      <a:gd name="T15" fmla="*/ 42 h 48"/>
                      <a:gd name="T16" fmla="*/ 4 w 48"/>
                      <a:gd name="T17" fmla="*/ 38 h 48"/>
                      <a:gd name="T18" fmla="*/ 0 w 48"/>
                      <a:gd name="T19" fmla="*/ 30 h 48"/>
                      <a:gd name="T20" fmla="*/ 0 w 48"/>
                      <a:gd name="T21" fmla="*/ 24 h 48"/>
                      <a:gd name="T22" fmla="*/ 0 w 48"/>
                      <a:gd name="T23" fmla="*/ 16 h 48"/>
                      <a:gd name="T24" fmla="*/ 4 w 48"/>
                      <a:gd name="T25" fmla="*/ 10 h 48"/>
                      <a:gd name="T26" fmla="*/ 10 w 48"/>
                      <a:gd name="T27" fmla="*/ 4 h 48"/>
                      <a:gd name="T28" fmla="*/ 16 w 48"/>
                      <a:gd name="T29" fmla="*/ 0 h 48"/>
                      <a:gd name="T30" fmla="*/ 24 w 48"/>
                      <a:gd name="T31" fmla="*/ 0 h 48"/>
                      <a:gd name="T32" fmla="*/ 30 w 48"/>
                      <a:gd name="T33" fmla="*/ 0 h 48"/>
                      <a:gd name="T34" fmla="*/ 38 w 48"/>
                      <a:gd name="T35" fmla="*/ 4 h 48"/>
                      <a:gd name="T36" fmla="*/ 42 w 48"/>
                      <a:gd name="T37" fmla="*/ 10 h 48"/>
                      <a:gd name="T38" fmla="*/ 46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6" y="30"/>
                        </a:lnTo>
                        <a:lnTo>
                          <a:pt x="42" y="38"/>
                        </a:lnTo>
                        <a:lnTo>
                          <a:pt x="38" y="42"/>
                        </a:lnTo>
                        <a:lnTo>
                          <a:pt x="30" y="46"/>
                        </a:lnTo>
                        <a:lnTo>
                          <a:pt x="24" y="48"/>
                        </a:lnTo>
                        <a:lnTo>
                          <a:pt x="16" y="46"/>
                        </a:lnTo>
                        <a:lnTo>
                          <a:pt x="10" y="42"/>
                        </a:lnTo>
                        <a:lnTo>
                          <a:pt x="4" y="38"/>
                        </a:lnTo>
                        <a:lnTo>
                          <a:pt x="0" y="30"/>
                        </a:lnTo>
                        <a:lnTo>
                          <a:pt x="0" y="24"/>
                        </a:lnTo>
                        <a:lnTo>
                          <a:pt x="0" y="16"/>
                        </a:lnTo>
                        <a:lnTo>
                          <a:pt x="4" y="10"/>
                        </a:lnTo>
                        <a:lnTo>
                          <a:pt x="10" y="4"/>
                        </a:lnTo>
                        <a:lnTo>
                          <a:pt x="16" y="0"/>
                        </a:lnTo>
                        <a:lnTo>
                          <a:pt x="24" y="0"/>
                        </a:lnTo>
                        <a:lnTo>
                          <a:pt x="30" y="0"/>
                        </a:lnTo>
                        <a:lnTo>
                          <a:pt x="38" y="4"/>
                        </a:lnTo>
                        <a:lnTo>
                          <a:pt x="42" y="10"/>
                        </a:lnTo>
                        <a:lnTo>
                          <a:pt x="46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18" name="Freeform 1058"/>
                  <p:cNvSpPr>
                    <a:spLocks/>
                  </p:cNvSpPr>
                  <p:nvPr/>
                </p:nvSpPr>
                <p:spPr bwMode="auto">
                  <a:xfrm>
                    <a:off x="2760" y="2558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6 w 48"/>
                      <a:gd name="T3" fmla="*/ 30 h 48"/>
                      <a:gd name="T4" fmla="*/ 42 w 48"/>
                      <a:gd name="T5" fmla="*/ 38 h 48"/>
                      <a:gd name="T6" fmla="*/ 38 w 48"/>
                      <a:gd name="T7" fmla="*/ 42 h 48"/>
                      <a:gd name="T8" fmla="*/ 30 w 48"/>
                      <a:gd name="T9" fmla="*/ 46 h 48"/>
                      <a:gd name="T10" fmla="*/ 24 w 48"/>
                      <a:gd name="T11" fmla="*/ 48 h 48"/>
                      <a:gd name="T12" fmla="*/ 16 w 48"/>
                      <a:gd name="T13" fmla="*/ 46 h 48"/>
                      <a:gd name="T14" fmla="*/ 10 w 48"/>
                      <a:gd name="T15" fmla="*/ 42 h 48"/>
                      <a:gd name="T16" fmla="*/ 4 w 48"/>
                      <a:gd name="T17" fmla="*/ 38 h 48"/>
                      <a:gd name="T18" fmla="*/ 0 w 48"/>
                      <a:gd name="T19" fmla="*/ 30 h 48"/>
                      <a:gd name="T20" fmla="*/ 0 w 48"/>
                      <a:gd name="T21" fmla="*/ 24 h 48"/>
                      <a:gd name="T22" fmla="*/ 0 w 48"/>
                      <a:gd name="T23" fmla="*/ 16 h 48"/>
                      <a:gd name="T24" fmla="*/ 4 w 48"/>
                      <a:gd name="T25" fmla="*/ 10 h 48"/>
                      <a:gd name="T26" fmla="*/ 10 w 48"/>
                      <a:gd name="T27" fmla="*/ 4 h 48"/>
                      <a:gd name="T28" fmla="*/ 16 w 48"/>
                      <a:gd name="T29" fmla="*/ 0 h 48"/>
                      <a:gd name="T30" fmla="*/ 24 w 48"/>
                      <a:gd name="T31" fmla="*/ 0 h 48"/>
                      <a:gd name="T32" fmla="*/ 30 w 48"/>
                      <a:gd name="T33" fmla="*/ 0 h 48"/>
                      <a:gd name="T34" fmla="*/ 38 w 48"/>
                      <a:gd name="T35" fmla="*/ 4 h 48"/>
                      <a:gd name="T36" fmla="*/ 42 w 48"/>
                      <a:gd name="T37" fmla="*/ 10 h 48"/>
                      <a:gd name="T38" fmla="*/ 46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6" y="30"/>
                        </a:lnTo>
                        <a:lnTo>
                          <a:pt x="42" y="38"/>
                        </a:lnTo>
                        <a:lnTo>
                          <a:pt x="38" y="42"/>
                        </a:lnTo>
                        <a:lnTo>
                          <a:pt x="30" y="46"/>
                        </a:lnTo>
                        <a:lnTo>
                          <a:pt x="24" y="48"/>
                        </a:lnTo>
                        <a:lnTo>
                          <a:pt x="16" y="46"/>
                        </a:lnTo>
                        <a:lnTo>
                          <a:pt x="10" y="42"/>
                        </a:lnTo>
                        <a:lnTo>
                          <a:pt x="4" y="38"/>
                        </a:lnTo>
                        <a:lnTo>
                          <a:pt x="0" y="30"/>
                        </a:lnTo>
                        <a:lnTo>
                          <a:pt x="0" y="24"/>
                        </a:lnTo>
                        <a:lnTo>
                          <a:pt x="0" y="16"/>
                        </a:lnTo>
                        <a:lnTo>
                          <a:pt x="4" y="10"/>
                        </a:lnTo>
                        <a:lnTo>
                          <a:pt x="10" y="4"/>
                        </a:lnTo>
                        <a:lnTo>
                          <a:pt x="16" y="0"/>
                        </a:lnTo>
                        <a:lnTo>
                          <a:pt x="24" y="0"/>
                        </a:lnTo>
                        <a:lnTo>
                          <a:pt x="30" y="0"/>
                        </a:lnTo>
                        <a:lnTo>
                          <a:pt x="38" y="4"/>
                        </a:lnTo>
                        <a:lnTo>
                          <a:pt x="42" y="10"/>
                        </a:lnTo>
                        <a:lnTo>
                          <a:pt x="46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19" name="Freeform 1059"/>
                  <p:cNvSpPr>
                    <a:spLocks/>
                  </p:cNvSpPr>
                  <p:nvPr/>
                </p:nvSpPr>
                <p:spPr bwMode="auto">
                  <a:xfrm>
                    <a:off x="2798" y="2576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6 w 48"/>
                      <a:gd name="T3" fmla="*/ 32 h 48"/>
                      <a:gd name="T4" fmla="*/ 42 w 48"/>
                      <a:gd name="T5" fmla="*/ 38 h 48"/>
                      <a:gd name="T6" fmla="*/ 38 w 48"/>
                      <a:gd name="T7" fmla="*/ 44 h 48"/>
                      <a:gd name="T8" fmla="*/ 30 w 48"/>
                      <a:gd name="T9" fmla="*/ 48 h 48"/>
                      <a:gd name="T10" fmla="*/ 24 w 48"/>
                      <a:gd name="T11" fmla="*/ 48 h 48"/>
                      <a:gd name="T12" fmla="*/ 16 w 48"/>
                      <a:gd name="T13" fmla="*/ 48 h 48"/>
                      <a:gd name="T14" fmla="*/ 10 w 48"/>
                      <a:gd name="T15" fmla="*/ 44 h 48"/>
                      <a:gd name="T16" fmla="*/ 4 w 48"/>
                      <a:gd name="T17" fmla="*/ 38 h 48"/>
                      <a:gd name="T18" fmla="*/ 0 w 48"/>
                      <a:gd name="T19" fmla="*/ 32 h 48"/>
                      <a:gd name="T20" fmla="*/ 0 w 48"/>
                      <a:gd name="T21" fmla="*/ 24 h 48"/>
                      <a:gd name="T22" fmla="*/ 0 w 48"/>
                      <a:gd name="T23" fmla="*/ 18 h 48"/>
                      <a:gd name="T24" fmla="*/ 4 w 48"/>
                      <a:gd name="T25" fmla="*/ 10 h 48"/>
                      <a:gd name="T26" fmla="*/ 10 w 48"/>
                      <a:gd name="T27" fmla="*/ 6 h 48"/>
                      <a:gd name="T28" fmla="*/ 16 w 48"/>
                      <a:gd name="T29" fmla="*/ 2 h 48"/>
                      <a:gd name="T30" fmla="*/ 24 w 48"/>
                      <a:gd name="T31" fmla="*/ 0 h 48"/>
                      <a:gd name="T32" fmla="*/ 30 w 48"/>
                      <a:gd name="T33" fmla="*/ 2 h 48"/>
                      <a:gd name="T34" fmla="*/ 38 w 48"/>
                      <a:gd name="T35" fmla="*/ 6 h 48"/>
                      <a:gd name="T36" fmla="*/ 42 w 48"/>
                      <a:gd name="T37" fmla="*/ 10 h 48"/>
                      <a:gd name="T38" fmla="*/ 46 w 48"/>
                      <a:gd name="T39" fmla="*/ 18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6" y="32"/>
                        </a:lnTo>
                        <a:lnTo>
                          <a:pt x="42" y="38"/>
                        </a:lnTo>
                        <a:lnTo>
                          <a:pt x="38" y="44"/>
                        </a:lnTo>
                        <a:lnTo>
                          <a:pt x="30" y="48"/>
                        </a:lnTo>
                        <a:lnTo>
                          <a:pt x="24" y="48"/>
                        </a:lnTo>
                        <a:lnTo>
                          <a:pt x="16" y="48"/>
                        </a:lnTo>
                        <a:lnTo>
                          <a:pt x="10" y="44"/>
                        </a:lnTo>
                        <a:lnTo>
                          <a:pt x="4" y="38"/>
                        </a:lnTo>
                        <a:lnTo>
                          <a:pt x="0" y="32"/>
                        </a:lnTo>
                        <a:lnTo>
                          <a:pt x="0" y="24"/>
                        </a:lnTo>
                        <a:lnTo>
                          <a:pt x="0" y="18"/>
                        </a:lnTo>
                        <a:lnTo>
                          <a:pt x="4" y="10"/>
                        </a:lnTo>
                        <a:lnTo>
                          <a:pt x="10" y="6"/>
                        </a:lnTo>
                        <a:lnTo>
                          <a:pt x="16" y="2"/>
                        </a:lnTo>
                        <a:lnTo>
                          <a:pt x="24" y="0"/>
                        </a:lnTo>
                        <a:lnTo>
                          <a:pt x="30" y="2"/>
                        </a:lnTo>
                        <a:lnTo>
                          <a:pt x="38" y="6"/>
                        </a:lnTo>
                        <a:lnTo>
                          <a:pt x="42" y="10"/>
                        </a:lnTo>
                        <a:lnTo>
                          <a:pt x="46" y="18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20" name="Freeform 1060"/>
                  <p:cNvSpPr>
                    <a:spLocks/>
                  </p:cNvSpPr>
                  <p:nvPr/>
                </p:nvSpPr>
                <p:spPr bwMode="auto">
                  <a:xfrm>
                    <a:off x="2836" y="2584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6 w 48"/>
                      <a:gd name="T3" fmla="*/ 32 h 48"/>
                      <a:gd name="T4" fmla="*/ 42 w 48"/>
                      <a:gd name="T5" fmla="*/ 38 h 48"/>
                      <a:gd name="T6" fmla="*/ 38 w 48"/>
                      <a:gd name="T7" fmla="*/ 44 h 48"/>
                      <a:gd name="T8" fmla="*/ 30 w 48"/>
                      <a:gd name="T9" fmla="*/ 46 h 48"/>
                      <a:gd name="T10" fmla="*/ 24 w 48"/>
                      <a:gd name="T11" fmla="*/ 48 h 48"/>
                      <a:gd name="T12" fmla="*/ 16 w 48"/>
                      <a:gd name="T13" fmla="*/ 46 h 48"/>
                      <a:gd name="T14" fmla="*/ 10 w 48"/>
                      <a:gd name="T15" fmla="*/ 44 h 48"/>
                      <a:gd name="T16" fmla="*/ 4 w 48"/>
                      <a:gd name="T17" fmla="*/ 38 h 48"/>
                      <a:gd name="T18" fmla="*/ 0 w 48"/>
                      <a:gd name="T19" fmla="*/ 32 h 48"/>
                      <a:gd name="T20" fmla="*/ 0 w 48"/>
                      <a:gd name="T21" fmla="*/ 24 h 48"/>
                      <a:gd name="T22" fmla="*/ 0 w 48"/>
                      <a:gd name="T23" fmla="*/ 16 h 48"/>
                      <a:gd name="T24" fmla="*/ 4 w 48"/>
                      <a:gd name="T25" fmla="*/ 10 h 48"/>
                      <a:gd name="T26" fmla="*/ 10 w 48"/>
                      <a:gd name="T27" fmla="*/ 4 h 48"/>
                      <a:gd name="T28" fmla="*/ 16 w 48"/>
                      <a:gd name="T29" fmla="*/ 2 h 48"/>
                      <a:gd name="T30" fmla="*/ 24 w 48"/>
                      <a:gd name="T31" fmla="*/ 0 h 48"/>
                      <a:gd name="T32" fmla="*/ 30 w 48"/>
                      <a:gd name="T33" fmla="*/ 2 h 48"/>
                      <a:gd name="T34" fmla="*/ 38 w 48"/>
                      <a:gd name="T35" fmla="*/ 4 h 48"/>
                      <a:gd name="T36" fmla="*/ 42 w 48"/>
                      <a:gd name="T37" fmla="*/ 10 h 48"/>
                      <a:gd name="T38" fmla="*/ 46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6" y="32"/>
                        </a:lnTo>
                        <a:lnTo>
                          <a:pt x="42" y="38"/>
                        </a:lnTo>
                        <a:lnTo>
                          <a:pt x="38" y="44"/>
                        </a:lnTo>
                        <a:lnTo>
                          <a:pt x="30" y="46"/>
                        </a:lnTo>
                        <a:lnTo>
                          <a:pt x="24" y="48"/>
                        </a:lnTo>
                        <a:lnTo>
                          <a:pt x="16" y="46"/>
                        </a:lnTo>
                        <a:lnTo>
                          <a:pt x="10" y="44"/>
                        </a:lnTo>
                        <a:lnTo>
                          <a:pt x="4" y="38"/>
                        </a:lnTo>
                        <a:lnTo>
                          <a:pt x="0" y="32"/>
                        </a:lnTo>
                        <a:lnTo>
                          <a:pt x="0" y="24"/>
                        </a:lnTo>
                        <a:lnTo>
                          <a:pt x="0" y="16"/>
                        </a:lnTo>
                        <a:lnTo>
                          <a:pt x="4" y="10"/>
                        </a:lnTo>
                        <a:lnTo>
                          <a:pt x="10" y="4"/>
                        </a:lnTo>
                        <a:lnTo>
                          <a:pt x="16" y="2"/>
                        </a:lnTo>
                        <a:lnTo>
                          <a:pt x="24" y="0"/>
                        </a:lnTo>
                        <a:lnTo>
                          <a:pt x="30" y="2"/>
                        </a:lnTo>
                        <a:lnTo>
                          <a:pt x="38" y="4"/>
                        </a:lnTo>
                        <a:lnTo>
                          <a:pt x="42" y="10"/>
                        </a:lnTo>
                        <a:lnTo>
                          <a:pt x="46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21" name="Freeform 1061"/>
                  <p:cNvSpPr>
                    <a:spLocks/>
                  </p:cNvSpPr>
                  <p:nvPr/>
                </p:nvSpPr>
                <p:spPr bwMode="auto">
                  <a:xfrm>
                    <a:off x="2874" y="2560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6 w 48"/>
                      <a:gd name="T3" fmla="*/ 30 h 48"/>
                      <a:gd name="T4" fmla="*/ 42 w 48"/>
                      <a:gd name="T5" fmla="*/ 38 h 48"/>
                      <a:gd name="T6" fmla="*/ 38 w 48"/>
                      <a:gd name="T7" fmla="*/ 42 h 48"/>
                      <a:gd name="T8" fmla="*/ 30 w 48"/>
                      <a:gd name="T9" fmla="*/ 46 h 48"/>
                      <a:gd name="T10" fmla="*/ 24 w 48"/>
                      <a:gd name="T11" fmla="*/ 48 h 48"/>
                      <a:gd name="T12" fmla="*/ 16 w 48"/>
                      <a:gd name="T13" fmla="*/ 46 h 48"/>
                      <a:gd name="T14" fmla="*/ 10 w 48"/>
                      <a:gd name="T15" fmla="*/ 42 h 48"/>
                      <a:gd name="T16" fmla="*/ 4 w 48"/>
                      <a:gd name="T17" fmla="*/ 38 h 48"/>
                      <a:gd name="T18" fmla="*/ 0 w 48"/>
                      <a:gd name="T19" fmla="*/ 30 h 48"/>
                      <a:gd name="T20" fmla="*/ 0 w 48"/>
                      <a:gd name="T21" fmla="*/ 24 h 48"/>
                      <a:gd name="T22" fmla="*/ 0 w 48"/>
                      <a:gd name="T23" fmla="*/ 16 h 48"/>
                      <a:gd name="T24" fmla="*/ 4 w 48"/>
                      <a:gd name="T25" fmla="*/ 10 h 48"/>
                      <a:gd name="T26" fmla="*/ 10 w 48"/>
                      <a:gd name="T27" fmla="*/ 4 h 48"/>
                      <a:gd name="T28" fmla="*/ 16 w 48"/>
                      <a:gd name="T29" fmla="*/ 0 h 48"/>
                      <a:gd name="T30" fmla="*/ 24 w 48"/>
                      <a:gd name="T31" fmla="*/ 0 h 48"/>
                      <a:gd name="T32" fmla="*/ 30 w 48"/>
                      <a:gd name="T33" fmla="*/ 0 h 48"/>
                      <a:gd name="T34" fmla="*/ 38 w 48"/>
                      <a:gd name="T35" fmla="*/ 4 h 48"/>
                      <a:gd name="T36" fmla="*/ 42 w 48"/>
                      <a:gd name="T37" fmla="*/ 10 h 48"/>
                      <a:gd name="T38" fmla="*/ 46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6" y="30"/>
                        </a:lnTo>
                        <a:lnTo>
                          <a:pt x="42" y="38"/>
                        </a:lnTo>
                        <a:lnTo>
                          <a:pt x="38" y="42"/>
                        </a:lnTo>
                        <a:lnTo>
                          <a:pt x="30" y="46"/>
                        </a:lnTo>
                        <a:lnTo>
                          <a:pt x="24" y="48"/>
                        </a:lnTo>
                        <a:lnTo>
                          <a:pt x="16" y="46"/>
                        </a:lnTo>
                        <a:lnTo>
                          <a:pt x="10" y="42"/>
                        </a:lnTo>
                        <a:lnTo>
                          <a:pt x="4" y="38"/>
                        </a:lnTo>
                        <a:lnTo>
                          <a:pt x="0" y="30"/>
                        </a:lnTo>
                        <a:lnTo>
                          <a:pt x="0" y="24"/>
                        </a:lnTo>
                        <a:lnTo>
                          <a:pt x="0" y="16"/>
                        </a:lnTo>
                        <a:lnTo>
                          <a:pt x="4" y="10"/>
                        </a:lnTo>
                        <a:lnTo>
                          <a:pt x="10" y="4"/>
                        </a:lnTo>
                        <a:lnTo>
                          <a:pt x="16" y="0"/>
                        </a:lnTo>
                        <a:lnTo>
                          <a:pt x="24" y="0"/>
                        </a:lnTo>
                        <a:lnTo>
                          <a:pt x="30" y="0"/>
                        </a:lnTo>
                        <a:lnTo>
                          <a:pt x="38" y="4"/>
                        </a:lnTo>
                        <a:lnTo>
                          <a:pt x="42" y="10"/>
                        </a:lnTo>
                        <a:lnTo>
                          <a:pt x="46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22" name="Freeform 1062"/>
                  <p:cNvSpPr>
                    <a:spLocks/>
                  </p:cNvSpPr>
                  <p:nvPr/>
                </p:nvSpPr>
                <p:spPr bwMode="auto">
                  <a:xfrm>
                    <a:off x="2912" y="2570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6 w 48"/>
                      <a:gd name="T3" fmla="*/ 30 h 48"/>
                      <a:gd name="T4" fmla="*/ 42 w 48"/>
                      <a:gd name="T5" fmla="*/ 38 h 48"/>
                      <a:gd name="T6" fmla="*/ 38 w 48"/>
                      <a:gd name="T7" fmla="*/ 42 h 48"/>
                      <a:gd name="T8" fmla="*/ 30 w 48"/>
                      <a:gd name="T9" fmla="*/ 46 h 48"/>
                      <a:gd name="T10" fmla="*/ 24 w 48"/>
                      <a:gd name="T11" fmla="*/ 48 h 48"/>
                      <a:gd name="T12" fmla="*/ 16 w 48"/>
                      <a:gd name="T13" fmla="*/ 46 h 48"/>
                      <a:gd name="T14" fmla="*/ 10 w 48"/>
                      <a:gd name="T15" fmla="*/ 42 h 48"/>
                      <a:gd name="T16" fmla="*/ 4 w 48"/>
                      <a:gd name="T17" fmla="*/ 38 h 48"/>
                      <a:gd name="T18" fmla="*/ 0 w 48"/>
                      <a:gd name="T19" fmla="*/ 30 h 48"/>
                      <a:gd name="T20" fmla="*/ 0 w 48"/>
                      <a:gd name="T21" fmla="*/ 24 h 48"/>
                      <a:gd name="T22" fmla="*/ 0 w 48"/>
                      <a:gd name="T23" fmla="*/ 16 h 48"/>
                      <a:gd name="T24" fmla="*/ 4 w 48"/>
                      <a:gd name="T25" fmla="*/ 10 h 48"/>
                      <a:gd name="T26" fmla="*/ 10 w 48"/>
                      <a:gd name="T27" fmla="*/ 4 h 48"/>
                      <a:gd name="T28" fmla="*/ 16 w 48"/>
                      <a:gd name="T29" fmla="*/ 0 h 48"/>
                      <a:gd name="T30" fmla="*/ 24 w 48"/>
                      <a:gd name="T31" fmla="*/ 0 h 48"/>
                      <a:gd name="T32" fmla="*/ 30 w 48"/>
                      <a:gd name="T33" fmla="*/ 0 h 48"/>
                      <a:gd name="T34" fmla="*/ 38 w 48"/>
                      <a:gd name="T35" fmla="*/ 4 h 48"/>
                      <a:gd name="T36" fmla="*/ 42 w 48"/>
                      <a:gd name="T37" fmla="*/ 10 h 48"/>
                      <a:gd name="T38" fmla="*/ 46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6" y="30"/>
                        </a:lnTo>
                        <a:lnTo>
                          <a:pt x="42" y="38"/>
                        </a:lnTo>
                        <a:lnTo>
                          <a:pt x="38" y="42"/>
                        </a:lnTo>
                        <a:lnTo>
                          <a:pt x="30" y="46"/>
                        </a:lnTo>
                        <a:lnTo>
                          <a:pt x="24" y="48"/>
                        </a:lnTo>
                        <a:lnTo>
                          <a:pt x="16" y="46"/>
                        </a:lnTo>
                        <a:lnTo>
                          <a:pt x="10" y="42"/>
                        </a:lnTo>
                        <a:lnTo>
                          <a:pt x="4" y="38"/>
                        </a:lnTo>
                        <a:lnTo>
                          <a:pt x="0" y="30"/>
                        </a:lnTo>
                        <a:lnTo>
                          <a:pt x="0" y="24"/>
                        </a:lnTo>
                        <a:lnTo>
                          <a:pt x="0" y="16"/>
                        </a:lnTo>
                        <a:lnTo>
                          <a:pt x="4" y="10"/>
                        </a:lnTo>
                        <a:lnTo>
                          <a:pt x="10" y="4"/>
                        </a:lnTo>
                        <a:lnTo>
                          <a:pt x="16" y="0"/>
                        </a:lnTo>
                        <a:lnTo>
                          <a:pt x="24" y="0"/>
                        </a:lnTo>
                        <a:lnTo>
                          <a:pt x="30" y="0"/>
                        </a:lnTo>
                        <a:lnTo>
                          <a:pt x="38" y="4"/>
                        </a:lnTo>
                        <a:lnTo>
                          <a:pt x="42" y="10"/>
                        </a:lnTo>
                        <a:lnTo>
                          <a:pt x="46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23" name="Freeform 1063"/>
                  <p:cNvSpPr>
                    <a:spLocks/>
                  </p:cNvSpPr>
                  <p:nvPr/>
                </p:nvSpPr>
                <p:spPr bwMode="auto">
                  <a:xfrm>
                    <a:off x="2950" y="2574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6 w 48"/>
                      <a:gd name="T3" fmla="*/ 30 h 48"/>
                      <a:gd name="T4" fmla="*/ 42 w 48"/>
                      <a:gd name="T5" fmla="*/ 38 h 48"/>
                      <a:gd name="T6" fmla="*/ 38 w 48"/>
                      <a:gd name="T7" fmla="*/ 42 h 48"/>
                      <a:gd name="T8" fmla="*/ 30 w 48"/>
                      <a:gd name="T9" fmla="*/ 46 h 48"/>
                      <a:gd name="T10" fmla="*/ 24 w 48"/>
                      <a:gd name="T11" fmla="*/ 48 h 48"/>
                      <a:gd name="T12" fmla="*/ 16 w 48"/>
                      <a:gd name="T13" fmla="*/ 46 h 48"/>
                      <a:gd name="T14" fmla="*/ 10 w 48"/>
                      <a:gd name="T15" fmla="*/ 42 h 48"/>
                      <a:gd name="T16" fmla="*/ 4 w 48"/>
                      <a:gd name="T17" fmla="*/ 38 h 48"/>
                      <a:gd name="T18" fmla="*/ 0 w 48"/>
                      <a:gd name="T19" fmla="*/ 30 h 48"/>
                      <a:gd name="T20" fmla="*/ 0 w 48"/>
                      <a:gd name="T21" fmla="*/ 24 h 48"/>
                      <a:gd name="T22" fmla="*/ 0 w 48"/>
                      <a:gd name="T23" fmla="*/ 16 h 48"/>
                      <a:gd name="T24" fmla="*/ 4 w 48"/>
                      <a:gd name="T25" fmla="*/ 10 h 48"/>
                      <a:gd name="T26" fmla="*/ 10 w 48"/>
                      <a:gd name="T27" fmla="*/ 4 h 48"/>
                      <a:gd name="T28" fmla="*/ 16 w 48"/>
                      <a:gd name="T29" fmla="*/ 0 h 48"/>
                      <a:gd name="T30" fmla="*/ 24 w 48"/>
                      <a:gd name="T31" fmla="*/ 0 h 48"/>
                      <a:gd name="T32" fmla="*/ 30 w 48"/>
                      <a:gd name="T33" fmla="*/ 0 h 48"/>
                      <a:gd name="T34" fmla="*/ 38 w 48"/>
                      <a:gd name="T35" fmla="*/ 4 h 48"/>
                      <a:gd name="T36" fmla="*/ 42 w 48"/>
                      <a:gd name="T37" fmla="*/ 10 h 48"/>
                      <a:gd name="T38" fmla="*/ 46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6" y="30"/>
                        </a:lnTo>
                        <a:lnTo>
                          <a:pt x="42" y="38"/>
                        </a:lnTo>
                        <a:lnTo>
                          <a:pt x="38" y="42"/>
                        </a:lnTo>
                        <a:lnTo>
                          <a:pt x="30" y="46"/>
                        </a:lnTo>
                        <a:lnTo>
                          <a:pt x="24" y="48"/>
                        </a:lnTo>
                        <a:lnTo>
                          <a:pt x="16" y="46"/>
                        </a:lnTo>
                        <a:lnTo>
                          <a:pt x="10" y="42"/>
                        </a:lnTo>
                        <a:lnTo>
                          <a:pt x="4" y="38"/>
                        </a:lnTo>
                        <a:lnTo>
                          <a:pt x="0" y="30"/>
                        </a:lnTo>
                        <a:lnTo>
                          <a:pt x="0" y="24"/>
                        </a:lnTo>
                        <a:lnTo>
                          <a:pt x="0" y="16"/>
                        </a:lnTo>
                        <a:lnTo>
                          <a:pt x="4" y="10"/>
                        </a:lnTo>
                        <a:lnTo>
                          <a:pt x="10" y="4"/>
                        </a:lnTo>
                        <a:lnTo>
                          <a:pt x="16" y="0"/>
                        </a:lnTo>
                        <a:lnTo>
                          <a:pt x="24" y="0"/>
                        </a:lnTo>
                        <a:lnTo>
                          <a:pt x="30" y="0"/>
                        </a:lnTo>
                        <a:lnTo>
                          <a:pt x="38" y="4"/>
                        </a:lnTo>
                        <a:lnTo>
                          <a:pt x="42" y="10"/>
                        </a:lnTo>
                        <a:lnTo>
                          <a:pt x="46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24" name="Freeform 1064"/>
                  <p:cNvSpPr>
                    <a:spLocks/>
                  </p:cNvSpPr>
                  <p:nvPr/>
                </p:nvSpPr>
                <p:spPr bwMode="auto">
                  <a:xfrm>
                    <a:off x="2988" y="2574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6 w 48"/>
                      <a:gd name="T3" fmla="*/ 32 h 48"/>
                      <a:gd name="T4" fmla="*/ 42 w 48"/>
                      <a:gd name="T5" fmla="*/ 38 h 48"/>
                      <a:gd name="T6" fmla="*/ 38 w 48"/>
                      <a:gd name="T7" fmla="*/ 44 h 48"/>
                      <a:gd name="T8" fmla="*/ 30 w 48"/>
                      <a:gd name="T9" fmla="*/ 48 h 48"/>
                      <a:gd name="T10" fmla="*/ 24 w 48"/>
                      <a:gd name="T11" fmla="*/ 48 h 48"/>
                      <a:gd name="T12" fmla="*/ 16 w 48"/>
                      <a:gd name="T13" fmla="*/ 48 h 48"/>
                      <a:gd name="T14" fmla="*/ 10 w 48"/>
                      <a:gd name="T15" fmla="*/ 44 h 48"/>
                      <a:gd name="T16" fmla="*/ 4 w 48"/>
                      <a:gd name="T17" fmla="*/ 38 h 48"/>
                      <a:gd name="T18" fmla="*/ 0 w 48"/>
                      <a:gd name="T19" fmla="*/ 32 h 48"/>
                      <a:gd name="T20" fmla="*/ 0 w 48"/>
                      <a:gd name="T21" fmla="*/ 24 h 48"/>
                      <a:gd name="T22" fmla="*/ 0 w 48"/>
                      <a:gd name="T23" fmla="*/ 18 h 48"/>
                      <a:gd name="T24" fmla="*/ 4 w 48"/>
                      <a:gd name="T25" fmla="*/ 10 h 48"/>
                      <a:gd name="T26" fmla="*/ 10 w 48"/>
                      <a:gd name="T27" fmla="*/ 6 h 48"/>
                      <a:gd name="T28" fmla="*/ 16 w 48"/>
                      <a:gd name="T29" fmla="*/ 2 h 48"/>
                      <a:gd name="T30" fmla="*/ 24 w 48"/>
                      <a:gd name="T31" fmla="*/ 0 h 48"/>
                      <a:gd name="T32" fmla="*/ 30 w 48"/>
                      <a:gd name="T33" fmla="*/ 2 h 48"/>
                      <a:gd name="T34" fmla="*/ 38 w 48"/>
                      <a:gd name="T35" fmla="*/ 6 h 48"/>
                      <a:gd name="T36" fmla="*/ 42 w 48"/>
                      <a:gd name="T37" fmla="*/ 10 h 48"/>
                      <a:gd name="T38" fmla="*/ 46 w 48"/>
                      <a:gd name="T39" fmla="*/ 18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6" y="32"/>
                        </a:lnTo>
                        <a:lnTo>
                          <a:pt x="42" y="38"/>
                        </a:lnTo>
                        <a:lnTo>
                          <a:pt x="38" y="44"/>
                        </a:lnTo>
                        <a:lnTo>
                          <a:pt x="30" y="48"/>
                        </a:lnTo>
                        <a:lnTo>
                          <a:pt x="24" y="48"/>
                        </a:lnTo>
                        <a:lnTo>
                          <a:pt x="16" y="48"/>
                        </a:lnTo>
                        <a:lnTo>
                          <a:pt x="10" y="44"/>
                        </a:lnTo>
                        <a:lnTo>
                          <a:pt x="4" y="38"/>
                        </a:lnTo>
                        <a:lnTo>
                          <a:pt x="0" y="32"/>
                        </a:lnTo>
                        <a:lnTo>
                          <a:pt x="0" y="24"/>
                        </a:lnTo>
                        <a:lnTo>
                          <a:pt x="0" y="18"/>
                        </a:lnTo>
                        <a:lnTo>
                          <a:pt x="4" y="10"/>
                        </a:lnTo>
                        <a:lnTo>
                          <a:pt x="10" y="6"/>
                        </a:lnTo>
                        <a:lnTo>
                          <a:pt x="16" y="2"/>
                        </a:lnTo>
                        <a:lnTo>
                          <a:pt x="24" y="0"/>
                        </a:lnTo>
                        <a:lnTo>
                          <a:pt x="30" y="2"/>
                        </a:lnTo>
                        <a:lnTo>
                          <a:pt x="38" y="6"/>
                        </a:lnTo>
                        <a:lnTo>
                          <a:pt x="42" y="10"/>
                        </a:lnTo>
                        <a:lnTo>
                          <a:pt x="46" y="18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25" name="Freeform 1065"/>
                  <p:cNvSpPr>
                    <a:spLocks/>
                  </p:cNvSpPr>
                  <p:nvPr/>
                </p:nvSpPr>
                <p:spPr bwMode="auto">
                  <a:xfrm>
                    <a:off x="3026" y="2578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6 w 48"/>
                      <a:gd name="T3" fmla="*/ 32 h 48"/>
                      <a:gd name="T4" fmla="*/ 42 w 48"/>
                      <a:gd name="T5" fmla="*/ 38 h 48"/>
                      <a:gd name="T6" fmla="*/ 38 w 48"/>
                      <a:gd name="T7" fmla="*/ 44 h 48"/>
                      <a:gd name="T8" fmla="*/ 30 w 48"/>
                      <a:gd name="T9" fmla="*/ 46 h 48"/>
                      <a:gd name="T10" fmla="*/ 24 w 48"/>
                      <a:gd name="T11" fmla="*/ 48 h 48"/>
                      <a:gd name="T12" fmla="*/ 16 w 48"/>
                      <a:gd name="T13" fmla="*/ 46 h 48"/>
                      <a:gd name="T14" fmla="*/ 10 w 48"/>
                      <a:gd name="T15" fmla="*/ 44 h 48"/>
                      <a:gd name="T16" fmla="*/ 4 w 48"/>
                      <a:gd name="T17" fmla="*/ 38 h 48"/>
                      <a:gd name="T18" fmla="*/ 0 w 48"/>
                      <a:gd name="T19" fmla="*/ 32 h 48"/>
                      <a:gd name="T20" fmla="*/ 0 w 48"/>
                      <a:gd name="T21" fmla="*/ 24 h 48"/>
                      <a:gd name="T22" fmla="*/ 0 w 48"/>
                      <a:gd name="T23" fmla="*/ 16 h 48"/>
                      <a:gd name="T24" fmla="*/ 4 w 48"/>
                      <a:gd name="T25" fmla="*/ 10 h 48"/>
                      <a:gd name="T26" fmla="*/ 10 w 48"/>
                      <a:gd name="T27" fmla="*/ 4 h 48"/>
                      <a:gd name="T28" fmla="*/ 16 w 48"/>
                      <a:gd name="T29" fmla="*/ 2 h 48"/>
                      <a:gd name="T30" fmla="*/ 24 w 48"/>
                      <a:gd name="T31" fmla="*/ 0 h 48"/>
                      <a:gd name="T32" fmla="*/ 30 w 48"/>
                      <a:gd name="T33" fmla="*/ 2 h 48"/>
                      <a:gd name="T34" fmla="*/ 38 w 48"/>
                      <a:gd name="T35" fmla="*/ 4 h 48"/>
                      <a:gd name="T36" fmla="*/ 42 w 48"/>
                      <a:gd name="T37" fmla="*/ 10 h 48"/>
                      <a:gd name="T38" fmla="*/ 46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6" y="32"/>
                        </a:lnTo>
                        <a:lnTo>
                          <a:pt x="42" y="38"/>
                        </a:lnTo>
                        <a:lnTo>
                          <a:pt x="38" y="44"/>
                        </a:lnTo>
                        <a:lnTo>
                          <a:pt x="30" y="46"/>
                        </a:lnTo>
                        <a:lnTo>
                          <a:pt x="24" y="48"/>
                        </a:lnTo>
                        <a:lnTo>
                          <a:pt x="16" y="46"/>
                        </a:lnTo>
                        <a:lnTo>
                          <a:pt x="10" y="44"/>
                        </a:lnTo>
                        <a:lnTo>
                          <a:pt x="4" y="38"/>
                        </a:lnTo>
                        <a:lnTo>
                          <a:pt x="0" y="32"/>
                        </a:lnTo>
                        <a:lnTo>
                          <a:pt x="0" y="24"/>
                        </a:lnTo>
                        <a:lnTo>
                          <a:pt x="0" y="16"/>
                        </a:lnTo>
                        <a:lnTo>
                          <a:pt x="4" y="10"/>
                        </a:lnTo>
                        <a:lnTo>
                          <a:pt x="10" y="4"/>
                        </a:lnTo>
                        <a:lnTo>
                          <a:pt x="16" y="2"/>
                        </a:lnTo>
                        <a:lnTo>
                          <a:pt x="24" y="0"/>
                        </a:lnTo>
                        <a:lnTo>
                          <a:pt x="30" y="2"/>
                        </a:lnTo>
                        <a:lnTo>
                          <a:pt x="38" y="4"/>
                        </a:lnTo>
                        <a:lnTo>
                          <a:pt x="42" y="10"/>
                        </a:lnTo>
                        <a:lnTo>
                          <a:pt x="46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26" name="Freeform 1066"/>
                  <p:cNvSpPr>
                    <a:spLocks/>
                  </p:cNvSpPr>
                  <p:nvPr/>
                </p:nvSpPr>
                <p:spPr bwMode="auto">
                  <a:xfrm>
                    <a:off x="3064" y="2578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6 w 48"/>
                      <a:gd name="T3" fmla="*/ 32 h 48"/>
                      <a:gd name="T4" fmla="*/ 42 w 48"/>
                      <a:gd name="T5" fmla="*/ 38 h 48"/>
                      <a:gd name="T6" fmla="*/ 38 w 48"/>
                      <a:gd name="T7" fmla="*/ 44 h 48"/>
                      <a:gd name="T8" fmla="*/ 30 w 48"/>
                      <a:gd name="T9" fmla="*/ 48 h 48"/>
                      <a:gd name="T10" fmla="*/ 24 w 48"/>
                      <a:gd name="T11" fmla="*/ 48 h 48"/>
                      <a:gd name="T12" fmla="*/ 16 w 48"/>
                      <a:gd name="T13" fmla="*/ 48 h 48"/>
                      <a:gd name="T14" fmla="*/ 10 w 48"/>
                      <a:gd name="T15" fmla="*/ 44 h 48"/>
                      <a:gd name="T16" fmla="*/ 4 w 48"/>
                      <a:gd name="T17" fmla="*/ 38 h 48"/>
                      <a:gd name="T18" fmla="*/ 0 w 48"/>
                      <a:gd name="T19" fmla="*/ 32 h 48"/>
                      <a:gd name="T20" fmla="*/ 0 w 48"/>
                      <a:gd name="T21" fmla="*/ 24 h 48"/>
                      <a:gd name="T22" fmla="*/ 0 w 48"/>
                      <a:gd name="T23" fmla="*/ 18 h 48"/>
                      <a:gd name="T24" fmla="*/ 4 w 48"/>
                      <a:gd name="T25" fmla="*/ 10 h 48"/>
                      <a:gd name="T26" fmla="*/ 10 w 48"/>
                      <a:gd name="T27" fmla="*/ 6 h 48"/>
                      <a:gd name="T28" fmla="*/ 16 w 48"/>
                      <a:gd name="T29" fmla="*/ 2 h 48"/>
                      <a:gd name="T30" fmla="*/ 24 w 48"/>
                      <a:gd name="T31" fmla="*/ 0 h 48"/>
                      <a:gd name="T32" fmla="*/ 30 w 48"/>
                      <a:gd name="T33" fmla="*/ 2 h 48"/>
                      <a:gd name="T34" fmla="*/ 38 w 48"/>
                      <a:gd name="T35" fmla="*/ 6 h 48"/>
                      <a:gd name="T36" fmla="*/ 42 w 48"/>
                      <a:gd name="T37" fmla="*/ 10 h 48"/>
                      <a:gd name="T38" fmla="*/ 46 w 48"/>
                      <a:gd name="T39" fmla="*/ 18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6" y="32"/>
                        </a:lnTo>
                        <a:lnTo>
                          <a:pt x="42" y="38"/>
                        </a:lnTo>
                        <a:lnTo>
                          <a:pt x="38" y="44"/>
                        </a:lnTo>
                        <a:lnTo>
                          <a:pt x="30" y="48"/>
                        </a:lnTo>
                        <a:lnTo>
                          <a:pt x="24" y="48"/>
                        </a:lnTo>
                        <a:lnTo>
                          <a:pt x="16" y="48"/>
                        </a:lnTo>
                        <a:lnTo>
                          <a:pt x="10" y="44"/>
                        </a:lnTo>
                        <a:lnTo>
                          <a:pt x="4" y="38"/>
                        </a:lnTo>
                        <a:lnTo>
                          <a:pt x="0" y="32"/>
                        </a:lnTo>
                        <a:lnTo>
                          <a:pt x="0" y="24"/>
                        </a:lnTo>
                        <a:lnTo>
                          <a:pt x="0" y="18"/>
                        </a:lnTo>
                        <a:lnTo>
                          <a:pt x="4" y="10"/>
                        </a:lnTo>
                        <a:lnTo>
                          <a:pt x="10" y="6"/>
                        </a:lnTo>
                        <a:lnTo>
                          <a:pt x="16" y="2"/>
                        </a:lnTo>
                        <a:lnTo>
                          <a:pt x="24" y="0"/>
                        </a:lnTo>
                        <a:lnTo>
                          <a:pt x="30" y="2"/>
                        </a:lnTo>
                        <a:lnTo>
                          <a:pt x="38" y="6"/>
                        </a:lnTo>
                        <a:lnTo>
                          <a:pt x="42" y="10"/>
                        </a:lnTo>
                        <a:lnTo>
                          <a:pt x="46" y="18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27" name="Freeform 1067"/>
                  <p:cNvSpPr>
                    <a:spLocks/>
                  </p:cNvSpPr>
                  <p:nvPr/>
                </p:nvSpPr>
                <p:spPr bwMode="auto">
                  <a:xfrm>
                    <a:off x="3102" y="2580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6 w 48"/>
                      <a:gd name="T3" fmla="*/ 32 h 48"/>
                      <a:gd name="T4" fmla="*/ 44 w 48"/>
                      <a:gd name="T5" fmla="*/ 38 h 48"/>
                      <a:gd name="T6" fmla="*/ 38 w 48"/>
                      <a:gd name="T7" fmla="*/ 44 h 48"/>
                      <a:gd name="T8" fmla="*/ 32 w 48"/>
                      <a:gd name="T9" fmla="*/ 48 h 48"/>
                      <a:gd name="T10" fmla="*/ 24 w 48"/>
                      <a:gd name="T11" fmla="*/ 48 h 48"/>
                      <a:gd name="T12" fmla="*/ 16 w 48"/>
                      <a:gd name="T13" fmla="*/ 48 h 48"/>
                      <a:gd name="T14" fmla="*/ 10 w 48"/>
                      <a:gd name="T15" fmla="*/ 44 h 48"/>
                      <a:gd name="T16" fmla="*/ 4 w 48"/>
                      <a:gd name="T17" fmla="*/ 38 h 48"/>
                      <a:gd name="T18" fmla="*/ 2 w 48"/>
                      <a:gd name="T19" fmla="*/ 32 h 48"/>
                      <a:gd name="T20" fmla="*/ 0 w 48"/>
                      <a:gd name="T21" fmla="*/ 24 h 48"/>
                      <a:gd name="T22" fmla="*/ 2 w 48"/>
                      <a:gd name="T23" fmla="*/ 18 h 48"/>
                      <a:gd name="T24" fmla="*/ 4 w 48"/>
                      <a:gd name="T25" fmla="*/ 10 h 48"/>
                      <a:gd name="T26" fmla="*/ 10 w 48"/>
                      <a:gd name="T27" fmla="*/ 6 h 48"/>
                      <a:gd name="T28" fmla="*/ 16 w 48"/>
                      <a:gd name="T29" fmla="*/ 2 h 48"/>
                      <a:gd name="T30" fmla="*/ 24 w 48"/>
                      <a:gd name="T31" fmla="*/ 0 h 48"/>
                      <a:gd name="T32" fmla="*/ 32 w 48"/>
                      <a:gd name="T33" fmla="*/ 2 h 48"/>
                      <a:gd name="T34" fmla="*/ 38 w 48"/>
                      <a:gd name="T35" fmla="*/ 6 h 48"/>
                      <a:gd name="T36" fmla="*/ 44 w 48"/>
                      <a:gd name="T37" fmla="*/ 10 h 48"/>
                      <a:gd name="T38" fmla="*/ 46 w 48"/>
                      <a:gd name="T39" fmla="*/ 18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6" y="32"/>
                        </a:lnTo>
                        <a:lnTo>
                          <a:pt x="44" y="38"/>
                        </a:lnTo>
                        <a:lnTo>
                          <a:pt x="38" y="44"/>
                        </a:lnTo>
                        <a:lnTo>
                          <a:pt x="32" y="48"/>
                        </a:lnTo>
                        <a:lnTo>
                          <a:pt x="24" y="48"/>
                        </a:lnTo>
                        <a:lnTo>
                          <a:pt x="16" y="48"/>
                        </a:lnTo>
                        <a:lnTo>
                          <a:pt x="10" y="44"/>
                        </a:lnTo>
                        <a:lnTo>
                          <a:pt x="4" y="38"/>
                        </a:lnTo>
                        <a:lnTo>
                          <a:pt x="2" y="32"/>
                        </a:lnTo>
                        <a:lnTo>
                          <a:pt x="0" y="24"/>
                        </a:lnTo>
                        <a:lnTo>
                          <a:pt x="2" y="18"/>
                        </a:lnTo>
                        <a:lnTo>
                          <a:pt x="4" y="10"/>
                        </a:lnTo>
                        <a:lnTo>
                          <a:pt x="10" y="6"/>
                        </a:lnTo>
                        <a:lnTo>
                          <a:pt x="16" y="2"/>
                        </a:lnTo>
                        <a:lnTo>
                          <a:pt x="24" y="0"/>
                        </a:lnTo>
                        <a:lnTo>
                          <a:pt x="32" y="2"/>
                        </a:lnTo>
                        <a:lnTo>
                          <a:pt x="38" y="6"/>
                        </a:lnTo>
                        <a:lnTo>
                          <a:pt x="44" y="10"/>
                        </a:lnTo>
                        <a:lnTo>
                          <a:pt x="46" y="18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28" name="Freeform 1068"/>
                  <p:cNvSpPr>
                    <a:spLocks/>
                  </p:cNvSpPr>
                  <p:nvPr/>
                </p:nvSpPr>
                <p:spPr bwMode="auto">
                  <a:xfrm>
                    <a:off x="3140" y="2574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6 w 48"/>
                      <a:gd name="T3" fmla="*/ 32 h 48"/>
                      <a:gd name="T4" fmla="*/ 44 w 48"/>
                      <a:gd name="T5" fmla="*/ 38 h 48"/>
                      <a:gd name="T6" fmla="*/ 38 w 48"/>
                      <a:gd name="T7" fmla="*/ 44 h 48"/>
                      <a:gd name="T8" fmla="*/ 32 w 48"/>
                      <a:gd name="T9" fmla="*/ 48 h 48"/>
                      <a:gd name="T10" fmla="*/ 24 w 48"/>
                      <a:gd name="T11" fmla="*/ 48 h 48"/>
                      <a:gd name="T12" fmla="*/ 16 w 48"/>
                      <a:gd name="T13" fmla="*/ 48 h 48"/>
                      <a:gd name="T14" fmla="*/ 10 w 48"/>
                      <a:gd name="T15" fmla="*/ 44 h 48"/>
                      <a:gd name="T16" fmla="*/ 4 w 48"/>
                      <a:gd name="T17" fmla="*/ 38 h 48"/>
                      <a:gd name="T18" fmla="*/ 2 w 48"/>
                      <a:gd name="T19" fmla="*/ 32 h 48"/>
                      <a:gd name="T20" fmla="*/ 0 w 48"/>
                      <a:gd name="T21" fmla="*/ 24 h 48"/>
                      <a:gd name="T22" fmla="*/ 2 w 48"/>
                      <a:gd name="T23" fmla="*/ 18 h 48"/>
                      <a:gd name="T24" fmla="*/ 4 w 48"/>
                      <a:gd name="T25" fmla="*/ 10 h 48"/>
                      <a:gd name="T26" fmla="*/ 10 w 48"/>
                      <a:gd name="T27" fmla="*/ 6 h 48"/>
                      <a:gd name="T28" fmla="*/ 16 w 48"/>
                      <a:gd name="T29" fmla="*/ 2 h 48"/>
                      <a:gd name="T30" fmla="*/ 24 w 48"/>
                      <a:gd name="T31" fmla="*/ 0 h 48"/>
                      <a:gd name="T32" fmla="*/ 32 w 48"/>
                      <a:gd name="T33" fmla="*/ 2 h 48"/>
                      <a:gd name="T34" fmla="*/ 38 w 48"/>
                      <a:gd name="T35" fmla="*/ 6 h 48"/>
                      <a:gd name="T36" fmla="*/ 44 w 48"/>
                      <a:gd name="T37" fmla="*/ 10 h 48"/>
                      <a:gd name="T38" fmla="*/ 46 w 48"/>
                      <a:gd name="T39" fmla="*/ 18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6" y="32"/>
                        </a:lnTo>
                        <a:lnTo>
                          <a:pt x="44" y="38"/>
                        </a:lnTo>
                        <a:lnTo>
                          <a:pt x="38" y="44"/>
                        </a:lnTo>
                        <a:lnTo>
                          <a:pt x="32" y="48"/>
                        </a:lnTo>
                        <a:lnTo>
                          <a:pt x="24" y="48"/>
                        </a:lnTo>
                        <a:lnTo>
                          <a:pt x="16" y="48"/>
                        </a:lnTo>
                        <a:lnTo>
                          <a:pt x="10" y="44"/>
                        </a:lnTo>
                        <a:lnTo>
                          <a:pt x="4" y="38"/>
                        </a:lnTo>
                        <a:lnTo>
                          <a:pt x="2" y="32"/>
                        </a:lnTo>
                        <a:lnTo>
                          <a:pt x="0" y="24"/>
                        </a:lnTo>
                        <a:lnTo>
                          <a:pt x="2" y="18"/>
                        </a:lnTo>
                        <a:lnTo>
                          <a:pt x="4" y="10"/>
                        </a:lnTo>
                        <a:lnTo>
                          <a:pt x="10" y="6"/>
                        </a:lnTo>
                        <a:lnTo>
                          <a:pt x="16" y="2"/>
                        </a:lnTo>
                        <a:lnTo>
                          <a:pt x="24" y="0"/>
                        </a:lnTo>
                        <a:lnTo>
                          <a:pt x="32" y="2"/>
                        </a:lnTo>
                        <a:lnTo>
                          <a:pt x="38" y="6"/>
                        </a:lnTo>
                        <a:lnTo>
                          <a:pt x="44" y="10"/>
                        </a:lnTo>
                        <a:lnTo>
                          <a:pt x="46" y="18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29" name="Freeform 1069"/>
                  <p:cNvSpPr>
                    <a:spLocks/>
                  </p:cNvSpPr>
                  <p:nvPr/>
                </p:nvSpPr>
                <p:spPr bwMode="auto">
                  <a:xfrm>
                    <a:off x="3178" y="2572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6 w 48"/>
                      <a:gd name="T3" fmla="*/ 32 h 48"/>
                      <a:gd name="T4" fmla="*/ 44 w 48"/>
                      <a:gd name="T5" fmla="*/ 38 h 48"/>
                      <a:gd name="T6" fmla="*/ 38 w 48"/>
                      <a:gd name="T7" fmla="*/ 44 h 48"/>
                      <a:gd name="T8" fmla="*/ 32 w 48"/>
                      <a:gd name="T9" fmla="*/ 48 h 48"/>
                      <a:gd name="T10" fmla="*/ 24 w 48"/>
                      <a:gd name="T11" fmla="*/ 48 h 48"/>
                      <a:gd name="T12" fmla="*/ 16 w 48"/>
                      <a:gd name="T13" fmla="*/ 48 h 48"/>
                      <a:gd name="T14" fmla="*/ 10 w 48"/>
                      <a:gd name="T15" fmla="*/ 44 h 48"/>
                      <a:gd name="T16" fmla="*/ 4 w 48"/>
                      <a:gd name="T17" fmla="*/ 38 h 48"/>
                      <a:gd name="T18" fmla="*/ 2 w 48"/>
                      <a:gd name="T19" fmla="*/ 32 h 48"/>
                      <a:gd name="T20" fmla="*/ 0 w 48"/>
                      <a:gd name="T21" fmla="*/ 24 h 48"/>
                      <a:gd name="T22" fmla="*/ 2 w 48"/>
                      <a:gd name="T23" fmla="*/ 18 h 48"/>
                      <a:gd name="T24" fmla="*/ 4 w 48"/>
                      <a:gd name="T25" fmla="*/ 10 h 48"/>
                      <a:gd name="T26" fmla="*/ 10 w 48"/>
                      <a:gd name="T27" fmla="*/ 6 h 48"/>
                      <a:gd name="T28" fmla="*/ 16 w 48"/>
                      <a:gd name="T29" fmla="*/ 2 h 48"/>
                      <a:gd name="T30" fmla="*/ 24 w 48"/>
                      <a:gd name="T31" fmla="*/ 0 h 48"/>
                      <a:gd name="T32" fmla="*/ 32 w 48"/>
                      <a:gd name="T33" fmla="*/ 2 h 48"/>
                      <a:gd name="T34" fmla="*/ 38 w 48"/>
                      <a:gd name="T35" fmla="*/ 6 h 48"/>
                      <a:gd name="T36" fmla="*/ 44 w 48"/>
                      <a:gd name="T37" fmla="*/ 10 h 48"/>
                      <a:gd name="T38" fmla="*/ 46 w 48"/>
                      <a:gd name="T39" fmla="*/ 18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6" y="32"/>
                        </a:lnTo>
                        <a:lnTo>
                          <a:pt x="44" y="38"/>
                        </a:lnTo>
                        <a:lnTo>
                          <a:pt x="38" y="44"/>
                        </a:lnTo>
                        <a:lnTo>
                          <a:pt x="32" y="48"/>
                        </a:lnTo>
                        <a:lnTo>
                          <a:pt x="24" y="48"/>
                        </a:lnTo>
                        <a:lnTo>
                          <a:pt x="16" y="48"/>
                        </a:lnTo>
                        <a:lnTo>
                          <a:pt x="10" y="44"/>
                        </a:lnTo>
                        <a:lnTo>
                          <a:pt x="4" y="38"/>
                        </a:lnTo>
                        <a:lnTo>
                          <a:pt x="2" y="32"/>
                        </a:lnTo>
                        <a:lnTo>
                          <a:pt x="0" y="24"/>
                        </a:lnTo>
                        <a:lnTo>
                          <a:pt x="2" y="18"/>
                        </a:lnTo>
                        <a:lnTo>
                          <a:pt x="4" y="10"/>
                        </a:lnTo>
                        <a:lnTo>
                          <a:pt x="10" y="6"/>
                        </a:lnTo>
                        <a:lnTo>
                          <a:pt x="16" y="2"/>
                        </a:lnTo>
                        <a:lnTo>
                          <a:pt x="24" y="0"/>
                        </a:lnTo>
                        <a:lnTo>
                          <a:pt x="32" y="2"/>
                        </a:lnTo>
                        <a:lnTo>
                          <a:pt x="38" y="6"/>
                        </a:lnTo>
                        <a:lnTo>
                          <a:pt x="44" y="10"/>
                        </a:lnTo>
                        <a:lnTo>
                          <a:pt x="46" y="18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30" name="Freeform 1070"/>
                  <p:cNvSpPr>
                    <a:spLocks/>
                  </p:cNvSpPr>
                  <p:nvPr/>
                </p:nvSpPr>
                <p:spPr bwMode="auto">
                  <a:xfrm>
                    <a:off x="3216" y="2576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6 w 48"/>
                      <a:gd name="T3" fmla="*/ 30 h 48"/>
                      <a:gd name="T4" fmla="*/ 44 w 48"/>
                      <a:gd name="T5" fmla="*/ 38 h 48"/>
                      <a:gd name="T6" fmla="*/ 38 w 48"/>
                      <a:gd name="T7" fmla="*/ 42 h 48"/>
                      <a:gd name="T8" fmla="*/ 32 w 48"/>
                      <a:gd name="T9" fmla="*/ 46 h 48"/>
                      <a:gd name="T10" fmla="*/ 24 w 48"/>
                      <a:gd name="T11" fmla="*/ 48 h 48"/>
                      <a:gd name="T12" fmla="*/ 16 w 48"/>
                      <a:gd name="T13" fmla="*/ 46 h 48"/>
                      <a:gd name="T14" fmla="*/ 10 w 48"/>
                      <a:gd name="T15" fmla="*/ 42 h 48"/>
                      <a:gd name="T16" fmla="*/ 4 w 48"/>
                      <a:gd name="T17" fmla="*/ 38 h 48"/>
                      <a:gd name="T18" fmla="*/ 2 w 48"/>
                      <a:gd name="T19" fmla="*/ 30 h 48"/>
                      <a:gd name="T20" fmla="*/ 0 w 48"/>
                      <a:gd name="T21" fmla="*/ 24 h 48"/>
                      <a:gd name="T22" fmla="*/ 2 w 48"/>
                      <a:gd name="T23" fmla="*/ 16 h 48"/>
                      <a:gd name="T24" fmla="*/ 4 w 48"/>
                      <a:gd name="T25" fmla="*/ 10 h 48"/>
                      <a:gd name="T26" fmla="*/ 10 w 48"/>
                      <a:gd name="T27" fmla="*/ 4 h 48"/>
                      <a:gd name="T28" fmla="*/ 16 w 48"/>
                      <a:gd name="T29" fmla="*/ 0 h 48"/>
                      <a:gd name="T30" fmla="*/ 24 w 48"/>
                      <a:gd name="T31" fmla="*/ 0 h 48"/>
                      <a:gd name="T32" fmla="*/ 32 w 48"/>
                      <a:gd name="T33" fmla="*/ 0 h 48"/>
                      <a:gd name="T34" fmla="*/ 38 w 48"/>
                      <a:gd name="T35" fmla="*/ 4 h 48"/>
                      <a:gd name="T36" fmla="*/ 44 w 48"/>
                      <a:gd name="T37" fmla="*/ 10 h 48"/>
                      <a:gd name="T38" fmla="*/ 46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6" y="30"/>
                        </a:lnTo>
                        <a:lnTo>
                          <a:pt x="44" y="38"/>
                        </a:lnTo>
                        <a:lnTo>
                          <a:pt x="38" y="42"/>
                        </a:lnTo>
                        <a:lnTo>
                          <a:pt x="32" y="46"/>
                        </a:lnTo>
                        <a:lnTo>
                          <a:pt x="24" y="48"/>
                        </a:lnTo>
                        <a:lnTo>
                          <a:pt x="16" y="46"/>
                        </a:lnTo>
                        <a:lnTo>
                          <a:pt x="10" y="42"/>
                        </a:lnTo>
                        <a:lnTo>
                          <a:pt x="4" y="38"/>
                        </a:lnTo>
                        <a:lnTo>
                          <a:pt x="2" y="30"/>
                        </a:lnTo>
                        <a:lnTo>
                          <a:pt x="0" y="24"/>
                        </a:lnTo>
                        <a:lnTo>
                          <a:pt x="2" y="16"/>
                        </a:lnTo>
                        <a:lnTo>
                          <a:pt x="4" y="10"/>
                        </a:lnTo>
                        <a:lnTo>
                          <a:pt x="10" y="4"/>
                        </a:lnTo>
                        <a:lnTo>
                          <a:pt x="16" y="0"/>
                        </a:lnTo>
                        <a:lnTo>
                          <a:pt x="24" y="0"/>
                        </a:lnTo>
                        <a:lnTo>
                          <a:pt x="32" y="0"/>
                        </a:lnTo>
                        <a:lnTo>
                          <a:pt x="38" y="4"/>
                        </a:lnTo>
                        <a:lnTo>
                          <a:pt x="44" y="10"/>
                        </a:lnTo>
                        <a:lnTo>
                          <a:pt x="46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31" name="Freeform 1071"/>
                  <p:cNvSpPr>
                    <a:spLocks/>
                  </p:cNvSpPr>
                  <p:nvPr/>
                </p:nvSpPr>
                <p:spPr bwMode="auto">
                  <a:xfrm>
                    <a:off x="3254" y="2572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6 w 48"/>
                      <a:gd name="T3" fmla="*/ 32 h 48"/>
                      <a:gd name="T4" fmla="*/ 44 w 48"/>
                      <a:gd name="T5" fmla="*/ 38 h 48"/>
                      <a:gd name="T6" fmla="*/ 38 w 48"/>
                      <a:gd name="T7" fmla="*/ 44 h 48"/>
                      <a:gd name="T8" fmla="*/ 32 w 48"/>
                      <a:gd name="T9" fmla="*/ 46 h 48"/>
                      <a:gd name="T10" fmla="*/ 24 w 48"/>
                      <a:gd name="T11" fmla="*/ 48 h 48"/>
                      <a:gd name="T12" fmla="*/ 16 w 48"/>
                      <a:gd name="T13" fmla="*/ 46 h 48"/>
                      <a:gd name="T14" fmla="*/ 10 w 48"/>
                      <a:gd name="T15" fmla="*/ 44 h 48"/>
                      <a:gd name="T16" fmla="*/ 4 w 48"/>
                      <a:gd name="T17" fmla="*/ 38 h 48"/>
                      <a:gd name="T18" fmla="*/ 2 w 48"/>
                      <a:gd name="T19" fmla="*/ 32 h 48"/>
                      <a:gd name="T20" fmla="*/ 0 w 48"/>
                      <a:gd name="T21" fmla="*/ 24 h 48"/>
                      <a:gd name="T22" fmla="*/ 2 w 48"/>
                      <a:gd name="T23" fmla="*/ 16 h 48"/>
                      <a:gd name="T24" fmla="*/ 4 w 48"/>
                      <a:gd name="T25" fmla="*/ 10 h 48"/>
                      <a:gd name="T26" fmla="*/ 10 w 48"/>
                      <a:gd name="T27" fmla="*/ 4 h 48"/>
                      <a:gd name="T28" fmla="*/ 16 w 48"/>
                      <a:gd name="T29" fmla="*/ 2 h 48"/>
                      <a:gd name="T30" fmla="*/ 24 w 48"/>
                      <a:gd name="T31" fmla="*/ 0 h 48"/>
                      <a:gd name="T32" fmla="*/ 32 w 48"/>
                      <a:gd name="T33" fmla="*/ 2 h 48"/>
                      <a:gd name="T34" fmla="*/ 38 w 48"/>
                      <a:gd name="T35" fmla="*/ 4 h 48"/>
                      <a:gd name="T36" fmla="*/ 44 w 48"/>
                      <a:gd name="T37" fmla="*/ 10 h 48"/>
                      <a:gd name="T38" fmla="*/ 46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6" y="32"/>
                        </a:lnTo>
                        <a:lnTo>
                          <a:pt x="44" y="38"/>
                        </a:lnTo>
                        <a:lnTo>
                          <a:pt x="38" y="44"/>
                        </a:lnTo>
                        <a:lnTo>
                          <a:pt x="32" y="46"/>
                        </a:lnTo>
                        <a:lnTo>
                          <a:pt x="24" y="48"/>
                        </a:lnTo>
                        <a:lnTo>
                          <a:pt x="16" y="46"/>
                        </a:lnTo>
                        <a:lnTo>
                          <a:pt x="10" y="44"/>
                        </a:lnTo>
                        <a:lnTo>
                          <a:pt x="4" y="38"/>
                        </a:lnTo>
                        <a:lnTo>
                          <a:pt x="2" y="32"/>
                        </a:lnTo>
                        <a:lnTo>
                          <a:pt x="0" y="24"/>
                        </a:lnTo>
                        <a:lnTo>
                          <a:pt x="2" y="16"/>
                        </a:lnTo>
                        <a:lnTo>
                          <a:pt x="4" y="10"/>
                        </a:lnTo>
                        <a:lnTo>
                          <a:pt x="10" y="4"/>
                        </a:lnTo>
                        <a:lnTo>
                          <a:pt x="16" y="2"/>
                        </a:lnTo>
                        <a:lnTo>
                          <a:pt x="24" y="0"/>
                        </a:lnTo>
                        <a:lnTo>
                          <a:pt x="32" y="2"/>
                        </a:lnTo>
                        <a:lnTo>
                          <a:pt x="38" y="4"/>
                        </a:lnTo>
                        <a:lnTo>
                          <a:pt x="44" y="10"/>
                        </a:lnTo>
                        <a:lnTo>
                          <a:pt x="46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32" name="Freeform 1072"/>
                  <p:cNvSpPr>
                    <a:spLocks/>
                  </p:cNvSpPr>
                  <p:nvPr/>
                </p:nvSpPr>
                <p:spPr bwMode="auto">
                  <a:xfrm>
                    <a:off x="3292" y="2566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6 w 48"/>
                      <a:gd name="T3" fmla="*/ 32 h 48"/>
                      <a:gd name="T4" fmla="*/ 44 w 48"/>
                      <a:gd name="T5" fmla="*/ 38 h 48"/>
                      <a:gd name="T6" fmla="*/ 38 w 48"/>
                      <a:gd name="T7" fmla="*/ 44 h 48"/>
                      <a:gd name="T8" fmla="*/ 32 w 48"/>
                      <a:gd name="T9" fmla="*/ 46 h 48"/>
                      <a:gd name="T10" fmla="*/ 24 w 48"/>
                      <a:gd name="T11" fmla="*/ 48 h 48"/>
                      <a:gd name="T12" fmla="*/ 16 w 48"/>
                      <a:gd name="T13" fmla="*/ 46 h 48"/>
                      <a:gd name="T14" fmla="*/ 10 w 48"/>
                      <a:gd name="T15" fmla="*/ 44 h 48"/>
                      <a:gd name="T16" fmla="*/ 4 w 48"/>
                      <a:gd name="T17" fmla="*/ 38 h 48"/>
                      <a:gd name="T18" fmla="*/ 2 w 48"/>
                      <a:gd name="T19" fmla="*/ 32 h 48"/>
                      <a:gd name="T20" fmla="*/ 0 w 48"/>
                      <a:gd name="T21" fmla="*/ 24 h 48"/>
                      <a:gd name="T22" fmla="*/ 2 w 48"/>
                      <a:gd name="T23" fmla="*/ 16 h 48"/>
                      <a:gd name="T24" fmla="*/ 4 w 48"/>
                      <a:gd name="T25" fmla="*/ 10 h 48"/>
                      <a:gd name="T26" fmla="*/ 10 w 48"/>
                      <a:gd name="T27" fmla="*/ 4 h 48"/>
                      <a:gd name="T28" fmla="*/ 16 w 48"/>
                      <a:gd name="T29" fmla="*/ 2 h 48"/>
                      <a:gd name="T30" fmla="*/ 24 w 48"/>
                      <a:gd name="T31" fmla="*/ 0 h 48"/>
                      <a:gd name="T32" fmla="*/ 32 w 48"/>
                      <a:gd name="T33" fmla="*/ 2 h 48"/>
                      <a:gd name="T34" fmla="*/ 38 w 48"/>
                      <a:gd name="T35" fmla="*/ 4 h 48"/>
                      <a:gd name="T36" fmla="*/ 44 w 48"/>
                      <a:gd name="T37" fmla="*/ 10 h 48"/>
                      <a:gd name="T38" fmla="*/ 46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6" y="32"/>
                        </a:lnTo>
                        <a:lnTo>
                          <a:pt x="44" y="38"/>
                        </a:lnTo>
                        <a:lnTo>
                          <a:pt x="38" y="44"/>
                        </a:lnTo>
                        <a:lnTo>
                          <a:pt x="32" y="46"/>
                        </a:lnTo>
                        <a:lnTo>
                          <a:pt x="24" y="48"/>
                        </a:lnTo>
                        <a:lnTo>
                          <a:pt x="16" y="46"/>
                        </a:lnTo>
                        <a:lnTo>
                          <a:pt x="10" y="44"/>
                        </a:lnTo>
                        <a:lnTo>
                          <a:pt x="4" y="38"/>
                        </a:lnTo>
                        <a:lnTo>
                          <a:pt x="2" y="32"/>
                        </a:lnTo>
                        <a:lnTo>
                          <a:pt x="0" y="24"/>
                        </a:lnTo>
                        <a:lnTo>
                          <a:pt x="2" y="16"/>
                        </a:lnTo>
                        <a:lnTo>
                          <a:pt x="4" y="10"/>
                        </a:lnTo>
                        <a:lnTo>
                          <a:pt x="10" y="4"/>
                        </a:lnTo>
                        <a:lnTo>
                          <a:pt x="16" y="2"/>
                        </a:lnTo>
                        <a:lnTo>
                          <a:pt x="24" y="0"/>
                        </a:lnTo>
                        <a:lnTo>
                          <a:pt x="32" y="2"/>
                        </a:lnTo>
                        <a:lnTo>
                          <a:pt x="38" y="4"/>
                        </a:lnTo>
                        <a:lnTo>
                          <a:pt x="44" y="10"/>
                        </a:lnTo>
                        <a:lnTo>
                          <a:pt x="46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33" name="Freeform 1073"/>
                  <p:cNvSpPr>
                    <a:spLocks/>
                  </p:cNvSpPr>
                  <p:nvPr/>
                </p:nvSpPr>
                <p:spPr bwMode="auto">
                  <a:xfrm>
                    <a:off x="3330" y="2574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6 w 48"/>
                      <a:gd name="T3" fmla="*/ 32 h 48"/>
                      <a:gd name="T4" fmla="*/ 44 w 48"/>
                      <a:gd name="T5" fmla="*/ 38 h 48"/>
                      <a:gd name="T6" fmla="*/ 38 w 48"/>
                      <a:gd name="T7" fmla="*/ 44 h 48"/>
                      <a:gd name="T8" fmla="*/ 32 w 48"/>
                      <a:gd name="T9" fmla="*/ 46 h 48"/>
                      <a:gd name="T10" fmla="*/ 24 w 48"/>
                      <a:gd name="T11" fmla="*/ 48 h 48"/>
                      <a:gd name="T12" fmla="*/ 16 w 48"/>
                      <a:gd name="T13" fmla="*/ 46 h 48"/>
                      <a:gd name="T14" fmla="*/ 10 w 48"/>
                      <a:gd name="T15" fmla="*/ 44 h 48"/>
                      <a:gd name="T16" fmla="*/ 4 w 48"/>
                      <a:gd name="T17" fmla="*/ 38 h 48"/>
                      <a:gd name="T18" fmla="*/ 2 w 48"/>
                      <a:gd name="T19" fmla="*/ 32 h 48"/>
                      <a:gd name="T20" fmla="*/ 0 w 48"/>
                      <a:gd name="T21" fmla="*/ 24 h 48"/>
                      <a:gd name="T22" fmla="*/ 2 w 48"/>
                      <a:gd name="T23" fmla="*/ 16 h 48"/>
                      <a:gd name="T24" fmla="*/ 4 w 48"/>
                      <a:gd name="T25" fmla="*/ 10 h 48"/>
                      <a:gd name="T26" fmla="*/ 10 w 48"/>
                      <a:gd name="T27" fmla="*/ 4 h 48"/>
                      <a:gd name="T28" fmla="*/ 16 w 48"/>
                      <a:gd name="T29" fmla="*/ 2 h 48"/>
                      <a:gd name="T30" fmla="*/ 24 w 48"/>
                      <a:gd name="T31" fmla="*/ 0 h 48"/>
                      <a:gd name="T32" fmla="*/ 32 w 48"/>
                      <a:gd name="T33" fmla="*/ 2 h 48"/>
                      <a:gd name="T34" fmla="*/ 38 w 48"/>
                      <a:gd name="T35" fmla="*/ 4 h 48"/>
                      <a:gd name="T36" fmla="*/ 44 w 48"/>
                      <a:gd name="T37" fmla="*/ 10 h 48"/>
                      <a:gd name="T38" fmla="*/ 46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6" y="32"/>
                        </a:lnTo>
                        <a:lnTo>
                          <a:pt x="44" y="38"/>
                        </a:lnTo>
                        <a:lnTo>
                          <a:pt x="38" y="44"/>
                        </a:lnTo>
                        <a:lnTo>
                          <a:pt x="32" y="46"/>
                        </a:lnTo>
                        <a:lnTo>
                          <a:pt x="24" y="48"/>
                        </a:lnTo>
                        <a:lnTo>
                          <a:pt x="16" y="46"/>
                        </a:lnTo>
                        <a:lnTo>
                          <a:pt x="10" y="44"/>
                        </a:lnTo>
                        <a:lnTo>
                          <a:pt x="4" y="38"/>
                        </a:lnTo>
                        <a:lnTo>
                          <a:pt x="2" y="32"/>
                        </a:lnTo>
                        <a:lnTo>
                          <a:pt x="0" y="24"/>
                        </a:lnTo>
                        <a:lnTo>
                          <a:pt x="2" y="16"/>
                        </a:lnTo>
                        <a:lnTo>
                          <a:pt x="4" y="10"/>
                        </a:lnTo>
                        <a:lnTo>
                          <a:pt x="10" y="4"/>
                        </a:lnTo>
                        <a:lnTo>
                          <a:pt x="16" y="2"/>
                        </a:lnTo>
                        <a:lnTo>
                          <a:pt x="24" y="0"/>
                        </a:lnTo>
                        <a:lnTo>
                          <a:pt x="32" y="2"/>
                        </a:lnTo>
                        <a:lnTo>
                          <a:pt x="38" y="4"/>
                        </a:lnTo>
                        <a:lnTo>
                          <a:pt x="44" y="10"/>
                        </a:lnTo>
                        <a:lnTo>
                          <a:pt x="46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34" name="Freeform 1074"/>
                  <p:cNvSpPr>
                    <a:spLocks/>
                  </p:cNvSpPr>
                  <p:nvPr/>
                </p:nvSpPr>
                <p:spPr bwMode="auto">
                  <a:xfrm>
                    <a:off x="3368" y="2578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6 w 48"/>
                      <a:gd name="T3" fmla="*/ 32 h 48"/>
                      <a:gd name="T4" fmla="*/ 44 w 48"/>
                      <a:gd name="T5" fmla="*/ 38 h 48"/>
                      <a:gd name="T6" fmla="*/ 38 w 48"/>
                      <a:gd name="T7" fmla="*/ 44 h 48"/>
                      <a:gd name="T8" fmla="*/ 32 w 48"/>
                      <a:gd name="T9" fmla="*/ 46 h 48"/>
                      <a:gd name="T10" fmla="*/ 24 w 48"/>
                      <a:gd name="T11" fmla="*/ 48 h 48"/>
                      <a:gd name="T12" fmla="*/ 16 w 48"/>
                      <a:gd name="T13" fmla="*/ 46 h 48"/>
                      <a:gd name="T14" fmla="*/ 10 w 48"/>
                      <a:gd name="T15" fmla="*/ 44 h 48"/>
                      <a:gd name="T16" fmla="*/ 4 w 48"/>
                      <a:gd name="T17" fmla="*/ 38 h 48"/>
                      <a:gd name="T18" fmla="*/ 2 w 48"/>
                      <a:gd name="T19" fmla="*/ 32 h 48"/>
                      <a:gd name="T20" fmla="*/ 0 w 48"/>
                      <a:gd name="T21" fmla="*/ 24 h 48"/>
                      <a:gd name="T22" fmla="*/ 2 w 48"/>
                      <a:gd name="T23" fmla="*/ 16 h 48"/>
                      <a:gd name="T24" fmla="*/ 4 w 48"/>
                      <a:gd name="T25" fmla="*/ 10 h 48"/>
                      <a:gd name="T26" fmla="*/ 10 w 48"/>
                      <a:gd name="T27" fmla="*/ 4 h 48"/>
                      <a:gd name="T28" fmla="*/ 16 w 48"/>
                      <a:gd name="T29" fmla="*/ 2 h 48"/>
                      <a:gd name="T30" fmla="*/ 24 w 48"/>
                      <a:gd name="T31" fmla="*/ 0 h 48"/>
                      <a:gd name="T32" fmla="*/ 32 w 48"/>
                      <a:gd name="T33" fmla="*/ 2 h 48"/>
                      <a:gd name="T34" fmla="*/ 38 w 48"/>
                      <a:gd name="T35" fmla="*/ 4 h 48"/>
                      <a:gd name="T36" fmla="*/ 44 w 48"/>
                      <a:gd name="T37" fmla="*/ 10 h 48"/>
                      <a:gd name="T38" fmla="*/ 46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6" y="32"/>
                        </a:lnTo>
                        <a:lnTo>
                          <a:pt x="44" y="38"/>
                        </a:lnTo>
                        <a:lnTo>
                          <a:pt x="38" y="44"/>
                        </a:lnTo>
                        <a:lnTo>
                          <a:pt x="32" y="46"/>
                        </a:lnTo>
                        <a:lnTo>
                          <a:pt x="24" y="48"/>
                        </a:lnTo>
                        <a:lnTo>
                          <a:pt x="16" y="46"/>
                        </a:lnTo>
                        <a:lnTo>
                          <a:pt x="10" y="44"/>
                        </a:lnTo>
                        <a:lnTo>
                          <a:pt x="4" y="38"/>
                        </a:lnTo>
                        <a:lnTo>
                          <a:pt x="2" y="32"/>
                        </a:lnTo>
                        <a:lnTo>
                          <a:pt x="0" y="24"/>
                        </a:lnTo>
                        <a:lnTo>
                          <a:pt x="2" y="16"/>
                        </a:lnTo>
                        <a:lnTo>
                          <a:pt x="4" y="10"/>
                        </a:lnTo>
                        <a:lnTo>
                          <a:pt x="10" y="4"/>
                        </a:lnTo>
                        <a:lnTo>
                          <a:pt x="16" y="2"/>
                        </a:lnTo>
                        <a:lnTo>
                          <a:pt x="24" y="0"/>
                        </a:lnTo>
                        <a:lnTo>
                          <a:pt x="32" y="2"/>
                        </a:lnTo>
                        <a:lnTo>
                          <a:pt x="38" y="4"/>
                        </a:lnTo>
                        <a:lnTo>
                          <a:pt x="44" y="10"/>
                        </a:lnTo>
                        <a:lnTo>
                          <a:pt x="46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35" name="Freeform 1075"/>
                  <p:cNvSpPr>
                    <a:spLocks/>
                  </p:cNvSpPr>
                  <p:nvPr/>
                </p:nvSpPr>
                <p:spPr bwMode="auto">
                  <a:xfrm>
                    <a:off x="3406" y="2580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6 w 48"/>
                      <a:gd name="T3" fmla="*/ 32 h 48"/>
                      <a:gd name="T4" fmla="*/ 44 w 48"/>
                      <a:gd name="T5" fmla="*/ 38 h 48"/>
                      <a:gd name="T6" fmla="*/ 38 w 48"/>
                      <a:gd name="T7" fmla="*/ 44 h 48"/>
                      <a:gd name="T8" fmla="*/ 32 w 48"/>
                      <a:gd name="T9" fmla="*/ 46 h 48"/>
                      <a:gd name="T10" fmla="*/ 24 w 48"/>
                      <a:gd name="T11" fmla="*/ 48 h 48"/>
                      <a:gd name="T12" fmla="*/ 16 w 48"/>
                      <a:gd name="T13" fmla="*/ 46 h 48"/>
                      <a:gd name="T14" fmla="*/ 10 w 48"/>
                      <a:gd name="T15" fmla="*/ 44 h 48"/>
                      <a:gd name="T16" fmla="*/ 4 w 48"/>
                      <a:gd name="T17" fmla="*/ 38 h 48"/>
                      <a:gd name="T18" fmla="*/ 2 w 48"/>
                      <a:gd name="T19" fmla="*/ 32 h 48"/>
                      <a:gd name="T20" fmla="*/ 0 w 48"/>
                      <a:gd name="T21" fmla="*/ 24 h 48"/>
                      <a:gd name="T22" fmla="*/ 2 w 48"/>
                      <a:gd name="T23" fmla="*/ 16 h 48"/>
                      <a:gd name="T24" fmla="*/ 4 w 48"/>
                      <a:gd name="T25" fmla="*/ 10 h 48"/>
                      <a:gd name="T26" fmla="*/ 10 w 48"/>
                      <a:gd name="T27" fmla="*/ 4 h 48"/>
                      <a:gd name="T28" fmla="*/ 16 w 48"/>
                      <a:gd name="T29" fmla="*/ 2 h 48"/>
                      <a:gd name="T30" fmla="*/ 24 w 48"/>
                      <a:gd name="T31" fmla="*/ 0 h 48"/>
                      <a:gd name="T32" fmla="*/ 32 w 48"/>
                      <a:gd name="T33" fmla="*/ 2 h 48"/>
                      <a:gd name="T34" fmla="*/ 38 w 48"/>
                      <a:gd name="T35" fmla="*/ 4 h 48"/>
                      <a:gd name="T36" fmla="*/ 44 w 48"/>
                      <a:gd name="T37" fmla="*/ 10 h 48"/>
                      <a:gd name="T38" fmla="*/ 46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6" y="32"/>
                        </a:lnTo>
                        <a:lnTo>
                          <a:pt x="44" y="38"/>
                        </a:lnTo>
                        <a:lnTo>
                          <a:pt x="38" y="44"/>
                        </a:lnTo>
                        <a:lnTo>
                          <a:pt x="32" y="46"/>
                        </a:lnTo>
                        <a:lnTo>
                          <a:pt x="24" y="48"/>
                        </a:lnTo>
                        <a:lnTo>
                          <a:pt x="16" y="46"/>
                        </a:lnTo>
                        <a:lnTo>
                          <a:pt x="10" y="44"/>
                        </a:lnTo>
                        <a:lnTo>
                          <a:pt x="4" y="38"/>
                        </a:lnTo>
                        <a:lnTo>
                          <a:pt x="2" y="32"/>
                        </a:lnTo>
                        <a:lnTo>
                          <a:pt x="0" y="24"/>
                        </a:lnTo>
                        <a:lnTo>
                          <a:pt x="2" y="16"/>
                        </a:lnTo>
                        <a:lnTo>
                          <a:pt x="4" y="10"/>
                        </a:lnTo>
                        <a:lnTo>
                          <a:pt x="10" y="4"/>
                        </a:lnTo>
                        <a:lnTo>
                          <a:pt x="16" y="2"/>
                        </a:lnTo>
                        <a:lnTo>
                          <a:pt x="24" y="0"/>
                        </a:lnTo>
                        <a:lnTo>
                          <a:pt x="32" y="2"/>
                        </a:lnTo>
                        <a:lnTo>
                          <a:pt x="38" y="4"/>
                        </a:lnTo>
                        <a:lnTo>
                          <a:pt x="44" y="10"/>
                        </a:lnTo>
                        <a:lnTo>
                          <a:pt x="46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36" name="Freeform 1076"/>
                  <p:cNvSpPr>
                    <a:spLocks/>
                  </p:cNvSpPr>
                  <p:nvPr/>
                </p:nvSpPr>
                <p:spPr bwMode="auto">
                  <a:xfrm>
                    <a:off x="3444" y="2582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6 w 48"/>
                      <a:gd name="T3" fmla="*/ 30 h 48"/>
                      <a:gd name="T4" fmla="*/ 44 w 48"/>
                      <a:gd name="T5" fmla="*/ 38 h 48"/>
                      <a:gd name="T6" fmla="*/ 38 w 48"/>
                      <a:gd name="T7" fmla="*/ 42 h 48"/>
                      <a:gd name="T8" fmla="*/ 32 w 48"/>
                      <a:gd name="T9" fmla="*/ 46 h 48"/>
                      <a:gd name="T10" fmla="*/ 24 w 48"/>
                      <a:gd name="T11" fmla="*/ 48 h 48"/>
                      <a:gd name="T12" fmla="*/ 16 w 48"/>
                      <a:gd name="T13" fmla="*/ 46 h 48"/>
                      <a:gd name="T14" fmla="*/ 10 w 48"/>
                      <a:gd name="T15" fmla="*/ 42 h 48"/>
                      <a:gd name="T16" fmla="*/ 4 w 48"/>
                      <a:gd name="T17" fmla="*/ 38 h 48"/>
                      <a:gd name="T18" fmla="*/ 2 w 48"/>
                      <a:gd name="T19" fmla="*/ 30 h 48"/>
                      <a:gd name="T20" fmla="*/ 0 w 48"/>
                      <a:gd name="T21" fmla="*/ 24 h 48"/>
                      <a:gd name="T22" fmla="*/ 2 w 48"/>
                      <a:gd name="T23" fmla="*/ 16 h 48"/>
                      <a:gd name="T24" fmla="*/ 4 w 48"/>
                      <a:gd name="T25" fmla="*/ 10 h 48"/>
                      <a:gd name="T26" fmla="*/ 10 w 48"/>
                      <a:gd name="T27" fmla="*/ 4 h 48"/>
                      <a:gd name="T28" fmla="*/ 16 w 48"/>
                      <a:gd name="T29" fmla="*/ 0 h 48"/>
                      <a:gd name="T30" fmla="*/ 24 w 48"/>
                      <a:gd name="T31" fmla="*/ 0 h 48"/>
                      <a:gd name="T32" fmla="*/ 32 w 48"/>
                      <a:gd name="T33" fmla="*/ 0 h 48"/>
                      <a:gd name="T34" fmla="*/ 38 w 48"/>
                      <a:gd name="T35" fmla="*/ 4 h 48"/>
                      <a:gd name="T36" fmla="*/ 44 w 48"/>
                      <a:gd name="T37" fmla="*/ 10 h 48"/>
                      <a:gd name="T38" fmla="*/ 46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6" y="30"/>
                        </a:lnTo>
                        <a:lnTo>
                          <a:pt x="44" y="38"/>
                        </a:lnTo>
                        <a:lnTo>
                          <a:pt x="38" y="42"/>
                        </a:lnTo>
                        <a:lnTo>
                          <a:pt x="32" y="46"/>
                        </a:lnTo>
                        <a:lnTo>
                          <a:pt x="24" y="48"/>
                        </a:lnTo>
                        <a:lnTo>
                          <a:pt x="16" y="46"/>
                        </a:lnTo>
                        <a:lnTo>
                          <a:pt x="10" y="42"/>
                        </a:lnTo>
                        <a:lnTo>
                          <a:pt x="4" y="38"/>
                        </a:lnTo>
                        <a:lnTo>
                          <a:pt x="2" y="30"/>
                        </a:lnTo>
                        <a:lnTo>
                          <a:pt x="0" y="24"/>
                        </a:lnTo>
                        <a:lnTo>
                          <a:pt x="2" y="16"/>
                        </a:lnTo>
                        <a:lnTo>
                          <a:pt x="4" y="10"/>
                        </a:lnTo>
                        <a:lnTo>
                          <a:pt x="10" y="4"/>
                        </a:lnTo>
                        <a:lnTo>
                          <a:pt x="16" y="0"/>
                        </a:lnTo>
                        <a:lnTo>
                          <a:pt x="24" y="0"/>
                        </a:lnTo>
                        <a:lnTo>
                          <a:pt x="32" y="0"/>
                        </a:lnTo>
                        <a:lnTo>
                          <a:pt x="38" y="4"/>
                        </a:lnTo>
                        <a:lnTo>
                          <a:pt x="44" y="10"/>
                        </a:lnTo>
                        <a:lnTo>
                          <a:pt x="46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37" name="Freeform 1077"/>
                  <p:cNvSpPr>
                    <a:spLocks/>
                  </p:cNvSpPr>
                  <p:nvPr/>
                </p:nvSpPr>
                <p:spPr bwMode="auto">
                  <a:xfrm>
                    <a:off x="3482" y="2592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8 w 48"/>
                      <a:gd name="T3" fmla="*/ 32 h 48"/>
                      <a:gd name="T4" fmla="*/ 44 w 48"/>
                      <a:gd name="T5" fmla="*/ 38 h 48"/>
                      <a:gd name="T6" fmla="*/ 38 w 48"/>
                      <a:gd name="T7" fmla="*/ 44 h 48"/>
                      <a:gd name="T8" fmla="*/ 32 w 48"/>
                      <a:gd name="T9" fmla="*/ 46 h 48"/>
                      <a:gd name="T10" fmla="*/ 24 w 48"/>
                      <a:gd name="T11" fmla="*/ 48 h 48"/>
                      <a:gd name="T12" fmla="*/ 18 w 48"/>
                      <a:gd name="T13" fmla="*/ 46 h 48"/>
                      <a:gd name="T14" fmla="*/ 10 w 48"/>
                      <a:gd name="T15" fmla="*/ 44 h 48"/>
                      <a:gd name="T16" fmla="*/ 6 w 48"/>
                      <a:gd name="T17" fmla="*/ 38 h 48"/>
                      <a:gd name="T18" fmla="*/ 2 w 48"/>
                      <a:gd name="T19" fmla="*/ 32 h 48"/>
                      <a:gd name="T20" fmla="*/ 0 w 48"/>
                      <a:gd name="T21" fmla="*/ 24 h 48"/>
                      <a:gd name="T22" fmla="*/ 2 w 48"/>
                      <a:gd name="T23" fmla="*/ 16 h 48"/>
                      <a:gd name="T24" fmla="*/ 6 w 48"/>
                      <a:gd name="T25" fmla="*/ 10 h 48"/>
                      <a:gd name="T26" fmla="*/ 10 w 48"/>
                      <a:gd name="T27" fmla="*/ 4 h 48"/>
                      <a:gd name="T28" fmla="*/ 18 w 48"/>
                      <a:gd name="T29" fmla="*/ 2 h 48"/>
                      <a:gd name="T30" fmla="*/ 24 w 48"/>
                      <a:gd name="T31" fmla="*/ 0 h 48"/>
                      <a:gd name="T32" fmla="*/ 32 w 48"/>
                      <a:gd name="T33" fmla="*/ 2 h 48"/>
                      <a:gd name="T34" fmla="*/ 38 w 48"/>
                      <a:gd name="T35" fmla="*/ 4 h 48"/>
                      <a:gd name="T36" fmla="*/ 44 w 48"/>
                      <a:gd name="T37" fmla="*/ 10 h 48"/>
                      <a:gd name="T38" fmla="*/ 48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8" y="32"/>
                        </a:lnTo>
                        <a:lnTo>
                          <a:pt x="44" y="38"/>
                        </a:lnTo>
                        <a:lnTo>
                          <a:pt x="38" y="44"/>
                        </a:lnTo>
                        <a:lnTo>
                          <a:pt x="32" y="46"/>
                        </a:lnTo>
                        <a:lnTo>
                          <a:pt x="24" y="48"/>
                        </a:lnTo>
                        <a:lnTo>
                          <a:pt x="18" y="46"/>
                        </a:lnTo>
                        <a:lnTo>
                          <a:pt x="10" y="44"/>
                        </a:lnTo>
                        <a:lnTo>
                          <a:pt x="6" y="38"/>
                        </a:lnTo>
                        <a:lnTo>
                          <a:pt x="2" y="32"/>
                        </a:lnTo>
                        <a:lnTo>
                          <a:pt x="0" y="24"/>
                        </a:lnTo>
                        <a:lnTo>
                          <a:pt x="2" y="16"/>
                        </a:lnTo>
                        <a:lnTo>
                          <a:pt x="6" y="10"/>
                        </a:lnTo>
                        <a:lnTo>
                          <a:pt x="10" y="4"/>
                        </a:lnTo>
                        <a:lnTo>
                          <a:pt x="18" y="2"/>
                        </a:lnTo>
                        <a:lnTo>
                          <a:pt x="24" y="0"/>
                        </a:lnTo>
                        <a:lnTo>
                          <a:pt x="32" y="2"/>
                        </a:lnTo>
                        <a:lnTo>
                          <a:pt x="38" y="4"/>
                        </a:lnTo>
                        <a:lnTo>
                          <a:pt x="44" y="10"/>
                        </a:lnTo>
                        <a:lnTo>
                          <a:pt x="48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38" name="Freeform 1078"/>
                  <p:cNvSpPr>
                    <a:spLocks/>
                  </p:cNvSpPr>
                  <p:nvPr/>
                </p:nvSpPr>
                <p:spPr bwMode="auto">
                  <a:xfrm>
                    <a:off x="3520" y="2556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8 w 48"/>
                      <a:gd name="T3" fmla="*/ 32 h 48"/>
                      <a:gd name="T4" fmla="*/ 44 w 48"/>
                      <a:gd name="T5" fmla="*/ 38 h 48"/>
                      <a:gd name="T6" fmla="*/ 38 w 48"/>
                      <a:gd name="T7" fmla="*/ 44 h 48"/>
                      <a:gd name="T8" fmla="*/ 32 w 48"/>
                      <a:gd name="T9" fmla="*/ 46 h 48"/>
                      <a:gd name="T10" fmla="*/ 24 w 48"/>
                      <a:gd name="T11" fmla="*/ 48 h 48"/>
                      <a:gd name="T12" fmla="*/ 18 w 48"/>
                      <a:gd name="T13" fmla="*/ 46 h 48"/>
                      <a:gd name="T14" fmla="*/ 10 w 48"/>
                      <a:gd name="T15" fmla="*/ 44 h 48"/>
                      <a:gd name="T16" fmla="*/ 6 w 48"/>
                      <a:gd name="T17" fmla="*/ 38 h 48"/>
                      <a:gd name="T18" fmla="*/ 2 w 48"/>
                      <a:gd name="T19" fmla="*/ 32 h 48"/>
                      <a:gd name="T20" fmla="*/ 0 w 48"/>
                      <a:gd name="T21" fmla="*/ 24 h 48"/>
                      <a:gd name="T22" fmla="*/ 2 w 48"/>
                      <a:gd name="T23" fmla="*/ 16 h 48"/>
                      <a:gd name="T24" fmla="*/ 6 w 48"/>
                      <a:gd name="T25" fmla="*/ 10 h 48"/>
                      <a:gd name="T26" fmla="*/ 10 w 48"/>
                      <a:gd name="T27" fmla="*/ 4 h 48"/>
                      <a:gd name="T28" fmla="*/ 18 w 48"/>
                      <a:gd name="T29" fmla="*/ 2 h 48"/>
                      <a:gd name="T30" fmla="*/ 24 w 48"/>
                      <a:gd name="T31" fmla="*/ 0 h 48"/>
                      <a:gd name="T32" fmla="*/ 32 w 48"/>
                      <a:gd name="T33" fmla="*/ 2 h 48"/>
                      <a:gd name="T34" fmla="*/ 38 w 48"/>
                      <a:gd name="T35" fmla="*/ 4 h 48"/>
                      <a:gd name="T36" fmla="*/ 44 w 48"/>
                      <a:gd name="T37" fmla="*/ 10 h 48"/>
                      <a:gd name="T38" fmla="*/ 48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8" y="32"/>
                        </a:lnTo>
                        <a:lnTo>
                          <a:pt x="44" y="38"/>
                        </a:lnTo>
                        <a:lnTo>
                          <a:pt x="38" y="44"/>
                        </a:lnTo>
                        <a:lnTo>
                          <a:pt x="32" y="46"/>
                        </a:lnTo>
                        <a:lnTo>
                          <a:pt x="24" y="48"/>
                        </a:lnTo>
                        <a:lnTo>
                          <a:pt x="18" y="46"/>
                        </a:lnTo>
                        <a:lnTo>
                          <a:pt x="10" y="44"/>
                        </a:lnTo>
                        <a:lnTo>
                          <a:pt x="6" y="38"/>
                        </a:lnTo>
                        <a:lnTo>
                          <a:pt x="2" y="32"/>
                        </a:lnTo>
                        <a:lnTo>
                          <a:pt x="0" y="24"/>
                        </a:lnTo>
                        <a:lnTo>
                          <a:pt x="2" y="16"/>
                        </a:lnTo>
                        <a:lnTo>
                          <a:pt x="6" y="10"/>
                        </a:lnTo>
                        <a:lnTo>
                          <a:pt x="10" y="4"/>
                        </a:lnTo>
                        <a:lnTo>
                          <a:pt x="18" y="2"/>
                        </a:lnTo>
                        <a:lnTo>
                          <a:pt x="24" y="0"/>
                        </a:lnTo>
                        <a:lnTo>
                          <a:pt x="32" y="2"/>
                        </a:lnTo>
                        <a:lnTo>
                          <a:pt x="38" y="4"/>
                        </a:lnTo>
                        <a:lnTo>
                          <a:pt x="44" y="10"/>
                        </a:lnTo>
                        <a:lnTo>
                          <a:pt x="48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39" name="Freeform 1079"/>
                  <p:cNvSpPr>
                    <a:spLocks/>
                  </p:cNvSpPr>
                  <p:nvPr/>
                </p:nvSpPr>
                <p:spPr bwMode="auto">
                  <a:xfrm>
                    <a:off x="3558" y="2550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8 w 48"/>
                      <a:gd name="T3" fmla="*/ 32 h 48"/>
                      <a:gd name="T4" fmla="*/ 44 w 48"/>
                      <a:gd name="T5" fmla="*/ 38 h 48"/>
                      <a:gd name="T6" fmla="*/ 38 w 48"/>
                      <a:gd name="T7" fmla="*/ 44 h 48"/>
                      <a:gd name="T8" fmla="*/ 32 w 48"/>
                      <a:gd name="T9" fmla="*/ 46 h 48"/>
                      <a:gd name="T10" fmla="*/ 24 w 48"/>
                      <a:gd name="T11" fmla="*/ 48 h 48"/>
                      <a:gd name="T12" fmla="*/ 18 w 48"/>
                      <a:gd name="T13" fmla="*/ 46 h 48"/>
                      <a:gd name="T14" fmla="*/ 10 w 48"/>
                      <a:gd name="T15" fmla="*/ 44 h 48"/>
                      <a:gd name="T16" fmla="*/ 6 w 48"/>
                      <a:gd name="T17" fmla="*/ 38 h 48"/>
                      <a:gd name="T18" fmla="*/ 2 w 48"/>
                      <a:gd name="T19" fmla="*/ 32 h 48"/>
                      <a:gd name="T20" fmla="*/ 0 w 48"/>
                      <a:gd name="T21" fmla="*/ 24 h 48"/>
                      <a:gd name="T22" fmla="*/ 2 w 48"/>
                      <a:gd name="T23" fmla="*/ 16 h 48"/>
                      <a:gd name="T24" fmla="*/ 6 w 48"/>
                      <a:gd name="T25" fmla="*/ 10 h 48"/>
                      <a:gd name="T26" fmla="*/ 10 w 48"/>
                      <a:gd name="T27" fmla="*/ 4 h 48"/>
                      <a:gd name="T28" fmla="*/ 18 w 48"/>
                      <a:gd name="T29" fmla="*/ 2 h 48"/>
                      <a:gd name="T30" fmla="*/ 24 w 48"/>
                      <a:gd name="T31" fmla="*/ 0 h 48"/>
                      <a:gd name="T32" fmla="*/ 32 w 48"/>
                      <a:gd name="T33" fmla="*/ 2 h 48"/>
                      <a:gd name="T34" fmla="*/ 38 w 48"/>
                      <a:gd name="T35" fmla="*/ 4 h 48"/>
                      <a:gd name="T36" fmla="*/ 44 w 48"/>
                      <a:gd name="T37" fmla="*/ 10 h 48"/>
                      <a:gd name="T38" fmla="*/ 48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8" y="32"/>
                        </a:lnTo>
                        <a:lnTo>
                          <a:pt x="44" y="38"/>
                        </a:lnTo>
                        <a:lnTo>
                          <a:pt x="38" y="44"/>
                        </a:lnTo>
                        <a:lnTo>
                          <a:pt x="32" y="46"/>
                        </a:lnTo>
                        <a:lnTo>
                          <a:pt x="24" y="48"/>
                        </a:lnTo>
                        <a:lnTo>
                          <a:pt x="18" y="46"/>
                        </a:lnTo>
                        <a:lnTo>
                          <a:pt x="10" y="44"/>
                        </a:lnTo>
                        <a:lnTo>
                          <a:pt x="6" y="38"/>
                        </a:lnTo>
                        <a:lnTo>
                          <a:pt x="2" y="32"/>
                        </a:lnTo>
                        <a:lnTo>
                          <a:pt x="0" y="24"/>
                        </a:lnTo>
                        <a:lnTo>
                          <a:pt x="2" y="16"/>
                        </a:lnTo>
                        <a:lnTo>
                          <a:pt x="6" y="10"/>
                        </a:lnTo>
                        <a:lnTo>
                          <a:pt x="10" y="4"/>
                        </a:lnTo>
                        <a:lnTo>
                          <a:pt x="18" y="2"/>
                        </a:lnTo>
                        <a:lnTo>
                          <a:pt x="24" y="0"/>
                        </a:lnTo>
                        <a:lnTo>
                          <a:pt x="32" y="2"/>
                        </a:lnTo>
                        <a:lnTo>
                          <a:pt x="38" y="4"/>
                        </a:lnTo>
                        <a:lnTo>
                          <a:pt x="44" y="10"/>
                        </a:lnTo>
                        <a:lnTo>
                          <a:pt x="48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40" name="Freeform 1080"/>
                  <p:cNvSpPr>
                    <a:spLocks/>
                  </p:cNvSpPr>
                  <p:nvPr/>
                </p:nvSpPr>
                <p:spPr bwMode="auto">
                  <a:xfrm>
                    <a:off x="3596" y="2552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8 w 48"/>
                      <a:gd name="T3" fmla="*/ 30 h 48"/>
                      <a:gd name="T4" fmla="*/ 44 w 48"/>
                      <a:gd name="T5" fmla="*/ 38 h 48"/>
                      <a:gd name="T6" fmla="*/ 38 w 48"/>
                      <a:gd name="T7" fmla="*/ 42 h 48"/>
                      <a:gd name="T8" fmla="*/ 32 w 48"/>
                      <a:gd name="T9" fmla="*/ 46 h 48"/>
                      <a:gd name="T10" fmla="*/ 24 w 48"/>
                      <a:gd name="T11" fmla="*/ 48 h 48"/>
                      <a:gd name="T12" fmla="*/ 18 w 48"/>
                      <a:gd name="T13" fmla="*/ 46 h 48"/>
                      <a:gd name="T14" fmla="*/ 10 w 48"/>
                      <a:gd name="T15" fmla="*/ 42 h 48"/>
                      <a:gd name="T16" fmla="*/ 6 w 48"/>
                      <a:gd name="T17" fmla="*/ 38 h 48"/>
                      <a:gd name="T18" fmla="*/ 2 w 48"/>
                      <a:gd name="T19" fmla="*/ 30 h 48"/>
                      <a:gd name="T20" fmla="*/ 0 w 48"/>
                      <a:gd name="T21" fmla="*/ 24 h 48"/>
                      <a:gd name="T22" fmla="*/ 2 w 48"/>
                      <a:gd name="T23" fmla="*/ 16 h 48"/>
                      <a:gd name="T24" fmla="*/ 6 w 48"/>
                      <a:gd name="T25" fmla="*/ 10 h 48"/>
                      <a:gd name="T26" fmla="*/ 10 w 48"/>
                      <a:gd name="T27" fmla="*/ 4 h 48"/>
                      <a:gd name="T28" fmla="*/ 18 w 48"/>
                      <a:gd name="T29" fmla="*/ 0 h 48"/>
                      <a:gd name="T30" fmla="*/ 24 w 48"/>
                      <a:gd name="T31" fmla="*/ 0 h 48"/>
                      <a:gd name="T32" fmla="*/ 32 w 48"/>
                      <a:gd name="T33" fmla="*/ 0 h 48"/>
                      <a:gd name="T34" fmla="*/ 38 w 48"/>
                      <a:gd name="T35" fmla="*/ 4 h 48"/>
                      <a:gd name="T36" fmla="*/ 44 w 48"/>
                      <a:gd name="T37" fmla="*/ 10 h 48"/>
                      <a:gd name="T38" fmla="*/ 48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8" y="30"/>
                        </a:lnTo>
                        <a:lnTo>
                          <a:pt x="44" y="38"/>
                        </a:lnTo>
                        <a:lnTo>
                          <a:pt x="38" y="42"/>
                        </a:lnTo>
                        <a:lnTo>
                          <a:pt x="32" y="46"/>
                        </a:lnTo>
                        <a:lnTo>
                          <a:pt x="24" y="48"/>
                        </a:lnTo>
                        <a:lnTo>
                          <a:pt x="18" y="46"/>
                        </a:lnTo>
                        <a:lnTo>
                          <a:pt x="10" y="42"/>
                        </a:lnTo>
                        <a:lnTo>
                          <a:pt x="6" y="38"/>
                        </a:lnTo>
                        <a:lnTo>
                          <a:pt x="2" y="30"/>
                        </a:lnTo>
                        <a:lnTo>
                          <a:pt x="0" y="24"/>
                        </a:lnTo>
                        <a:lnTo>
                          <a:pt x="2" y="16"/>
                        </a:lnTo>
                        <a:lnTo>
                          <a:pt x="6" y="10"/>
                        </a:lnTo>
                        <a:lnTo>
                          <a:pt x="10" y="4"/>
                        </a:lnTo>
                        <a:lnTo>
                          <a:pt x="18" y="0"/>
                        </a:lnTo>
                        <a:lnTo>
                          <a:pt x="24" y="0"/>
                        </a:lnTo>
                        <a:lnTo>
                          <a:pt x="32" y="0"/>
                        </a:lnTo>
                        <a:lnTo>
                          <a:pt x="38" y="4"/>
                        </a:lnTo>
                        <a:lnTo>
                          <a:pt x="44" y="10"/>
                        </a:lnTo>
                        <a:lnTo>
                          <a:pt x="48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41" name="Freeform 1081"/>
                  <p:cNvSpPr>
                    <a:spLocks/>
                  </p:cNvSpPr>
                  <p:nvPr/>
                </p:nvSpPr>
                <p:spPr bwMode="auto">
                  <a:xfrm>
                    <a:off x="3634" y="2564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8 w 48"/>
                      <a:gd name="T3" fmla="*/ 32 h 48"/>
                      <a:gd name="T4" fmla="*/ 44 w 48"/>
                      <a:gd name="T5" fmla="*/ 38 h 48"/>
                      <a:gd name="T6" fmla="*/ 38 w 48"/>
                      <a:gd name="T7" fmla="*/ 44 h 48"/>
                      <a:gd name="T8" fmla="*/ 32 w 48"/>
                      <a:gd name="T9" fmla="*/ 48 h 48"/>
                      <a:gd name="T10" fmla="*/ 24 w 48"/>
                      <a:gd name="T11" fmla="*/ 48 h 48"/>
                      <a:gd name="T12" fmla="*/ 18 w 48"/>
                      <a:gd name="T13" fmla="*/ 48 h 48"/>
                      <a:gd name="T14" fmla="*/ 10 w 48"/>
                      <a:gd name="T15" fmla="*/ 44 h 48"/>
                      <a:gd name="T16" fmla="*/ 6 w 48"/>
                      <a:gd name="T17" fmla="*/ 38 h 48"/>
                      <a:gd name="T18" fmla="*/ 2 w 48"/>
                      <a:gd name="T19" fmla="*/ 32 h 48"/>
                      <a:gd name="T20" fmla="*/ 0 w 48"/>
                      <a:gd name="T21" fmla="*/ 24 h 48"/>
                      <a:gd name="T22" fmla="*/ 2 w 48"/>
                      <a:gd name="T23" fmla="*/ 18 h 48"/>
                      <a:gd name="T24" fmla="*/ 6 w 48"/>
                      <a:gd name="T25" fmla="*/ 10 h 48"/>
                      <a:gd name="T26" fmla="*/ 10 w 48"/>
                      <a:gd name="T27" fmla="*/ 6 h 48"/>
                      <a:gd name="T28" fmla="*/ 18 w 48"/>
                      <a:gd name="T29" fmla="*/ 2 h 48"/>
                      <a:gd name="T30" fmla="*/ 24 w 48"/>
                      <a:gd name="T31" fmla="*/ 0 h 48"/>
                      <a:gd name="T32" fmla="*/ 32 w 48"/>
                      <a:gd name="T33" fmla="*/ 2 h 48"/>
                      <a:gd name="T34" fmla="*/ 38 w 48"/>
                      <a:gd name="T35" fmla="*/ 6 h 48"/>
                      <a:gd name="T36" fmla="*/ 44 w 48"/>
                      <a:gd name="T37" fmla="*/ 10 h 48"/>
                      <a:gd name="T38" fmla="*/ 48 w 48"/>
                      <a:gd name="T39" fmla="*/ 18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8" y="32"/>
                        </a:lnTo>
                        <a:lnTo>
                          <a:pt x="44" y="38"/>
                        </a:lnTo>
                        <a:lnTo>
                          <a:pt x="38" y="44"/>
                        </a:lnTo>
                        <a:lnTo>
                          <a:pt x="32" y="48"/>
                        </a:lnTo>
                        <a:lnTo>
                          <a:pt x="24" y="48"/>
                        </a:lnTo>
                        <a:lnTo>
                          <a:pt x="18" y="48"/>
                        </a:lnTo>
                        <a:lnTo>
                          <a:pt x="10" y="44"/>
                        </a:lnTo>
                        <a:lnTo>
                          <a:pt x="6" y="38"/>
                        </a:lnTo>
                        <a:lnTo>
                          <a:pt x="2" y="32"/>
                        </a:lnTo>
                        <a:lnTo>
                          <a:pt x="0" y="24"/>
                        </a:lnTo>
                        <a:lnTo>
                          <a:pt x="2" y="18"/>
                        </a:lnTo>
                        <a:lnTo>
                          <a:pt x="6" y="10"/>
                        </a:lnTo>
                        <a:lnTo>
                          <a:pt x="10" y="6"/>
                        </a:lnTo>
                        <a:lnTo>
                          <a:pt x="18" y="2"/>
                        </a:lnTo>
                        <a:lnTo>
                          <a:pt x="24" y="0"/>
                        </a:lnTo>
                        <a:lnTo>
                          <a:pt x="32" y="2"/>
                        </a:lnTo>
                        <a:lnTo>
                          <a:pt x="38" y="6"/>
                        </a:lnTo>
                        <a:lnTo>
                          <a:pt x="44" y="10"/>
                        </a:lnTo>
                        <a:lnTo>
                          <a:pt x="48" y="18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4871" name="Text Box 1082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2517" y="1520"/>
                  <a:ext cx="1619" cy="1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 algn="ctr">
                      <a:solidFill>
                        <a:srgbClr val="000000"/>
                      </a:solidFill>
                      <a:miter lim="800000"/>
                      <a:headEnd/>
                      <a:tailEnd type="none" w="lg" len="med"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lnSpc>
                      <a:spcPct val="60000"/>
                    </a:lnSpc>
                  </a:pPr>
                  <a:r>
                    <a:rPr lang="en-US" sz="1600" b="1">
                      <a:solidFill>
                        <a:srgbClr val="000000"/>
                      </a:solidFill>
                      <a:cs typeface="Arial" charset="0"/>
                      <a:sym typeface="Symbol" pitchFamily="18" charset="2"/>
                    </a:rPr>
                    <a:t>response rate / minute</a:t>
                  </a:r>
                </a:p>
              </p:txBody>
            </p:sp>
            <p:sp>
              <p:nvSpPr>
                <p:cNvPr id="34872" name="Text Box 1083"/>
                <p:cNvSpPr txBox="1">
                  <a:spLocks noChangeArrowheads="1"/>
                </p:cNvSpPr>
                <p:nvPr/>
              </p:nvSpPr>
              <p:spPr bwMode="auto">
                <a:xfrm>
                  <a:off x="3252" y="2373"/>
                  <a:ext cx="2395" cy="1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 algn="ctr">
                      <a:solidFill>
                        <a:srgbClr val="000000"/>
                      </a:solidFill>
                      <a:miter lim="800000"/>
                      <a:headEnd/>
                      <a:tailEnd type="none" w="lg" len="med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lnSpc>
                      <a:spcPct val="60000"/>
                    </a:lnSpc>
                  </a:pPr>
                  <a:r>
                    <a:rPr lang="en-US" sz="1600" b="1">
                      <a:solidFill>
                        <a:srgbClr val="000000"/>
                      </a:solidFill>
                      <a:cs typeface="Arial" charset="0"/>
                      <a:sym typeface="Symbol" pitchFamily="18" charset="2"/>
                    </a:rPr>
                    <a:t>seconds from reinforcement</a:t>
                  </a:r>
                </a:p>
              </p:txBody>
            </p:sp>
            <p:sp>
              <p:nvSpPr>
                <p:cNvPr id="34873" name="Text Box 1084"/>
                <p:cNvSpPr txBox="1">
                  <a:spLocks noChangeArrowheads="1"/>
                </p:cNvSpPr>
                <p:nvPr/>
              </p:nvSpPr>
              <p:spPr bwMode="auto">
                <a:xfrm>
                  <a:off x="4504" y="1677"/>
                  <a:ext cx="105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tabLst>
                      <a:tab pos="984250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tabLst>
                      <a:tab pos="984250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tabLst>
                      <a:tab pos="984250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tabLst>
                      <a:tab pos="984250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tabLst>
                      <a:tab pos="984250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984250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984250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984250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984250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r>
                    <a:rPr lang="en-US">
                      <a:solidFill>
                        <a:srgbClr val="000000"/>
                      </a:solidFill>
                      <a:cs typeface="Arial" charset="0"/>
                      <a:sym typeface="Symbol" pitchFamily="18" charset="2"/>
                    </a:rPr>
                    <a:t>directing effect</a:t>
                  </a:r>
                </a:p>
              </p:txBody>
            </p:sp>
            <p:sp>
              <p:nvSpPr>
                <p:cNvPr id="34874" name="Line 1085"/>
                <p:cNvSpPr>
                  <a:spLocks noChangeShapeType="1"/>
                </p:cNvSpPr>
                <p:nvPr/>
              </p:nvSpPr>
              <p:spPr bwMode="auto">
                <a:xfrm flipV="1">
                  <a:off x="4973" y="1525"/>
                  <a:ext cx="0" cy="18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34875" name="Line 1086"/>
                <p:cNvSpPr>
                  <a:spLocks noChangeShapeType="1"/>
                </p:cNvSpPr>
                <p:nvPr/>
              </p:nvSpPr>
              <p:spPr bwMode="auto">
                <a:xfrm flipV="1">
                  <a:off x="4973" y="1887"/>
                  <a:ext cx="0" cy="18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34869" name="Line 1087"/>
              <p:cNvSpPr>
                <a:spLocks noChangeShapeType="1"/>
              </p:cNvSpPr>
              <p:nvPr/>
            </p:nvSpPr>
            <p:spPr bwMode="auto">
              <a:xfrm flipV="1">
                <a:off x="2472" y="1797"/>
                <a:ext cx="635" cy="499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</p:grpSp>
        <p:grpSp>
          <p:nvGrpSpPr>
            <p:cNvPr id="34865" name="Group 1088"/>
            <p:cNvGrpSpPr>
              <a:grpSpLocks/>
            </p:cNvGrpSpPr>
            <p:nvPr/>
          </p:nvGrpSpPr>
          <p:grpSpPr bwMode="auto">
            <a:xfrm>
              <a:off x="2608" y="1661"/>
              <a:ext cx="272" cy="273"/>
              <a:chOff x="2608" y="1706"/>
              <a:chExt cx="272" cy="273"/>
            </a:xfrm>
          </p:grpSpPr>
          <p:sp>
            <p:nvSpPr>
              <p:cNvPr id="34866" name="Oval 1089"/>
              <p:cNvSpPr>
                <a:spLocks noChangeArrowheads="1"/>
              </p:cNvSpPr>
              <p:nvPr/>
            </p:nvSpPr>
            <p:spPr bwMode="auto">
              <a:xfrm>
                <a:off x="2608" y="1706"/>
                <a:ext cx="272" cy="273"/>
              </a:xfrm>
              <a:prstGeom prst="ellipse">
                <a:avLst/>
              </a:prstGeom>
              <a:noFill/>
              <a:ln w="28575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4867" name="Text Box 1090"/>
              <p:cNvSpPr txBox="1">
                <a:spLocks noChangeArrowheads="1"/>
              </p:cNvSpPr>
              <p:nvPr/>
            </p:nvSpPr>
            <p:spPr bwMode="auto">
              <a:xfrm>
                <a:off x="2641" y="1721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000" b="1">
                    <a:solidFill>
                      <a:schemeClr val="tx2"/>
                    </a:solidFill>
                    <a:cs typeface="Arial" charset="0"/>
                    <a:sym typeface="Symbol" pitchFamily="18" charset="2"/>
                  </a:rPr>
                  <a:t>1</a:t>
                </a:r>
              </a:p>
            </p:txBody>
          </p:sp>
        </p:grpSp>
      </p:grpSp>
      <p:grpSp>
        <p:nvGrpSpPr>
          <p:cNvPr id="12" name="Group 1091"/>
          <p:cNvGrpSpPr>
            <a:grpSpLocks/>
          </p:cNvGrpSpPr>
          <p:nvPr/>
        </p:nvGrpSpPr>
        <p:grpSpPr bwMode="auto">
          <a:xfrm>
            <a:off x="3924300" y="4076700"/>
            <a:ext cx="5111750" cy="2773363"/>
            <a:chOff x="2472" y="2568"/>
            <a:chExt cx="3220" cy="1747"/>
          </a:xfrm>
        </p:grpSpPr>
        <p:grpSp>
          <p:nvGrpSpPr>
            <p:cNvPr id="34826" name="Group 1092"/>
            <p:cNvGrpSpPr>
              <a:grpSpLocks/>
            </p:cNvGrpSpPr>
            <p:nvPr/>
          </p:nvGrpSpPr>
          <p:grpSpPr bwMode="auto">
            <a:xfrm>
              <a:off x="2472" y="2568"/>
              <a:ext cx="3220" cy="1747"/>
              <a:chOff x="2472" y="2568"/>
              <a:chExt cx="3220" cy="1747"/>
            </a:xfrm>
          </p:grpSpPr>
          <p:sp>
            <p:nvSpPr>
              <p:cNvPr id="34830" name="Line 1093"/>
              <p:cNvSpPr>
                <a:spLocks noChangeShapeType="1"/>
              </p:cNvSpPr>
              <p:nvPr/>
            </p:nvSpPr>
            <p:spPr bwMode="auto">
              <a:xfrm>
                <a:off x="2472" y="2750"/>
                <a:ext cx="635" cy="589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grpSp>
            <p:nvGrpSpPr>
              <p:cNvPr id="34831" name="Group 1094"/>
              <p:cNvGrpSpPr>
                <a:grpSpLocks/>
              </p:cNvGrpSpPr>
              <p:nvPr/>
            </p:nvGrpSpPr>
            <p:grpSpPr bwMode="auto">
              <a:xfrm>
                <a:off x="3243" y="2568"/>
                <a:ext cx="2449" cy="1747"/>
                <a:chOff x="3243" y="2568"/>
                <a:chExt cx="2449" cy="1747"/>
              </a:xfrm>
            </p:grpSpPr>
            <p:grpSp>
              <p:nvGrpSpPr>
                <p:cNvPr id="34832" name="Group 1095"/>
                <p:cNvGrpSpPr>
                  <a:grpSpLocks/>
                </p:cNvGrpSpPr>
                <p:nvPr/>
              </p:nvGrpSpPr>
              <p:grpSpPr bwMode="auto">
                <a:xfrm>
                  <a:off x="3243" y="2568"/>
                  <a:ext cx="2381" cy="1747"/>
                  <a:chOff x="3152" y="2568"/>
                  <a:chExt cx="2381" cy="1747"/>
                </a:xfrm>
              </p:grpSpPr>
              <p:sp>
                <p:nvSpPr>
                  <p:cNvPr id="34835" name="Line 10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76" y="3158"/>
                    <a:ext cx="181" cy="13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836" name="Rectangle 1097"/>
                  <p:cNvSpPr>
                    <a:spLocks noChangeArrowheads="1"/>
                  </p:cNvSpPr>
                  <p:nvPr/>
                </p:nvSpPr>
                <p:spPr bwMode="auto">
                  <a:xfrm>
                    <a:off x="3152" y="2568"/>
                    <a:ext cx="2381" cy="1698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37" name="Line 1098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4078"/>
                    <a:ext cx="1587" cy="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38" name="Line 10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54" y="2696"/>
                    <a:ext cx="1" cy="138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39" name="Line 11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96" y="4061"/>
                    <a:ext cx="1" cy="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40" name="Line 11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74" y="4061"/>
                    <a:ext cx="1" cy="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41" name="Line 1102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4078"/>
                    <a:ext cx="17" cy="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42" name="Freeform 1103"/>
                  <p:cNvSpPr>
                    <a:spLocks noEditPoints="1"/>
                  </p:cNvSpPr>
                  <p:nvPr/>
                </p:nvSpPr>
                <p:spPr bwMode="auto">
                  <a:xfrm>
                    <a:off x="3455" y="4029"/>
                    <a:ext cx="64" cy="101"/>
                  </a:xfrm>
                  <a:custGeom>
                    <a:avLst/>
                    <a:gdLst>
                      <a:gd name="T0" fmla="*/ 0 w 52"/>
                      <a:gd name="T1" fmla="*/ 275 h 82"/>
                      <a:gd name="T2" fmla="*/ 0 w 52"/>
                      <a:gd name="T3" fmla="*/ 208 h 82"/>
                      <a:gd name="T4" fmla="*/ 2 w 52"/>
                      <a:gd name="T5" fmla="*/ 169 h 82"/>
                      <a:gd name="T6" fmla="*/ 2 w 52"/>
                      <a:gd name="T7" fmla="*/ 118 h 82"/>
                      <a:gd name="T8" fmla="*/ 39 w 52"/>
                      <a:gd name="T9" fmla="*/ 63 h 82"/>
                      <a:gd name="T10" fmla="*/ 76 w 52"/>
                      <a:gd name="T11" fmla="*/ 39 h 82"/>
                      <a:gd name="T12" fmla="*/ 116 w 52"/>
                      <a:gd name="T13" fmla="*/ 2 h 82"/>
                      <a:gd name="T14" fmla="*/ 169 w 52"/>
                      <a:gd name="T15" fmla="*/ 0 h 82"/>
                      <a:gd name="T16" fmla="*/ 208 w 52"/>
                      <a:gd name="T17" fmla="*/ 2 h 82"/>
                      <a:gd name="T18" fmla="*/ 245 w 52"/>
                      <a:gd name="T19" fmla="*/ 26 h 82"/>
                      <a:gd name="T20" fmla="*/ 273 w 52"/>
                      <a:gd name="T21" fmla="*/ 39 h 82"/>
                      <a:gd name="T22" fmla="*/ 298 w 52"/>
                      <a:gd name="T23" fmla="*/ 63 h 82"/>
                      <a:gd name="T24" fmla="*/ 315 w 52"/>
                      <a:gd name="T25" fmla="*/ 107 h 82"/>
                      <a:gd name="T26" fmla="*/ 329 w 52"/>
                      <a:gd name="T27" fmla="*/ 145 h 82"/>
                      <a:gd name="T28" fmla="*/ 336 w 52"/>
                      <a:gd name="T29" fmla="*/ 208 h 82"/>
                      <a:gd name="T30" fmla="*/ 336 w 52"/>
                      <a:gd name="T31" fmla="*/ 275 h 82"/>
                      <a:gd name="T32" fmla="*/ 336 w 52"/>
                      <a:gd name="T33" fmla="*/ 329 h 82"/>
                      <a:gd name="T34" fmla="*/ 336 w 52"/>
                      <a:gd name="T35" fmla="*/ 376 h 82"/>
                      <a:gd name="T36" fmla="*/ 329 w 52"/>
                      <a:gd name="T37" fmla="*/ 418 h 82"/>
                      <a:gd name="T38" fmla="*/ 298 w 52"/>
                      <a:gd name="T39" fmla="*/ 469 h 82"/>
                      <a:gd name="T40" fmla="*/ 257 w 52"/>
                      <a:gd name="T41" fmla="*/ 506 h 82"/>
                      <a:gd name="T42" fmla="*/ 222 w 52"/>
                      <a:gd name="T43" fmla="*/ 535 h 82"/>
                      <a:gd name="T44" fmla="*/ 169 w 52"/>
                      <a:gd name="T45" fmla="*/ 535 h 82"/>
                      <a:gd name="T46" fmla="*/ 132 w 52"/>
                      <a:gd name="T47" fmla="*/ 535 h 82"/>
                      <a:gd name="T48" fmla="*/ 76 w 52"/>
                      <a:gd name="T49" fmla="*/ 525 h 82"/>
                      <a:gd name="T50" fmla="*/ 50 w 52"/>
                      <a:gd name="T51" fmla="*/ 480 h 82"/>
                      <a:gd name="T52" fmla="*/ 2 w 52"/>
                      <a:gd name="T53" fmla="*/ 405 h 82"/>
                      <a:gd name="T54" fmla="*/ 0 w 52"/>
                      <a:gd name="T55" fmla="*/ 275 h 82"/>
                      <a:gd name="T56" fmla="*/ 62 w 52"/>
                      <a:gd name="T57" fmla="*/ 275 h 82"/>
                      <a:gd name="T58" fmla="*/ 62 w 52"/>
                      <a:gd name="T59" fmla="*/ 329 h 82"/>
                      <a:gd name="T60" fmla="*/ 76 w 52"/>
                      <a:gd name="T61" fmla="*/ 376 h 82"/>
                      <a:gd name="T62" fmla="*/ 90 w 52"/>
                      <a:gd name="T63" fmla="*/ 418 h 82"/>
                      <a:gd name="T64" fmla="*/ 107 w 52"/>
                      <a:gd name="T65" fmla="*/ 441 h 82"/>
                      <a:gd name="T66" fmla="*/ 116 w 52"/>
                      <a:gd name="T67" fmla="*/ 457 h 82"/>
                      <a:gd name="T68" fmla="*/ 143 w 52"/>
                      <a:gd name="T69" fmla="*/ 469 h 82"/>
                      <a:gd name="T70" fmla="*/ 169 w 52"/>
                      <a:gd name="T71" fmla="*/ 480 h 82"/>
                      <a:gd name="T72" fmla="*/ 197 w 52"/>
                      <a:gd name="T73" fmla="*/ 469 h 82"/>
                      <a:gd name="T74" fmla="*/ 222 w 52"/>
                      <a:gd name="T75" fmla="*/ 457 h 82"/>
                      <a:gd name="T76" fmla="*/ 245 w 52"/>
                      <a:gd name="T77" fmla="*/ 441 h 82"/>
                      <a:gd name="T78" fmla="*/ 257 w 52"/>
                      <a:gd name="T79" fmla="*/ 418 h 82"/>
                      <a:gd name="T80" fmla="*/ 257 w 52"/>
                      <a:gd name="T81" fmla="*/ 376 h 82"/>
                      <a:gd name="T82" fmla="*/ 273 w 52"/>
                      <a:gd name="T83" fmla="*/ 329 h 82"/>
                      <a:gd name="T84" fmla="*/ 273 w 52"/>
                      <a:gd name="T85" fmla="*/ 275 h 82"/>
                      <a:gd name="T86" fmla="*/ 273 w 52"/>
                      <a:gd name="T87" fmla="*/ 198 h 82"/>
                      <a:gd name="T88" fmla="*/ 257 w 52"/>
                      <a:gd name="T89" fmla="*/ 145 h 82"/>
                      <a:gd name="T90" fmla="*/ 245 w 52"/>
                      <a:gd name="T91" fmla="*/ 107 h 82"/>
                      <a:gd name="T92" fmla="*/ 222 w 52"/>
                      <a:gd name="T93" fmla="*/ 78 h 82"/>
                      <a:gd name="T94" fmla="*/ 197 w 52"/>
                      <a:gd name="T95" fmla="*/ 63 h 82"/>
                      <a:gd name="T96" fmla="*/ 169 w 52"/>
                      <a:gd name="T97" fmla="*/ 63 h 82"/>
                      <a:gd name="T98" fmla="*/ 132 w 52"/>
                      <a:gd name="T99" fmla="*/ 78 h 82"/>
                      <a:gd name="T100" fmla="*/ 107 w 52"/>
                      <a:gd name="T101" fmla="*/ 107 h 82"/>
                      <a:gd name="T102" fmla="*/ 76 w 52"/>
                      <a:gd name="T103" fmla="*/ 145 h 82"/>
                      <a:gd name="T104" fmla="*/ 76 w 52"/>
                      <a:gd name="T105" fmla="*/ 198 h 82"/>
                      <a:gd name="T106" fmla="*/ 62 w 52"/>
                      <a:gd name="T107" fmla="*/ 275 h 82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52"/>
                      <a:gd name="T163" fmla="*/ 0 h 82"/>
                      <a:gd name="T164" fmla="*/ 52 w 52"/>
                      <a:gd name="T165" fmla="*/ 82 h 82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52" h="82">
                        <a:moveTo>
                          <a:pt x="0" y="42"/>
                        </a:moveTo>
                        <a:lnTo>
                          <a:pt x="0" y="32"/>
                        </a:lnTo>
                        <a:lnTo>
                          <a:pt x="2" y="26"/>
                        </a:lnTo>
                        <a:lnTo>
                          <a:pt x="2" y="18"/>
                        </a:lnTo>
                        <a:lnTo>
                          <a:pt x="6" y="10"/>
                        </a:lnTo>
                        <a:lnTo>
                          <a:pt x="12" y="6"/>
                        </a:lnTo>
                        <a:lnTo>
                          <a:pt x="18" y="2"/>
                        </a:lnTo>
                        <a:lnTo>
                          <a:pt x="26" y="0"/>
                        </a:lnTo>
                        <a:lnTo>
                          <a:pt x="32" y="2"/>
                        </a:lnTo>
                        <a:lnTo>
                          <a:pt x="38" y="4"/>
                        </a:lnTo>
                        <a:lnTo>
                          <a:pt x="42" y="6"/>
                        </a:lnTo>
                        <a:lnTo>
                          <a:pt x="46" y="10"/>
                        </a:lnTo>
                        <a:lnTo>
                          <a:pt x="48" y="16"/>
                        </a:lnTo>
                        <a:lnTo>
                          <a:pt x="50" y="22"/>
                        </a:lnTo>
                        <a:lnTo>
                          <a:pt x="52" y="32"/>
                        </a:lnTo>
                        <a:lnTo>
                          <a:pt x="52" y="42"/>
                        </a:lnTo>
                        <a:lnTo>
                          <a:pt x="52" y="50"/>
                        </a:lnTo>
                        <a:lnTo>
                          <a:pt x="52" y="58"/>
                        </a:lnTo>
                        <a:lnTo>
                          <a:pt x="50" y="64"/>
                        </a:lnTo>
                        <a:lnTo>
                          <a:pt x="46" y="72"/>
                        </a:lnTo>
                        <a:lnTo>
                          <a:pt x="40" y="78"/>
                        </a:lnTo>
                        <a:lnTo>
                          <a:pt x="34" y="82"/>
                        </a:lnTo>
                        <a:lnTo>
                          <a:pt x="26" y="82"/>
                        </a:lnTo>
                        <a:lnTo>
                          <a:pt x="20" y="82"/>
                        </a:lnTo>
                        <a:lnTo>
                          <a:pt x="12" y="80"/>
                        </a:lnTo>
                        <a:lnTo>
                          <a:pt x="8" y="74"/>
                        </a:lnTo>
                        <a:lnTo>
                          <a:pt x="2" y="62"/>
                        </a:lnTo>
                        <a:lnTo>
                          <a:pt x="0" y="42"/>
                        </a:lnTo>
                        <a:close/>
                        <a:moveTo>
                          <a:pt x="10" y="42"/>
                        </a:moveTo>
                        <a:lnTo>
                          <a:pt x="10" y="50"/>
                        </a:lnTo>
                        <a:lnTo>
                          <a:pt x="12" y="58"/>
                        </a:lnTo>
                        <a:lnTo>
                          <a:pt x="14" y="64"/>
                        </a:lnTo>
                        <a:lnTo>
                          <a:pt x="16" y="68"/>
                        </a:lnTo>
                        <a:lnTo>
                          <a:pt x="18" y="70"/>
                        </a:lnTo>
                        <a:lnTo>
                          <a:pt x="22" y="72"/>
                        </a:lnTo>
                        <a:lnTo>
                          <a:pt x="26" y="74"/>
                        </a:lnTo>
                        <a:lnTo>
                          <a:pt x="30" y="72"/>
                        </a:lnTo>
                        <a:lnTo>
                          <a:pt x="34" y="70"/>
                        </a:lnTo>
                        <a:lnTo>
                          <a:pt x="38" y="68"/>
                        </a:lnTo>
                        <a:lnTo>
                          <a:pt x="40" y="64"/>
                        </a:lnTo>
                        <a:lnTo>
                          <a:pt x="40" y="58"/>
                        </a:lnTo>
                        <a:lnTo>
                          <a:pt x="42" y="50"/>
                        </a:lnTo>
                        <a:lnTo>
                          <a:pt x="42" y="42"/>
                        </a:lnTo>
                        <a:lnTo>
                          <a:pt x="42" y="30"/>
                        </a:lnTo>
                        <a:lnTo>
                          <a:pt x="40" y="22"/>
                        </a:lnTo>
                        <a:lnTo>
                          <a:pt x="38" y="16"/>
                        </a:lnTo>
                        <a:lnTo>
                          <a:pt x="34" y="12"/>
                        </a:lnTo>
                        <a:lnTo>
                          <a:pt x="30" y="10"/>
                        </a:lnTo>
                        <a:lnTo>
                          <a:pt x="26" y="10"/>
                        </a:lnTo>
                        <a:lnTo>
                          <a:pt x="20" y="12"/>
                        </a:lnTo>
                        <a:lnTo>
                          <a:pt x="16" y="16"/>
                        </a:lnTo>
                        <a:lnTo>
                          <a:pt x="12" y="22"/>
                        </a:lnTo>
                        <a:lnTo>
                          <a:pt x="12" y="30"/>
                        </a:lnTo>
                        <a:lnTo>
                          <a:pt x="10" y="4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43" name="Line 1104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3684"/>
                    <a:ext cx="17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44" name="Freeform 1105"/>
                  <p:cNvSpPr>
                    <a:spLocks/>
                  </p:cNvSpPr>
                  <p:nvPr/>
                </p:nvSpPr>
                <p:spPr bwMode="auto">
                  <a:xfrm>
                    <a:off x="3453" y="3634"/>
                    <a:ext cx="66" cy="99"/>
                  </a:xfrm>
                  <a:custGeom>
                    <a:avLst/>
                    <a:gdLst>
                      <a:gd name="T0" fmla="*/ 330 w 54"/>
                      <a:gd name="T1" fmla="*/ 481 h 80"/>
                      <a:gd name="T2" fmla="*/ 330 w 54"/>
                      <a:gd name="T3" fmla="*/ 546 h 80"/>
                      <a:gd name="T4" fmla="*/ 0 w 54"/>
                      <a:gd name="T5" fmla="*/ 546 h 80"/>
                      <a:gd name="T6" fmla="*/ 2 w 54"/>
                      <a:gd name="T7" fmla="*/ 531 h 80"/>
                      <a:gd name="T8" fmla="*/ 2 w 54"/>
                      <a:gd name="T9" fmla="*/ 504 h 80"/>
                      <a:gd name="T10" fmla="*/ 24 w 54"/>
                      <a:gd name="T11" fmla="*/ 464 h 80"/>
                      <a:gd name="T12" fmla="*/ 49 w 54"/>
                      <a:gd name="T13" fmla="*/ 424 h 80"/>
                      <a:gd name="T14" fmla="*/ 73 w 54"/>
                      <a:gd name="T15" fmla="*/ 376 h 80"/>
                      <a:gd name="T16" fmla="*/ 119 w 54"/>
                      <a:gd name="T17" fmla="*/ 343 h 80"/>
                      <a:gd name="T18" fmla="*/ 170 w 54"/>
                      <a:gd name="T19" fmla="*/ 297 h 80"/>
                      <a:gd name="T20" fmla="*/ 208 w 54"/>
                      <a:gd name="T21" fmla="*/ 257 h 80"/>
                      <a:gd name="T22" fmla="*/ 224 w 54"/>
                      <a:gd name="T23" fmla="*/ 230 h 80"/>
                      <a:gd name="T24" fmla="*/ 243 w 54"/>
                      <a:gd name="T25" fmla="*/ 192 h 80"/>
                      <a:gd name="T26" fmla="*/ 254 w 54"/>
                      <a:gd name="T27" fmla="*/ 149 h 80"/>
                      <a:gd name="T28" fmla="*/ 243 w 54"/>
                      <a:gd name="T29" fmla="*/ 120 h 80"/>
                      <a:gd name="T30" fmla="*/ 224 w 54"/>
                      <a:gd name="T31" fmla="*/ 95 h 80"/>
                      <a:gd name="T32" fmla="*/ 208 w 54"/>
                      <a:gd name="T33" fmla="*/ 71 h 80"/>
                      <a:gd name="T34" fmla="*/ 170 w 54"/>
                      <a:gd name="T35" fmla="*/ 71 h 80"/>
                      <a:gd name="T36" fmla="*/ 133 w 54"/>
                      <a:gd name="T37" fmla="*/ 71 h 80"/>
                      <a:gd name="T38" fmla="*/ 97 w 54"/>
                      <a:gd name="T39" fmla="*/ 95 h 80"/>
                      <a:gd name="T40" fmla="*/ 88 w 54"/>
                      <a:gd name="T41" fmla="*/ 120 h 80"/>
                      <a:gd name="T42" fmla="*/ 73 w 54"/>
                      <a:gd name="T43" fmla="*/ 167 h 80"/>
                      <a:gd name="T44" fmla="*/ 2 w 54"/>
                      <a:gd name="T45" fmla="*/ 149 h 80"/>
                      <a:gd name="T46" fmla="*/ 24 w 54"/>
                      <a:gd name="T47" fmla="*/ 110 h 80"/>
                      <a:gd name="T48" fmla="*/ 35 w 54"/>
                      <a:gd name="T49" fmla="*/ 71 h 80"/>
                      <a:gd name="T50" fmla="*/ 60 w 54"/>
                      <a:gd name="T51" fmla="*/ 40 h 80"/>
                      <a:gd name="T52" fmla="*/ 88 w 54"/>
                      <a:gd name="T53" fmla="*/ 2 h 80"/>
                      <a:gd name="T54" fmla="*/ 119 w 54"/>
                      <a:gd name="T55" fmla="*/ 0 h 80"/>
                      <a:gd name="T56" fmla="*/ 170 w 54"/>
                      <a:gd name="T57" fmla="*/ 0 h 80"/>
                      <a:gd name="T58" fmla="*/ 208 w 54"/>
                      <a:gd name="T59" fmla="*/ 0 h 80"/>
                      <a:gd name="T60" fmla="*/ 243 w 54"/>
                      <a:gd name="T61" fmla="*/ 2 h 80"/>
                      <a:gd name="T62" fmla="*/ 274 w 54"/>
                      <a:gd name="T63" fmla="*/ 40 h 80"/>
                      <a:gd name="T64" fmla="*/ 304 w 54"/>
                      <a:gd name="T65" fmla="*/ 88 h 80"/>
                      <a:gd name="T66" fmla="*/ 318 w 54"/>
                      <a:gd name="T67" fmla="*/ 110 h 80"/>
                      <a:gd name="T68" fmla="*/ 318 w 54"/>
                      <a:gd name="T69" fmla="*/ 149 h 80"/>
                      <a:gd name="T70" fmla="*/ 318 w 54"/>
                      <a:gd name="T71" fmla="*/ 192 h 80"/>
                      <a:gd name="T72" fmla="*/ 304 w 54"/>
                      <a:gd name="T73" fmla="*/ 224 h 80"/>
                      <a:gd name="T74" fmla="*/ 295 w 54"/>
                      <a:gd name="T75" fmla="*/ 246 h 80"/>
                      <a:gd name="T76" fmla="*/ 270 w 54"/>
                      <a:gd name="T77" fmla="*/ 285 h 80"/>
                      <a:gd name="T78" fmla="*/ 243 w 54"/>
                      <a:gd name="T79" fmla="*/ 317 h 80"/>
                      <a:gd name="T80" fmla="*/ 221 w 54"/>
                      <a:gd name="T81" fmla="*/ 343 h 80"/>
                      <a:gd name="T82" fmla="*/ 182 w 54"/>
                      <a:gd name="T83" fmla="*/ 376 h 80"/>
                      <a:gd name="T84" fmla="*/ 145 w 54"/>
                      <a:gd name="T85" fmla="*/ 407 h 80"/>
                      <a:gd name="T86" fmla="*/ 133 w 54"/>
                      <a:gd name="T87" fmla="*/ 424 h 80"/>
                      <a:gd name="T88" fmla="*/ 109 w 54"/>
                      <a:gd name="T89" fmla="*/ 452 h 80"/>
                      <a:gd name="T90" fmla="*/ 97 w 54"/>
                      <a:gd name="T91" fmla="*/ 464 h 80"/>
                      <a:gd name="T92" fmla="*/ 88 w 54"/>
                      <a:gd name="T93" fmla="*/ 481 h 80"/>
                      <a:gd name="T94" fmla="*/ 330 w 54"/>
                      <a:gd name="T95" fmla="*/ 481 h 80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54"/>
                      <a:gd name="T145" fmla="*/ 0 h 80"/>
                      <a:gd name="T146" fmla="*/ 54 w 54"/>
                      <a:gd name="T147" fmla="*/ 80 h 80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54" h="80">
                        <a:moveTo>
                          <a:pt x="54" y="70"/>
                        </a:moveTo>
                        <a:lnTo>
                          <a:pt x="54" y="80"/>
                        </a:lnTo>
                        <a:lnTo>
                          <a:pt x="0" y="80"/>
                        </a:lnTo>
                        <a:lnTo>
                          <a:pt x="2" y="78"/>
                        </a:lnTo>
                        <a:lnTo>
                          <a:pt x="2" y="74"/>
                        </a:lnTo>
                        <a:lnTo>
                          <a:pt x="4" y="68"/>
                        </a:lnTo>
                        <a:lnTo>
                          <a:pt x="8" y="62"/>
                        </a:lnTo>
                        <a:lnTo>
                          <a:pt x="12" y="56"/>
                        </a:lnTo>
                        <a:lnTo>
                          <a:pt x="20" y="50"/>
                        </a:lnTo>
                        <a:lnTo>
                          <a:pt x="28" y="44"/>
                        </a:lnTo>
                        <a:lnTo>
                          <a:pt x="34" y="38"/>
                        </a:lnTo>
                        <a:lnTo>
                          <a:pt x="38" y="34"/>
                        </a:lnTo>
                        <a:lnTo>
                          <a:pt x="40" y="28"/>
                        </a:lnTo>
                        <a:lnTo>
                          <a:pt x="42" y="22"/>
                        </a:lnTo>
                        <a:lnTo>
                          <a:pt x="40" y="18"/>
                        </a:lnTo>
                        <a:lnTo>
                          <a:pt x="38" y="14"/>
                        </a:lnTo>
                        <a:lnTo>
                          <a:pt x="34" y="10"/>
                        </a:lnTo>
                        <a:lnTo>
                          <a:pt x="28" y="10"/>
                        </a:lnTo>
                        <a:lnTo>
                          <a:pt x="22" y="10"/>
                        </a:lnTo>
                        <a:lnTo>
                          <a:pt x="16" y="14"/>
                        </a:lnTo>
                        <a:lnTo>
                          <a:pt x="14" y="18"/>
                        </a:lnTo>
                        <a:lnTo>
                          <a:pt x="12" y="24"/>
                        </a:lnTo>
                        <a:lnTo>
                          <a:pt x="2" y="22"/>
                        </a:lnTo>
                        <a:lnTo>
                          <a:pt x="4" y="16"/>
                        </a:lnTo>
                        <a:lnTo>
                          <a:pt x="6" y="10"/>
                        </a:lnTo>
                        <a:lnTo>
                          <a:pt x="10" y="6"/>
                        </a:lnTo>
                        <a:lnTo>
                          <a:pt x="14" y="2"/>
                        </a:lnTo>
                        <a:lnTo>
                          <a:pt x="20" y="0"/>
                        </a:lnTo>
                        <a:lnTo>
                          <a:pt x="28" y="0"/>
                        </a:lnTo>
                        <a:lnTo>
                          <a:pt x="34" y="0"/>
                        </a:lnTo>
                        <a:lnTo>
                          <a:pt x="40" y="2"/>
                        </a:lnTo>
                        <a:lnTo>
                          <a:pt x="46" y="6"/>
                        </a:lnTo>
                        <a:lnTo>
                          <a:pt x="50" y="12"/>
                        </a:lnTo>
                        <a:lnTo>
                          <a:pt x="52" y="16"/>
                        </a:lnTo>
                        <a:lnTo>
                          <a:pt x="52" y="22"/>
                        </a:lnTo>
                        <a:lnTo>
                          <a:pt x="52" y="28"/>
                        </a:lnTo>
                        <a:lnTo>
                          <a:pt x="50" y="32"/>
                        </a:lnTo>
                        <a:lnTo>
                          <a:pt x="48" y="36"/>
                        </a:lnTo>
                        <a:lnTo>
                          <a:pt x="44" y="42"/>
                        </a:lnTo>
                        <a:lnTo>
                          <a:pt x="40" y="46"/>
                        </a:lnTo>
                        <a:lnTo>
                          <a:pt x="36" y="50"/>
                        </a:lnTo>
                        <a:lnTo>
                          <a:pt x="30" y="56"/>
                        </a:lnTo>
                        <a:lnTo>
                          <a:pt x="24" y="60"/>
                        </a:lnTo>
                        <a:lnTo>
                          <a:pt x="22" y="62"/>
                        </a:lnTo>
                        <a:lnTo>
                          <a:pt x="18" y="66"/>
                        </a:lnTo>
                        <a:lnTo>
                          <a:pt x="16" y="68"/>
                        </a:lnTo>
                        <a:lnTo>
                          <a:pt x="14" y="70"/>
                        </a:lnTo>
                        <a:lnTo>
                          <a:pt x="54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45" name="Line 1106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3289"/>
                    <a:ext cx="17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46" name="Freeform 1107"/>
                  <p:cNvSpPr>
                    <a:spLocks noEditPoints="1"/>
                  </p:cNvSpPr>
                  <p:nvPr/>
                </p:nvSpPr>
                <p:spPr bwMode="auto">
                  <a:xfrm>
                    <a:off x="3450" y="3242"/>
                    <a:ext cx="69" cy="96"/>
                  </a:xfrm>
                  <a:custGeom>
                    <a:avLst/>
                    <a:gdLst>
                      <a:gd name="T0" fmla="*/ 235 w 56"/>
                      <a:gd name="T1" fmla="*/ 503 h 78"/>
                      <a:gd name="T2" fmla="*/ 235 w 56"/>
                      <a:gd name="T3" fmla="*/ 389 h 78"/>
                      <a:gd name="T4" fmla="*/ 0 w 56"/>
                      <a:gd name="T5" fmla="*/ 389 h 78"/>
                      <a:gd name="T6" fmla="*/ 0 w 56"/>
                      <a:gd name="T7" fmla="*/ 329 h 78"/>
                      <a:gd name="T8" fmla="*/ 258 w 56"/>
                      <a:gd name="T9" fmla="*/ 0 h 78"/>
                      <a:gd name="T10" fmla="*/ 315 w 56"/>
                      <a:gd name="T11" fmla="*/ 0 h 78"/>
                      <a:gd name="T12" fmla="*/ 315 w 56"/>
                      <a:gd name="T13" fmla="*/ 329 h 78"/>
                      <a:gd name="T14" fmla="*/ 367 w 56"/>
                      <a:gd name="T15" fmla="*/ 329 h 78"/>
                      <a:gd name="T16" fmla="*/ 367 w 56"/>
                      <a:gd name="T17" fmla="*/ 389 h 78"/>
                      <a:gd name="T18" fmla="*/ 315 w 56"/>
                      <a:gd name="T19" fmla="*/ 389 h 78"/>
                      <a:gd name="T20" fmla="*/ 315 w 56"/>
                      <a:gd name="T21" fmla="*/ 503 h 78"/>
                      <a:gd name="T22" fmla="*/ 235 w 56"/>
                      <a:gd name="T23" fmla="*/ 503 h 78"/>
                      <a:gd name="T24" fmla="*/ 235 w 56"/>
                      <a:gd name="T25" fmla="*/ 329 h 78"/>
                      <a:gd name="T26" fmla="*/ 235 w 56"/>
                      <a:gd name="T27" fmla="*/ 132 h 78"/>
                      <a:gd name="T28" fmla="*/ 90 w 56"/>
                      <a:gd name="T29" fmla="*/ 329 h 78"/>
                      <a:gd name="T30" fmla="*/ 235 w 56"/>
                      <a:gd name="T31" fmla="*/ 329 h 78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56"/>
                      <a:gd name="T49" fmla="*/ 0 h 78"/>
                      <a:gd name="T50" fmla="*/ 56 w 56"/>
                      <a:gd name="T51" fmla="*/ 78 h 78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56" h="78">
                        <a:moveTo>
                          <a:pt x="36" y="78"/>
                        </a:moveTo>
                        <a:lnTo>
                          <a:pt x="36" y="60"/>
                        </a:lnTo>
                        <a:lnTo>
                          <a:pt x="0" y="60"/>
                        </a:lnTo>
                        <a:lnTo>
                          <a:pt x="0" y="50"/>
                        </a:lnTo>
                        <a:lnTo>
                          <a:pt x="40" y="0"/>
                        </a:lnTo>
                        <a:lnTo>
                          <a:pt x="48" y="0"/>
                        </a:lnTo>
                        <a:lnTo>
                          <a:pt x="48" y="50"/>
                        </a:lnTo>
                        <a:lnTo>
                          <a:pt x="56" y="50"/>
                        </a:lnTo>
                        <a:lnTo>
                          <a:pt x="56" y="60"/>
                        </a:lnTo>
                        <a:lnTo>
                          <a:pt x="48" y="60"/>
                        </a:lnTo>
                        <a:lnTo>
                          <a:pt x="48" y="78"/>
                        </a:lnTo>
                        <a:lnTo>
                          <a:pt x="36" y="78"/>
                        </a:lnTo>
                        <a:close/>
                        <a:moveTo>
                          <a:pt x="36" y="50"/>
                        </a:moveTo>
                        <a:lnTo>
                          <a:pt x="36" y="20"/>
                        </a:lnTo>
                        <a:lnTo>
                          <a:pt x="14" y="50"/>
                        </a:lnTo>
                        <a:lnTo>
                          <a:pt x="36" y="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47" name="Line 1108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894"/>
                    <a:ext cx="17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48" name="Freeform 1109"/>
                  <p:cNvSpPr>
                    <a:spLocks noEditPoints="1"/>
                  </p:cNvSpPr>
                  <p:nvPr/>
                </p:nvSpPr>
                <p:spPr bwMode="auto">
                  <a:xfrm>
                    <a:off x="3453" y="2844"/>
                    <a:ext cx="66" cy="102"/>
                  </a:xfrm>
                  <a:custGeom>
                    <a:avLst/>
                    <a:gdLst>
                      <a:gd name="T0" fmla="*/ 254 w 54"/>
                      <a:gd name="T1" fmla="*/ 157 h 82"/>
                      <a:gd name="T2" fmla="*/ 243 w 54"/>
                      <a:gd name="T3" fmla="*/ 96 h 82"/>
                      <a:gd name="T4" fmla="*/ 182 w 54"/>
                      <a:gd name="T5" fmla="*/ 71 h 82"/>
                      <a:gd name="T6" fmla="*/ 119 w 54"/>
                      <a:gd name="T7" fmla="*/ 88 h 82"/>
                      <a:gd name="T8" fmla="*/ 88 w 54"/>
                      <a:gd name="T9" fmla="*/ 147 h 82"/>
                      <a:gd name="T10" fmla="*/ 73 w 54"/>
                      <a:gd name="T11" fmla="*/ 229 h 82"/>
                      <a:gd name="T12" fmla="*/ 97 w 54"/>
                      <a:gd name="T13" fmla="*/ 243 h 82"/>
                      <a:gd name="T14" fmla="*/ 161 w 54"/>
                      <a:gd name="T15" fmla="*/ 204 h 82"/>
                      <a:gd name="T16" fmla="*/ 224 w 54"/>
                      <a:gd name="T17" fmla="*/ 204 h 82"/>
                      <a:gd name="T18" fmla="*/ 295 w 54"/>
                      <a:gd name="T19" fmla="*/ 259 h 82"/>
                      <a:gd name="T20" fmla="*/ 330 w 54"/>
                      <a:gd name="T21" fmla="*/ 345 h 82"/>
                      <a:gd name="T22" fmla="*/ 330 w 54"/>
                      <a:gd name="T23" fmla="*/ 442 h 82"/>
                      <a:gd name="T24" fmla="*/ 295 w 54"/>
                      <a:gd name="T25" fmla="*/ 527 h 82"/>
                      <a:gd name="T26" fmla="*/ 221 w 54"/>
                      <a:gd name="T27" fmla="*/ 571 h 82"/>
                      <a:gd name="T28" fmla="*/ 133 w 54"/>
                      <a:gd name="T29" fmla="*/ 571 h 82"/>
                      <a:gd name="T30" fmla="*/ 49 w 54"/>
                      <a:gd name="T31" fmla="*/ 514 h 82"/>
                      <a:gd name="T32" fmla="*/ 2 w 54"/>
                      <a:gd name="T33" fmla="*/ 429 h 82"/>
                      <a:gd name="T34" fmla="*/ 0 w 54"/>
                      <a:gd name="T35" fmla="*/ 316 h 82"/>
                      <a:gd name="T36" fmla="*/ 60 w 54"/>
                      <a:gd name="T37" fmla="*/ 71 h 82"/>
                      <a:gd name="T38" fmla="*/ 133 w 54"/>
                      <a:gd name="T39" fmla="*/ 2 h 82"/>
                      <a:gd name="T40" fmla="*/ 221 w 54"/>
                      <a:gd name="T41" fmla="*/ 0 h 82"/>
                      <a:gd name="T42" fmla="*/ 274 w 54"/>
                      <a:gd name="T43" fmla="*/ 40 h 82"/>
                      <a:gd name="T44" fmla="*/ 318 w 54"/>
                      <a:gd name="T45" fmla="*/ 118 h 82"/>
                      <a:gd name="T46" fmla="*/ 73 w 54"/>
                      <a:gd name="T47" fmla="*/ 381 h 82"/>
                      <a:gd name="T48" fmla="*/ 88 w 54"/>
                      <a:gd name="T49" fmla="*/ 459 h 82"/>
                      <a:gd name="T50" fmla="*/ 119 w 54"/>
                      <a:gd name="T51" fmla="*/ 499 h 82"/>
                      <a:gd name="T52" fmla="*/ 170 w 54"/>
                      <a:gd name="T53" fmla="*/ 514 h 82"/>
                      <a:gd name="T54" fmla="*/ 243 w 54"/>
                      <a:gd name="T55" fmla="*/ 489 h 82"/>
                      <a:gd name="T56" fmla="*/ 270 w 54"/>
                      <a:gd name="T57" fmla="*/ 381 h 82"/>
                      <a:gd name="T58" fmla="*/ 243 w 54"/>
                      <a:gd name="T59" fmla="*/ 302 h 82"/>
                      <a:gd name="T60" fmla="*/ 170 w 54"/>
                      <a:gd name="T61" fmla="*/ 267 h 82"/>
                      <a:gd name="T62" fmla="*/ 97 w 54"/>
                      <a:gd name="T63" fmla="*/ 302 h 82"/>
                      <a:gd name="T64" fmla="*/ 73 w 54"/>
                      <a:gd name="T65" fmla="*/ 381 h 8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54"/>
                      <a:gd name="T100" fmla="*/ 0 h 82"/>
                      <a:gd name="T101" fmla="*/ 54 w 54"/>
                      <a:gd name="T102" fmla="*/ 82 h 82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54" h="82">
                        <a:moveTo>
                          <a:pt x="54" y="22"/>
                        </a:moveTo>
                        <a:lnTo>
                          <a:pt x="42" y="22"/>
                        </a:lnTo>
                        <a:lnTo>
                          <a:pt x="42" y="18"/>
                        </a:lnTo>
                        <a:lnTo>
                          <a:pt x="40" y="14"/>
                        </a:lnTo>
                        <a:lnTo>
                          <a:pt x="34" y="10"/>
                        </a:lnTo>
                        <a:lnTo>
                          <a:pt x="30" y="10"/>
                        </a:lnTo>
                        <a:lnTo>
                          <a:pt x="24" y="10"/>
                        </a:lnTo>
                        <a:lnTo>
                          <a:pt x="20" y="12"/>
                        </a:lnTo>
                        <a:lnTo>
                          <a:pt x="18" y="16"/>
                        </a:lnTo>
                        <a:lnTo>
                          <a:pt x="14" y="20"/>
                        </a:lnTo>
                        <a:lnTo>
                          <a:pt x="12" y="26"/>
                        </a:lnTo>
                        <a:lnTo>
                          <a:pt x="12" y="32"/>
                        </a:lnTo>
                        <a:lnTo>
                          <a:pt x="12" y="38"/>
                        </a:lnTo>
                        <a:lnTo>
                          <a:pt x="16" y="34"/>
                        </a:lnTo>
                        <a:lnTo>
                          <a:pt x="20" y="30"/>
                        </a:lnTo>
                        <a:lnTo>
                          <a:pt x="26" y="28"/>
                        </a:lnTo>
                        <a:lnTo>
                          <a:pt x="30" y="28"/>
                        </a:lnTo>
                        <a:lnTo>
                          <a:pt x="38" y="28"/>
                        </a:lnTo>
                        <a:lnTo>
                          <a:pt x="42" y="32"/>
                        </a:lnTo>
                        <a:lnTo>
                          <a:pt x="48" y="36"/>
                        </a:lnTo>
                        <a:lnTo>
                          <a:pt x="52" y="40"/>
                        </a:lnTo>
                        <a:lnTo>
                          <a:pt x="54" y="48"/>
                        </a:lnTo>
                        <a:lnTo>
                          <a:pt x="54" y="54"/>
                        </a:lnTo>
                        <a:lnTo>
                          <a:pt x="54" y="62"/>
                        </a:lnTo>
                        <a:lnTo>
                          <a:pt x="52" y="68"/>
                        </a:lnTo>
                        <a:lnTo>
                          <a:pt x="48" y="74"/>
                        </a:lnTo>
                        <a:lnTo>
                          <a:pt x="42" y="78"/>
                        </a:lnTo>
                        <a:lnTo>
                          <a:pt x="36" y="80"/>
                        </a:lnTo>
                        <a:lnTo>
                          <a:pt x="30" y="82"/>
                        </a:lnTo>
                        <a:lnTo>
                          <a:pt x="22" y="80"/>
                        </a:lnTo>
                        <a:lnTo>
                          <a:pt x="14" y="78"/>
                        </a:lnTo>
                        <a:lnTo>
                          <a:pt x="8" y="72"/>
                        </a:lnTo>
                        <a:lnTo>
                          <a:pt x="6" y="68"/>
                        </a:lnTo>
                        <a:lnTo>
                          <a:pt x="2" y="60"/>
                        </a:lnTo>
                        <a:lnTo>
                          <a:pt x="2" y="52"/>
                        </a:lnTo>
                        <a:lnTo>
                          <a:pt x="0" y="44"/>
                        </a:lnTo>
                        <a:lnTo>
                          <a:pt x="4" y="24"/>
                        </a:lnTo>
                        <a:lnTo>
                          <a:pt x="10" y="10"/>
                        </a:lnTo>
                        <a:lnTo>
                          <a:pt x="16" y="4"/>
                        </a:lnTo>
                        <a:lnTo>
                          <a:pt x="22" y="2"/>
                        </a:lnTo>
                        <a:lnTo>
                          <a:pt x="30" y="0"/>
                        </a:lnTo>
                        <a:lnTo>
                          <a:pt x="36" y="0"/>
                        </a:lnTo>
                        <a:lnTo>
                          <a:pt x="42" y="2"/>
                        </a:lnTo>
                        <a:lnTo>
                          <a:pt x="46" y="6"/>
                        </a:lnTo>
                        <a:lnTo>
                          <a:pt x="50" y="10"/>
                        </a:lnTo>
                        <a:lnTo>
                          <a:pt x="52" y="16"/>
                        </a:lnTo>
                        <a:lnTo>
                          <a:pt x="54" y="22"/>
                        </a:lnTo>
                        <a:close/>
                        <a:moveTo>
                          <a:pt x="12" y="54"/>
                        </a:moveTo>
                        <a:lnTo>
                          <a:pt x="12" y="58"/>
                        </a:lnTo>
                        <a:lnTo>
                          <a:pt x="14" y="64"/>
                        </a:lnTo>
                        <a:lnTo>
                          <a:pt x="16" y="68"/>
                        </a:lnTo>
                        <a:lnTo>
                          <a:pt x="20" y="70"/>
                        </a:lnTo>
                        <a:lnTo>
                          <a:pt x="24" y="72"/>
                        </a:lnTo>
                        <a:lnTo>
                          <a:pt x="28" y="72"/>
                        </a:lnTo>
                        <a:lnTo>
                          <a:pt x="34" y="72"/>
                        </a:lnTo>
                        <a:lnTo>
                          <a:pt x="40" y="68"/>
                        </a:lnTo>
                        <a:lnTo>
                          <a:pt x="42" y="62"/>
                        </a:lnTo>
                        <a:lnTo>
                          <a:pt x="44" y="54"/>
                        </a:lnTo>
                        <a:lnTo>
                          <a:pt x="42" y="48"/>
                        </a:lnTo>
                        <a:lnTo>
                          <a:pt x="40" y="42"/>
                        </a:lnTo>
                        <a:lnTo>
                          <a:pt x="34" y="38"/>
                        </a:lnTo>
                        <a:lnTo>
                          <a:pt x="28" y="38"/>
                        </a:lnTo>
                        <a:lnTo>
                          <a:pt x="22" y="38"/>
                        </a:lnTo>
                        <a:lnTo>
                          <a:pt x="16" y="42"/>
                        </a:lnTo>
                        <a:lnTo>
                          <a:pt x="12" y="48"/>
                        </a:lnTo>
                        <a:lnTo>
                          <a:pt x="12" y="5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49" name="Rectangle 1110"/>
                  <p:cNvSpPr>
                    <a:spLocks noChangeArrowheads="1"/>
                  </p:cNvSpPr>
                  <p:nvPr/>
                </p:nvSpPr>
                <p:spPr bwMode="auto">
                  <a:xfrm>
                    <a:off x="3702" y="2820"/>
                    <a:ext cx="195" cy="1258"/>
                  </a:xfrm>
                  <a:prstGeom prst="rect">
                    <a:avLst/>
                  </a:prstGeom>
                  <a:solidFill>
                    <a:srgbClr val="07057B"/>
                  </a:solidFill>
                  <a:ln w="0">
                    <a:solidFill>
                      <a:srgbClr val="07057B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50" name="Rectangle 1111"/>
                  <p:cNvSpPr>
                    <a:spLocks noChangeArrowheads="1"/>
                  </p:cNvSpPr>
                  <p:nvPr/>
                </p:nvSpPr>
                <p:spPr bwMode="auto">
                  <a:xfrm>
                    <a:off x="3702" y="2820"/>
                    <a:ext cx="195" cy="1258"/>
                  </a:xfrm>
                  <a:prstGeom prst="rect">
                    <a:avLst/>
                  </a:prstGeom>
                  <a:no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51" name="Rectangle 1112"/>
                  <p:cNvSpPr>
                    <a:spLocks noChangeArrowheads="1"/>
                  </p:cNvSpPr>
                  <p:nvPr/>
                </p:nvSpPr>
                <p:spPr bwMode="auto">
                  <a:xfrm>
                    <a:off x="4580" y="3089"/>
                    <a:ext cx="198" cy="989"/>
                  </a:xfrm>
                  <a:prstGeom prst="rect">
                    <a:avLst/>
                  </a:prstGeom>
                  <a:solidFill>
                    <a:srgbClr val="07057B"/>
                  </a:solidFill>
                  <a:ln w="0">
                    <a:solidFill>
                      <a:srgbClr val="07057B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52" name="Rectangle 1113"/>
                  <p:cNvSpPr>
                    <a:spLocks noChangeArrowheads="1"/>
                  </p:cNvSpPr>
                  <p:nvPr/>
                </p:nvSpPr>
                <p:spPr bwMode="auto">
                  <a:xfrm>
                    <a:off x="4580" y="3089"/>
                    <a:ext cx="198" cy="989"/>
                  </a:xfrm>
                  <a:prstGeom prst="rect">
                    <a:avLst/>
                  </a:prstGeom>
                  <a:no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53" name="Rectangle 1114"/>
                  <p:cNvSpPr>
                    <a:spLocks noChangeArrowheads="1"/>
                  </p:cNvSpPr>
                  <p:nvPr/>
                </p:nvSpPr>
                <p:spPr bwMode="auto">
                  <a:xfrm>
                    <a:off x="3897" y="3141"/>
                    <a:ext cx="195" cy="937"/>
                  </a:xfrm>
                  <a:prstGeom prst="rect">
                    <a:avLst/>
                  </a:prstGeom>
                  <a:solidFill>
                    <a:srgbClr val="FF8600"/>
                  </a:solidFill>
                  <a:ln w="0">
                    <a:solidFill>
                      <a:srgbClr val="FF86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54" name="Rectangle 1115"/>
                  <p:cNvSpPr>
                    <a:spLocks noChangeArrowheads="1"/>
                  </p:cNvSpPr>
                  <p:nvPr/>
                </p:nvSpPr>
                <p:spPr bwMode="auto">
                  <a:xfrm>
                    <a:off x="3897" y="3141"/>
                    <a:ext cx="195" cy="937"/>
                  </a:xfrm>
                  <a:prstGeom prst="rect">
                    <a:avLst/>
                  </a:prstGeom>
                  <a:no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55" name="Rectangle 1116"/>
                  <p:cNvSpPr>
                    <a:spLocks noChangeArrowheads="1"/>
                  </p:cNvSpPr>
                  <p:nvPr/>
                </p:nvSpPr>
                <p:spPr bwMode="auto">
                  <a:xfrm>
                    <a:off x="4778" y="3336"/>
                    <a:ext cx="195" cy="742"/>
                  </a:xfrm>
                  <a:prstGeom prst="rect">
                    <a:avLst/>
                  </a:prstGeom>
                  <a:solidFill>
                    <a:srgbClr val="FF8600"/>
                  </a:solidFill>
                  <a:ln w="0">
                    <a:solidFill>
                      <a:srgbClr val="FF86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56" name="Rectangle 1117"/>
                  <p:cNvSpPr>
                    <a:spLocks noChangeArrowheads="1"/>
                  </p:cNvSpPr>
                  <p:nvPr/>
                </p:nvSpPr>
                <p:spPr bwMode="auto">
                  <a:xfrm>
                    <a:off x="4778" y="3336"/>
                    <a:ext cx="195" cy="742"/>
                  </a:xfrm>
                  <a:prstGeom prst="rect">
                    <a:avLst/>
                  </a:prstGeom>
                  <a:no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57" name="Rectangle 1118"/>
                  <p:cNvSpPr>
                    <a:spLocks noChangeArrowheads="1"/>
                  </p:cNvSpPr>
                  <p:nvPr/>
                </p:nvSpPr>
                <p:spPr bwMode="auto">
                  <a:xfrm>
                    <a:off x="4286" y="2645"/>
                    <a:ext cx="182" cy="90"/>
                  </a:xfrm>
                  <a:prstGeom prst="rect">
                    <a:avLst/>
                  </a:prstGeom>
                  <a:solidFill>
                    <a:srgbClr val="000066"/>
                  </a:solidFill>
                  <a:ln w="28575" algn="ctr">
                    <a:solidFill>
                      <a:srgbClr val="000066"/>
                    </a:solidFill>
                    <a:miter lim="800000"/>
                    <a:headEnd/>
                    <a:tailEnd type="none" w="lg" len="med"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858" name="Text Box 11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68" y="2569"/>
                    <a:ext cx="709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 algn="ctr">
                        <a:solidFill>
                          <a:srgbClr val="000000"/>
                        </a:solidFill>
                        <a:miter lim="800000"/>
                        <a:headEnd/>
                        <a:tailEnd type="none" w="lg" len="med"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/>
                    <a:r>
                      <a:rPr lang="en-US" sz="1600" b="1">
                        <a:solidFill>
                          <a:srgbClr val="000000"/>
                        </a:solidFill>
                        <a:cs typeface="Arial" charset="0"/>
                        <a:sym typeface="Symbol" pitchFamily="18" charset="2"/>
                      </a:rPr>
                      <a:t>low utility</a:t>
                    </a:r>
                  </a:p>
                </p:txBody>
              </p:sp>
              <p:sp>
                <p:nvSpPr>
                  <p:cNvPr id="34859" name="Rectangle 1120"/>
                  <p:cNvSpPr>
                    <a:spLocks noChangeArrowheads="1"/>
                  </p:cNvSpPr>
                  <p:nvPr/>
                </p:nvSpPr>
                <p:spPr bwMode="auto">
                  <a:xfrm>
                    <a:off x="4286" y="2781"/>
                    <a:ext cx="182" cy="90"/>
                  </a:xfrm>
                  <a:prstGeom prst="rect">
                    <a:avLst/>
                  </a:prstGeom>
                  <a:solidFill>
                    <a:srgbClr val="FF9900"/>
                  </a:solidFill>
                  <a:ln w="28575" algn="ctr">
                    <a:solidFill>
                      <a:srgbClr val="FF9900"/>
                    </a:solidFill>
                    <a:miter lim="800000"/>
                    <a:headEnd/>
                    <a:tailEnd type="none" w="lg" len="med"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860" name="Text Box 11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68" y="2719"/>
                    <a:ext cx="765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 algn="ctr">
                        <a:solidFill>
                          <a:srgbClr val="000000"/>
                        </a:solidFill>
                        <a:miter lim="800000"/>
                        <a:headEnd/>
                        <a:tailEnd type="none" w="lg" len="med"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1600" b="1">
                        <a:solidFill>
                          <a:srgbClr val="000000"/>
                        </a:solidFill>
                        <a:cs typeface="Arial" charset="0"/>
                        <a:sym typeface="Symbol" pitchFamily="18" charset="2"/>
                      </a:rPr>
                      <a:t>high utility</a:t>
                    </a:r>
                  </a:p>
                </p:txBody>
              </p:sp>
              <p:sp>
                <p:nvSpPr>
                  <p:cNvPr id="34861" name="Rectangle 1122"/>
                  <p:cNvSpPr>
                    <a:spLocks noChangeArrowheads="1"/>
                  </p:cNvSpPr>
                  <p:nvPr/>
                </p:nvSpPr>
                <p:spPr bwMode="auto">
                  <a:xfrm>
                    <a:off x="4196" y="2599"/>
                    <a:ext cx="1043" cy="332"/>
                  </a:xfrm>
                  <a:prstGeom prst="rect">
                    <a:avLst/>
                  </a:prstGeom>
                  <a:noFill/>
                  <a:ln w="12700" algn="ctr">
                    <a:solidFill>
                      <a:srgbClr val="000000"/>
                    </a:solidFill>
                    <a:miter lim="800000"/>
                    <a:headEnd/>
                    <a:tailEnd type="none" w="lg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862" name="Text Box 1123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2712" y="3280"/>
                    <a:ext cx="1129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b="1">
                        <a:solidFill>
                          <a:srgbClr val="000000"/>
                        </a:solidFill>
                        <a:cs typeface="Arial" charset="0"/>
                        <a:sym typeface="Symbol" pitchFamily="18" charset="2"/>
                      </a:rPr>
                      <a:t>mean latency</a:t>
                    </a:r>
                  </a:p>
                </p:txBody>
              </p:sp>
              <p:sp>
                <p:nvSpPr>
                  <p:cNvPr id="34863" name="Text Box 1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7" y="4065"/>
                    <a:ext cx="1329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tabLst>
                        <a:tab pos="1249363" algn="l"/>
                      </a:tabLs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tabLst>
                        <a:tab pos="1249363" algn="l"/>
                      </a:tabLs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tabLst>
                        <a:tab pos="1249363" algn="l"/>
                      </a:tabLs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tabLst>
                        <a:tab pos="1249363" algn="l"/>
                      </a:tabLs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tabLst>
                        <a:tab pos="1249363" algn="l"/>
                      </a:tabLs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1249363" algn="l"/>
                      </a:tabLs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1249363" algn="l"/>
                      </a:tabLs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1249363" algn="l"/>
                      </a:tabLs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1249363" algn="l"/>
                      </a:tabLs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b="1">
                        <a:solidFill>
                          <a:srgbClr val="000000"/>
                        </a:solidFill>
                        <a:cs typeface="Arial" charset="0"/>
                        <a:sym typeface="Symbol" pitchFamily="18" charset="2"/>
                      </a:rPr>
                      <a:t>LP	Other</a:t>
                    </a:r>
                  </a:p>
                </p:txBody>
              </p:sp>
            </p:grpSp>
            <p:sp>
              <p:nvSpPr>
                <p:cNvPr id="34833" name="Rectangle 1125"/>
                <p:cNvSpPr>
                  <a:spLocks noChangeArrowheads="1"/>
                </p:cNvSpPr>
                <p:nvPr/>
              </p:nvSpPr>
              <p:spPr bwMode="auto">
                <a:xfrm>
                  <a:off x="4872" y="2924"/>
                  <a:ext cx="820" cy="3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tabLst>
                      <a:tab pos="984250" algn="l"/>
                    </a:tabLst>
                  </a:pPr>
                  <a:r>
                    <a:rPr lang="en-US">
                      <a:solidFill>
                        <a:srgbClr val="000000"/>
                      </a:solidFill>
                      <a:cs typeface="Arial" charset="0"/>
                      <a:sym typeface="Symbol" pitchFamily="18" charset="2"/>
                    </a:rPr>
                    <a:t>energizing </a:t>
                  </a:r>
                </a:p>
                <a:p>
                  <a:pPr algn="ctr">
                    <a:lnSpc>
                      <a:spcPct val="90000"/>
                    </a:lnSpc>
                    <a:tabLst>
                      <a:tab pos="984250" algn="l"/>
                    </a:tabLst>
                  </a:pPr>
                  <a:r>
                    <a:rPr lang="en-US">
                      <a:solidFill>
                        <a:srgbClr val="000000"/>
                      </a:solidFill>
                      <a:cs typeface="Arial" charset="0"/>
                      <a:sym typeface="Symbol" pitchFamily="18" charset="2"/>
                    </a:rPr>
                    <a:t>effect</a:t>
                  </a:r>
                </a:p>
              </p:txBody>
            </p:sp>
            <p:sp>
              <p:nvSpPr>
                <p:cNvPr id="34834" name="Line 1126"/>
                <p:cNvSpPr>
                  <a:spLocks noChangeShapeType="1"/>
                </p:cNvSpPr>
                <p:nvPr/>
              </p:nvSpPr>
              <p:spPr bwMode="auto">
                <a:xfrm flipH="1">
                  <a:off x="4921" y="3113"/>
                  <a:ext cx="136" cy="18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en-GB"/>
                </a:p>
              </p:txBody>
            </p:sp>
          </p:grpSp>
        </p:grpSp>
        <p:grpSp>
          <p:nvGrpSpPr>
            <p:cNvPr id="34827" name="Group 1127"/>
            <p:cNvGrpSpPr>
              <a:grpSpLocks/>
            </p:cNvGrpSpPr>
            <p:nvPr/>
          </p:nvGrpSpPr>
          <p:grpSpPr bwMode="auto">
            <a:xfrm>
              <a:off x="2608" y="3157"/>
              <a:ext cx="272" cy="273"/>
              <a:chOff x="2608" y="1706"/>
              <a:chExt cx="272" cy="273"/>
            </a:xfrm>
          </p:grpSpPr>
          <p:sp>
            <p:nvSpPr>
              <p:cNvPr id="34828" name="Oval 1128"/>
              <p:cNvSpPr>
                <a:spLocks noChangeArrowheads="1"/>
              </p:cNvSpPr>
              <p:nvPr/>
            </p:nvSpPr>
            <p:spPr bwMode="auto">
              <a:xfrm>
                <a:off x="2608" y="1706"/>
                <a:ext cx="272" cy="273"/>
              </a:xfrm>
              <a:prstGeom prst="ellipse">
                <a:avLst/>
              </a:prstGeom>
              <a:noFill/>
              <a:ln w="28575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4829" name="Text Box 1129"/>
              <p:cNvSpPr txBox="1">
                <a:spLocks noChangeArrowheads="1"/>
              </p:cNvSpPr>
              <p:nvPr/>
            </p:nvSpPr>
            <p:spPr bwMode="auto">
              <a:xfrm>
                <a:off x="2641" y="1721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000" b="1">
                    <a:solidFill>
                      <a:schemeClr val="tx2"/>
                    </a:solidFill>
                    <a:cs typeface="Arial" charset="0"/>
                    <a:sym typeface="Symbol" pitchFamily="18" charset="2"/>
                  </a:rPr>
                  <a:t>2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F9F346-1707-429E-843A-8BB19877B4E6}" type="slidenum">
              <a:rPr lang="en-GB" smtClean="0"/>
              <a:pPr eaLnBrk="1" hangingPunct="1"/>
              <a:t>49</a:t>
            </a:fld>
            <a:endParaRPr lang="en-GB" smtClean="0"/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323850" y="4854575"/>
            <a:ext cx="4824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sz="2800">
                <a:cs typeface="Arial" charset="0"/>
                <a:sym typeface="Symbol" pitchFamily="18" charset="2"/>
              </a:rPr>
              <a:t>What about tonic dopamine?</a:t>
            </a:r>
            <a:endParaRPr lang="en-US" sz="2000">
              <a:cs typeface="Arial" charset="0"/>
              <a:sym typeface="Symbol" pitchFamily="18" charset="2"/>
            </a:endParaRP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250825" y="1557338"/>
            <a:ext cx="84248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cs typeface="Arial" charset="0"/>
                <a:sym typeface="Symbol" pitchFamily="18" charset="2"/>
              </a:rPr>
              <a:t>Phasic dopamine firing = reward prediction error</a:t>
            </a:r>
          </a:p>
        </p:txBody>
      </p:sp>
      <p:sp>
        <p:nvSpPr>
          <p:cNvPr id="36869" name="Line 4"/>
          <p:cNvSpPr>
            <a:spLocks noChangeShapeType="1"/>
          </p:cNvSpPr>
          <p:nvPr/>
        </p:nvSpPr>
        <p:spPr bwMode="auto">
          <a:xfrm>
            <a:off x="2413000" y="3573463"/>
            <a:ext cx="1295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6870" name="Line 5"/>
          <p:cNvSpPr>
            <a:spLocks noChangeShapeType="1"/>
          </p:cNvSpPr>
          <p:nvPr/>
        </p:nvSpPr>
        <p:spPr bwMode="auto">
          <a:xfrm flipV="1">
            <a:off x="3708400" y="3068638"/>
            <a:ext cx="71438" cy="5048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6871" name="Line 6"/>
          <p:cNvSpPr>
            <a:spLocks noChangeShapeType="1"/>
          </p:cNvSpPr>
          <p:nvPr/>
        </p:nvSpPr>
        <p:spPr bwMode="auto">
          <a:xfrm>
            <a:off x="3779838" y="3068638"/>
            <a:ext cx="71437" cy="5048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6872" name="Line 7"/>
          <p:cNvSpPr>
            <a:spLocks noChangeShapeType="1"/>
          </p:cNvSpPr>
          <p:nvPr/>
        </p:nvSpPr>
        <p:spPr bwMode="auto">
          <a:xfrm>
            <a:off x="3851275" y="3573463"/>
            <a:ext cx="1512888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6873" name="Line 8"/>
          <p:cNvSpPr>
            <a:spLocks noChangeShapeType="1"/>
          </p:cNvSpPr>
          <p:nvPr/>
        </p:nvSpPr>
        <p:spPr bwMode="auto">
          <a:xfrm>
            <a:off x="5364163" y="3573463"/>
            <a:ext cx="71437" cy="2159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6874" name="Line 9"/>
          <p:cNvSpPr>
            <a:spLocks noChangeShapeType="1"/>
          </p:cNvSpPr>
          <p:nvPr/>
        </p:nvSpPr>
        <p:spPr bwMode="auto">
          <a:xfrm flipV="1">
            <a:off x="5435600" y="3573463"/>
            <a:ext cx="73025" cy="2159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6875" name="Line 10"/>
          <p:cNvSpPr>
            <a:spLocks noChangeShapeType="1"/>
          </p:cNvSpPr>
          <p:nvPr/>
        </p:nvSpPr>
        <p:spPr bwMode="auto">
          <a:xfrm>
            <a:off x="5508625" y="3573463"/>
            <a:ext cx="79216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36876" name="Picture 11" descr="MCj0426072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789363"/>
            <a:ext cx="3619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66" r="4559" b="27420"/>
          <a:stretch>
            <a:fillRect/>
          </a:stretch>
        </p:blipFill>
        <p:spPr bwMode="auto">
          <a:xfrm>
            <a:off x="2268538" y="2276475"/>
            <a:ext cx="417671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14325" y="5337175"/>
            <a:ext cx="8383588" cy="1260475"/>
            <a:chOff x="198" y="3362"/>
            <a:chExt cx="5281" cy="794"/>
          </a:xfrm>
        </p:grpSpPr>
        <p:pic>
          <p:nvPicPr>
            <p:cNvPr id="36882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20"/>
            <a:stretch>
              <a:fillRect/>
            </a:stretch>
          </p:blipFill>
          <p:spPr bwMode="auto">
            <a:xfrm>
              <a:off x="613" y="3677"/>
              <a:ext cx="816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</p:pic>
        <p:pic>
          <p:nvPicPr>
            <p:cNvPr id="36883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008" b="15955"/>
            <a:stretch>
              <a:fillRect/>
            </a:stretch>
          </p:blipFill>
          <p:spPr bwMode="auto">
            <a:xfrm>
              <a:off x="3878" y="3666"/>
              <a:ext cx="1088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</p:pic>
        <p:sp>
          <p:nvSpPr>
            <p:cNvPr id="36884" name="Line 16"/>
            <p:cNvSpPr>
              <a:spLocks noChangeShapeType="1"/>
            </p:cNvSpPr>
            <p:nvPr/>
          </p:nvSpPr>
          <p:spPr bwMode="auto">
            <a:xfrm>
              <a:off x="612" y="3521"/>
              <a:ext cx="4355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arrow" w="lg" len="med"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36885" name="Line 17"/>
            <p:cNvSpPr>
              <a:spLocks noChangeShapeType="1"/>
            </p:cNvSpPr>
            <p:nvPr/>
          </p:nvSpPr>
          <p:spPr bwMode="auto">
            <a:xfrm>
              <a:off x="2789" y="3475"/>
              <a:ext cx="0" cy="9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36886" name="Text Box 18"/>
            <p:cNvSpPr txBox="1">
              <a:spLocks noChangeArrowheads="1"/>
            </p:cNvSpPr>
            <p:nvPr/>
          </p:nvSpPr>
          <p:spPr bwMode="auto">
            <a:xfrm>
              <a:off x="4972" y="3362"/>
              <a:ext cx="50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cs typeface="Arial" charset="0"/>
                </a:rPr>
                <a:t>more</a:t>
              </a:r>
            </a:p>
          </p:txBody>
        </p:sp>
        <p:sp>
          <p:nvSpPr>
            <p:cNvPr id="36887" name="Text Box 19"/>
            <p:cNvSpPr txBox="1">
              <a:spLocks noChangeArrowheads="1"/>
            </p:cNvSpPr>
            <p:nvPr/>
          </p:nvSpPr>
          <p:spPr bwMode="auto">
            <a:xfrm>
              <a:off x="198" y="3362"/>
              <a:ext cx="4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cs typeface="Arial" charset="0"/>
                </a:rPr>
                <a:t>less</a:t>
              </a:r>
            </a:p>
          </p:txBody>
        </p:sp>
      </p:grpSp>
      <p:sp>
        <p:nvSpPr>
          <p:cNvPr id="36879" name="Line 20"/>
          <p:cNvSpPr>
            <a:spLocks noChangeShapeType="1"/>
          </p:cNvSpPr>
          <p:nvPr/>
        </p:nvSpPr>
        <p:spPr bwMode="auto">
          <a:xfrm>
            <a:off x="5291138" y="3933825"/>
            <a:ext cx="288925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36880" name="Line 21"/>
          <p:cNvSpPr>
            <a:spLocks noChangeShapeType="1"/>
          </p:cNvSpPr>
          <p:nvPr/>
        </p:nvSpPr>
        <p:spPr bwMode="auto">
          <a:xfrm flipH="1">
            <a:off x="5292725" y="3933825"/>
            <a:ext cx="285750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6881" name="Rectangle 2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tx1"/>
                </a:solidFill>
              </a:rPr>
              <a:t>Relation to Dopamine</a:t>
            </a:r>
            <a:endParaRPr lang="en-US" sz="400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Immediate Reinforcement</a:t>
            </a:r>
            <a:endParaRPr lang="en-GB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  <a:p>
            <a:endParaRPr lang="en-GB" smtClean="0"/>
          </a:p>
          <a:p>
            <a:r>
              <a:rPr lang="en-GB" smtClean="0"/>
              <a:t>stochastic policy:</a:t>
            </a:r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r>
              <a:rPr lang="en-GB" smtClean="0"/>
              <a:t>based on action values:</a:t>
            </a:r>
          </a:p>
        </p:txBody>
      </p:sp>
      <p:sp>
        <p:nvSpPr>
          <p:cNvPr id="819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fld id="{393EC281-8CD5-47AF-85DA-457B5DB30FF0}" type="slidenum">
              <a:rPr lang="en-GB" smtClean="0"/>
              <a:pPr algn="l" eaLnBrk="1" hangingPunct="1"/>
              <a:t>5</a:t>
            </a:fld>
            <a:endParaRPr lang="en-GB" smtClean="0"/>
          </a:p>
        </p:txBody>
      </p:sp>
      <p:sp>
        <p:nvSpPr>
          <p:cNvPr id="7" name="Rectangle 6"/>
          <p:cNvSpPr/>
          <p:nvPr/>
        </p:nvSpPr>
        <p:spPr>
          <a:xfrm>
            <a:off x="5562600" y="1295400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334000" y="5257800"/>
            <a:ext cx="1143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8199" name="Picture 10" descr="teacha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47800"/>
            <a:ext cx="1520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57400"/>
            <a:ext cx="87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85975"/>
            <a:ext cx="9048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4191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33800"/>
            <a:ext cx="23336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sigplot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" t="5556" r="51682" b="50000"/>
          <a:stretch>
            <a:fillRect/>
          </a:stretch>
        </p:blipFill>
        <p:spPr bwMode="auto">
          <a:xfrm>
            <a:off x="6477000" y="1676400"/>
            <a:ext cx="228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Object 13"/>
          <p:cNvGraphicFramePr>
            <a:graphicFrameLocks noChangeAspect="1"/>
          </p:cNvGraphicFramePr>
          <p:nvPr/>
        </p:nvGraphicFramePr>
        <p:xfrm>
          <a:off x="5486400" y="5029200"/>
          <a:ext cx="14478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Equation" r:id="rId9" imgW="469900" imgH="228600" progId="Equation.3">
                  <p:embed/>
                </p:oleObj>
              </mc:Choice>
              <mc:Fallback>
                <p:oleObj name="Equation" r:id="rId9" imgW="46990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029200"/>
                        <a:ext cx="144780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fld id="{FA97E5FF-2BF5-4322-A4F2-1B2470272D06}" type="slidenum">
              <a:rPr lang="en-GB" smtClean="0"/>
              <a:pPr algn="l" eaLnBrk="1" hangingPunct="1"/>
              <a:t>50</a:t>
            </a:fld>
            <a:endParaRPr lang="en-GB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tx1"/>
                </a:solidFill>
              </a:rPr>
              <a:t>Tonic dopamine = Average reward rate</a:t>
            </a:r>
            <a:endParaRPr lang="en-US" sz="3200" smtClean="0">
              <a:solidFill>
                <a:schemeClr val="tx1"/>
              </a:solidFill>
            </a:endParaRP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381750"/>
            <a:ext cx="8208963" cy="431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NB. phasic signal RPE for choice/value learning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55650" y="2457450"/>
            <a:ext cx="3600450" cy="2732088"/>
            <a:chOff x="1202" y="2614"/>
            <a:chExt cx="2268" cy="1721"/>
          </a:xfrm>
        </p:grpSpPr>
        <p:sp>
          <p:nvSpPr>
            <p:cNvPr id="37905" name="Rectangle 5"/>
            <p:cNvSpPr>
              <a:spLocks noChangeArrowheads="1"/>
            </p:cNvSpPr>
            <p:nvPr/>
          </p:nvSpPr>
          <p:spPr bwMode="auto">
            <a:xfrm>
              <a:off x="1202" y="2614"/>
              <a:ext cx="2267" cy="17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906" name="Text Box 6"/>
            <p:cNvSpPr txBox="1">
              <a:spLocks noChangeArrowheads="1"/>
            </p:cNvSpPr>
            <p:nvPr/>
          </p:nvSpPr>
          <p:spPr bwMode="auto">
            <a:xfrm>
              <a:off x="1326" y="4104"/>
              <a:ext cx="20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>
                  <a:cs typeface="Arial" charset="0"/>
                  <a:sym typeface="Symbol" pitchFamily="18" charset="2"/>
                </a:rPr>
                <a:t>Aberman and Salamone 1999 </a:t>
              </a:r>
            </a:p>
          </p:txBody>
        </p:sp>
        <p:sp>
          <p:nvSpPr>
            <p:cNvPr id="37907" name="Text Box 7"/>
            <p:cNvSpPr txBox="1">
              <a:spLocks noChangeArrowheads="1"/>
            </p:cNvSpPr>
            <p:nvPr/>
          </p:nvSpPr>
          <p:spPr bwMode="auto">
            <a:xfrm rot="-5400000">
              <a:off x="579" y="3283"/>
              <a:ext cx="1487" cy="1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b="1">
                  <a:cs typeface="Arial" charset="0"/>
                  <a:sym typeface="Symbol" pitchFamily="18" charset="2"/>
                </a:rPr>
                <a:t># LPs in 30 minutes</a:t>
              </a:r>
            </a:p>
          </p:txBody>
        </p:sp>
        <p:grpSp>
          <p:nvGrpSpPr>
            <p:cNvPr id="37908" name="Group 8"/>
            <p:cNvGrpSpPr>
              <a:grpSpLocks/>
            </p:cNvGrpSpPr>
            <p:nvPr/>
          </p:nvGrpSpPr>
          <p:grpSpPr bwMode="auto">
            <a:xfrm>
              <a:off x="1460" y="2640"/>
              <a:ext cx="2010" cy="1510"/>
              <a:chOff x="1460" y="2640"/>
              <a:chExt cx="2010" cy="1510"/>
            </a:xfrm>
          </p:grpSpPr>
          <p:sp>
            <p:nvSpPr>
              <p:cNvPr id="37909" name="Line 9"/>
              <p:cNvSpPr>
                <a:spLocks noChangeShapeType="1"/>
              </p:cNvSpPr>
              <p:nvPr/>
            </p:nvSpPr>
            <p:spPr bwMode="auto">
              <a:xfrm>
                <a:off x="1744" y="4006"/>
                <a:ext cx="17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10" name="Line 10"/>
              <p:cNvSpPr>
                <a:spLocks noChangeShapeType="1"/>
              </p:cNvSpPr>
              <p:nvPr/>
            </p:nvSpPr>
            <p:spPr bwMode="auto">
              <a:xfrm flipV="1">
                <a:off x="1744" y="2679"/>
                <a:ext cx="1" cy="13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11" name="Rectangle 11"/>
              <p:cNvSpPr>
                <a:spLocks noChangeArrowheads="1"/>
              </p:cNvSpPr>
              <p:nvPr/>
            </p:nvSpPr>
            <p:spPr bwMode="auto">
              <a:xfrm>
                <a:off x="1929" y="4024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1">
                    <a:latin typeface="Helvetica" pitchFamily="34" charset="0"/>
                    <a:cs typeface="Arial" charset="0"/>
                  </a:rPr>
                  <a:t>1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37912" name="Rectangle 12"/>
              <p:cNvSpPr>
                <a:spLocks noChangeArrowheads="1"/>
              </p:cNvSpPr>
              <p:nvPr/>
            </p:nvSpPr>
            <p:spPr bwMode="auto">
              <a:xfrm>
                <a:off x="2357" y="4024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1">
                    <a:latin typeface="Helvetica" pitchFamily="34" charset="0"/>
                    <a:cs typeface="Arial" charset="0"/>
                  </a:rPr>
                  <a:t>4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37913" name="Rectangle 13"/>
              <p:cNvSpPr>
                <a:spLocks noChangeArrowheads="1"/>
              </p:cNvSpPr>
              <p:nvPr/>
            </p:nvSpPr>
            <p:spPr bwMode="auto">
              <a:xfrm>
                <a:off x="2765" y="4024"/>
                <a:ext cx="11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300" b="1">
                    <a:latin typeface="Helvetica" pitchFamily="34" charset="0"/>
                    <a:cs typeface="Arial" charset="0"/>
                  </a:rPr>
                  <a:t>16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37914" name="Rectangle 14"/>
              <p:cNvSpPr>
                <a:spLocks noChangeArrowheads="1"/>
              </p:cNvSpPr>
              <p:nvPr/>
            </p:nvSpPr>
            <p:spPr bwMode="auto">
              <a:xfrm>
                <a:off x="3186" y="4025"/>
                <a:ext cx="11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300" b="1">
                    <a:latin typeface="Helvetica" pitchFamily="34" charset="0"/>
                    <a:cs typeface="Arial" charset="0"/>
                  </a:rPr>
                  <a:t>64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37915" name="Rectangle 15"/>
              <p:cNvSpPr>
                <a:spLocks noChangeArrowheads="1"/>
              </p:cNvSpPr>
              <p:nvPr/>
            </p:nvSpPr>
            <p:spPr bwMode="auto">
              <a:xfrm>
                <a:off x="1524" y="3714"/>
                <a:ext cx="174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lang="en-US" sz="1300" b="1">
                    <a:latin typeface="Helvetica" pitchFamily="34" charset="0"/>
                    <a:cs typeface="Arial" charset="0"/>
                  </a:rPr>
                  <a:t>500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37916" name="Rectangle 16"/>
              <p:cNvSpPr>
                <a:spLocks noChangeArrowheads="1"/>
              </p:cNvSpPr>
              <p:nvPr/>
            </p:nvSpPr>
            <p:spPr bwMode="auto">
              <a:xfrm>
                <a:off x="1466" y="3466"/>
                <a:ext cx="23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lang="en-US" sz="1300" b="1">
                    <a:latin typeface="Helvetica" pitchFamily="34" charset="0"/>
                    <a:cs typeface="Arial" charset="0"/>
                  </a:rPr>
                  <a:t>1000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37917" name="Rectangle 17"/>
              <p:cNvSpPr>
                <a:spLocks noChangeArrowheads="1"/>
              </p:cNvSpPr>
              <p:nvPr/>
            </p:nvSpPr>
            <p:spPr bwMode="auto">
              <a:xfrm>
                <a:off x="1466" y="3221"/>
                <a:ext cx="23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lang="en-US" sz="1300" b="1">
                    <a:latin typeface="Helvetica" pitchFamily="34" charset="0"/>
                    <a:cs typeface="Arial" charset="0"/>
                  </a:rPr>
                  <a:t>1500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37918" name="Rectangle 18"/>
              <p:cNvSpPr>
                <a:spLocks noChangeArrowheads="1"/>
              </p:cNvSpPr>
              <p:nvPr/>
            </p:nvSpPr>
            <p:spPr bwMode="auto">
              <a:xfrm>
                <a:off x="1466" y="2972"/>
                <a:ext cx="23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lang="en-US" sz="1300" b="1">
                    <a:latin typeface="Helvetica" pitchFamily="34" charset="0"/>
                    <a:cs typeface="Arial" charset="0"/>
                  </a:rPr>
                  <a:t>2000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37919" name="Rectangle 19"/>
              <p:cNvSpPr>
                <a:spLocks noChangeArrowheads="1"/>
              </p:cNvSpPr>
              <p:nvPr/>
            </p:nvSpPr>
            <p:spPr bwMode="auto">
              <a:xfrm>
                <a:off x="1460" y="2728"/>
                <a:ext cx="23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lang="en-US" sz="1300" b="1">
                    <a:latin typeface="Helvetica" pitchFamily="34" charset="0"/>
                    <a:cs typeface="Arial" charset="0"/>
                  </a:rPr>
                  <a:t>2500</a:t>
                </a:r>
                <a:endParaRPr lang="en-US" b="1">
                  <a:cs typeface="Arial" charset="0"/>
                </a:endParaRPr>
              </a:p>
            </p:txBody>
          </p:sp>
          <p:sp>
            <p:nvSpPr>
              <p:cNvPr id="37920" name="Line 20"/>
              <p:cNvSpPr>
                <a:spLocks noChangeShapeType="1"/>
              </p:cNvSpPr>
              <p:nvPr/>
            </p:nvSpPr>
            <p:spPr bwMode="auto">
              <a:xfrm>
                <a:off x="1740" y="3768"/>
                <a:ext cx="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21" name="Line 21"/>
              <p:cNvSpPr>
                <a:spLocks noChangeShapeType="1"/>
              </p:cNvSpPr>
              <p:nvPr/>
            </p:nvSpPr>
            <p:spPr bwMode="auto">
              <a:xfrm>
                <a:off x="1743" y="3527"/>
                <a:ext cx="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22" name="Line 22"/>
              <p:cNvSpPr>
                <a:spLocks noChangeShapeType="1"/>
              </p:cNvSpPr>
              <p:nvPr/>
            </p:nvSpPr>
            <p:spPr bwMode="auto">
              <a:xfrm>
                <a:off x="1741" y="3279"/>
                <a:ext cx="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23" name="Line 23"/>
              <p:cNvSpPr>
                <a:spLocks noChangeShapeType="1"/>
              </p:cNvSpPr>
              <p:nvPr/>
            </p:nvSpPr>
            <p:spPr bwMode="auto">
              <a:xfrm>
                <a:off x="1743" y="3037"/>
                <a:ext cx="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24" name="Line 24"/>
              <p:cNvSpPr>
                <a:spLocks noChangeShapeType="1"/>
              </p:cNvSpPr>
              <p:nvPr/>
            </p:nvSpPr>
            <p:spPr bwMode="auto">
              <a:xfrm>
                <a:off x="1741" y="2790"/>
                <a:ext cx="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25" name="Rectangle 25"/>
              <p:cNvSpPr>
                <a:spLocks noChangeArrowheads="1"/>
              </p:cNvSpPr>
              <p:nvPr/>
            </p:nvSpPr>
            <p:spPr bwMode="auto">
              <a:xfrm>
                <a:off x="1806" y="3871"/>
                <a:ext cx="148" cy="14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26" name="Rectangle 26"/>
              <p:cNvSpPr>
                <a:spLocks noChangeArrowheads="1"/>
              </p:cNvSpPr>
              <p:nvPr/>
            </p:nvSpPr>
            <p:spPr bwMode="auto">
              <a:xfrm>
                <a:off x="1954" y="3874"/>
                <a:ext cx="139" cy="13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27" name="Rectangle 27"/>
              <p:cNvSpPr>
                <a:spLocks noChangeArrowheads="1"/>
              </p:cNvSpPr>
              <p:nvPr/>
            </p:nvSpPr>
            <p:spPr bwMode="auto">
              <a:xfrm>
                <a:off x="2241" y="3531"/>
                <a:ext cx="148" cy="48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28" name="Rectangle 28"/>
              <p:cNvSpPr>
                <a:spLocks noChangeArrowheads="1"/>
              </p:cNvSpPr>
              <p:nvPr/>
            </p:nvSpPr>
            <p:spPr bwMode="auto">
              <a:xfrm>
                <a:off x="2389" y="3682"/>
                <a:ext cx="139" cy="324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29" name="Rectangle 29"/>
              <p:cNvSpPr>
                <a:spLocks noChangeArrowheads="1"/>
              </p:cNvSpPr>
              <p:nvPr/>
            </p:nvSpPr>
            <p:spPr bwMode="auto">
              <a:xfrm>
                <a:off x="2673" y="3046"/>
                <a:ext cx="148" cy="96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30" name="Rectangle 30"/>
              <p:cNvSpPr>
                <a:spLocks noChangeArrowheads="1"/>
              </p:cNvSpPr>
              <p:nvPr/>
            </p:nvSpPr>
            <p:spPr bwMode="auto">
              <a:xfrm>
                <a:off x="2821" y="3616"/>
                <a:ext cx="140" cy="39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31" name="Rectangle 31"/>
              <p:cNvSpPr>
                <a:spLocks noChangeArrowheads="1"/>
              </p:cNvSpPr>
              <p:nvPr/>
            </p:nvSpPr>
            <p:spPr bwMode="auto">
              <a:xfrm>
                <a:off x="3110" y="2781"/>
                <a:ext cx="148" cy="12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32" name="Rectangle 32"/>
              <p:cNvSpPr>
                <a:spLocks noChangeArrowheads="1"/>
              </p:cNvSpPr>
              <p:nvPr/>
            </p:nvSpPr>
            <p:spPr bwMode="auto">
              <a:xfrm>
                <a:off x="3258" y="3818"/>
                <a:ext cx="139" cy="188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33" name="Line 33"/>
              <p:cNvSpPr>
                <a:spLocks noChangeShapeType="1"/>
              </p:cNvSpPr>
              <p:nvPr/>
            </p:nvSpPr>
            <p:spPr bwMode="auto">
              <a:xfrm>
                <a:off x="2311" y="3485"/>
                <a:ext cx="0" cy="6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34" name="Line 34"/>
              <p:cNvSpPr>
                <a:spLocks noChangeShapeType="1"/>
              </p:cNvSpPr>
              <p:nvPr/>
            </p:nvSpPr>
            <p:spPr bwMode="auto">
              <a:xfrm>
                <a:off x="2275" y="3485"/>
                <a:ext cx="7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35" name="Line 35"/>
              <p:cNvSpPr>
                <a:spLocks noChangeShapeType="1"/>
              </p:cNvSpPr>
              <p:nvPr/>
            </p:nvSpPr>
            <p:spPr bwMode="auto">
              <a:xfrm>
                <a:off x="2456" y="3616"/>
                <a:ext cx="0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36" name="Line 36"/>
              <p:cNvSpPr>
                <a:spLocks noChangeShapeType="1"/>
              </p:cNvSpPr>
              <p:nvPr/>
            </p:nvSpPr>
            <p:spPr bwMode="auto">
              <a:xfrm>
                <a:off x="2419" y="3616"/>
                <a:ext cx="7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37" name="Line 37"/>
              <p:cNvSpPr>
                <a:spLocks noChangeShapeType="1"/>
              </p:cNvSpPr>
              <p:nvPr/>
            </p:nvSpPr>
            <p:spPr bwMode="auto">
              <a:xfrm>
                <a:off x="2746" y="2926"/>
                <a:ext cx="0" cy="13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38" name="Line 38"/>
              <p:cNvSpPr>
                <a:spLocks noChangeShapeType="1"/>
              </p:cNvSpPr>
              <p:nvPr/>
            </p:nvSpPr>
            <p:spPr bwMode="auto">
              <a:xfrm>
                <a:off x="2709" y="2926"/>
                <a:ext cx="7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39" name="Line 39"/>
              <p:cNvSpPr>
                <a:spLocks noChangeShapeType="1"/>
              </p:cNvSpPr>
              <p:nvPr/>
            </p:nvSpPr>
            <p:spPr bwMode="auto">
              <a:xfrm flipH="1">
                <a:off x="2890" y="3452"/>
                <a:ext cx="1" cy="16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40" name="Line 40"/>
              <p:cNvSpPr>
                <a:spLocks noChangeShapeType="1"/>
              </p:cNvSpPr>
              <p:nvPr/>
            </p:nvSpPr>
            <p:spPr bwMode="auto">
              <a:xfrm>
                <a:off x="2854" y="3452"/>
                <a:ext cx="7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41" name="Line 41"/>
              <p:cNvSpPr>
                <a:spLocks noChangeShapeType="1"/>
              </p:cNvSpPr>
              <p:nvPr/>
            </p:nvSpPr>
            <p:spPr bwMode="auto">
              <a:xfrm>
                <a:off x="3180" y="2645"/>
                <a:ext cx="0" cy="14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42" name="Line 42"/>
              <p:cNvSpPr>
                <a:spLocks noChangeShapeType="1"/>
              </p:cNvSpPr>
              <p:nvPr/>
            </p:nvSpPr>
            <p:spPr bwMode="auto">
              <a:xfrm>
                <a:off x="3139" y="2645"/>
                <a:ext cx="8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43" name="Line 43"/>
              <p:cNvSpPr>
                <a:spLocks noChangeShapeType="1"/>
              </p:cNvSpPr>
              <p:nvPr/>
            </p:nvSpPr>
            <p:spPr bwMode="auto">
              <a:xfrm>
                <a:off x="3325" y="3768"/>
                <a:ext cx="0" cy="4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44" name="Line 44"/>
              <p:cNvSpPr>
                <a:spLocks noChangeShapeType="1"/>
              </p:cNvSpPr>
              <p:nvPr/>
            </p:nvSpPr>
            <p:spPr bwMode="auto">
              <a:xfrm>
                <a:off x="3289" y="3765"/>
                <a:ext cx="7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45" name="Freeform 45"/>
              <p:cNvSpPr>
                <a:spLocks/>
              </p:cNvSpPr>
              <p:nvPr/>
            </p:nvSpPr>
            <p:spPr bwMode="auto">
              <a:xfrm>
                <a:off x="1795" y="2640"/>
                <a:ext cx="160" cy="122"/>
              </a:xfrm>
              <a:custGeom>
                <a:avLst/>
                <a:gdLst>
                  <a:gd name="T0" fmla="*/ 0 w 353"/>
                  <a:gd name="T1" fmla="*/ 2 h 211"/>
                  <a:gd name="T2" fmla="*/ 0 w 353"/>
                  <a:gd name="T3" fmla="*/ 0 h 211"/>
                  <a:gd name="T4" fmla="*/ 0 w 353"/>
                  <a:gd name="T5" fmla="*/ 0 h 211"/>
                  <a:gd name="T6" fmla="*/ 0 w 353"/>
                  <a:gd name="T7" fmla="*/ 2 h 211"/>
                  <a:gd name="T8" fmla="*/ 0 w 353"/>
                  <a:gd name="T9" fmla="*/ 2 h 211"/>
                  <a:gd name="T10" fmla="*/ 0 w 353"/>
                  <a:gd name="T11" fmla="*/ 2 h 2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3"/>
                  <a:gd name="T19" fmla="*/ 0 h 211"/>
                  <a:gd name="T20" fmla="*/ 353 w 353"/>
                  <a:gd name="T21" fmla="*/ 211 h 2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3" h="211">
                    <a:moveTo>
                      <a:pt x="0" y="211"/>
                    </a:moveTo>
                    <a:lnTo>
                      <a:pt x="0" y="0"/>
                    </a:lnTo>
                    <a:lnTo>
                      <a:pt x="353" y="0"/>
                    </a:lnTo>
                    <a:lnTo>
                      <a:pt x="353" y="211"/>
                    </a:lnTo>
                    <a:lnTo>
                      <a:pt x="0" y="2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46" name="Rectangle 46"/>
              <p:cNvSpPr>
                <a:spLocks noChangeArrowheads="1"/>
              </p:cNvSpPr>
              <p:nvPr/>
            </p:nvSpPr>
            <p:spPr bwMode="auto">
              <a:xfrm>
                <a:off x="1795" y="2805"/>
                <a:ext cx="160" cy="122"/>
              </a:xfrm>
              <a:prstGeom prst="rect">
                <a:avLst/>
              </a:prstGeom>
              <a:solidFill>
                <a:srgbClr val="949494"/>
              </a:solidFill>
              <a:ln w="0">
                <a:solidFill>
                  <a:srgbClr val="949494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47" name="Rectangle 47"/>
              <p:cNvSpPr>
                <a:spLocks noChangeArrowheads="1"/>
              </p:cNvSpPr>
              <p:nvPr/>
            </p:nvSpPr>
            <p:spPr bwMode="auto">
              <a:xfrm>
                <a:off x="1795" y="2805"/>
                <a:ext cx="160" cy="12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48" name="Text Box 48"/>
              <p:cNvSpPr txBox="1">
                <a:spLocks noChangeArrowheads="1"/>
              </p:cNvSpPr>
              <p:nvPr/>
            </p:nvSpPr>
            <p:spPr bwMode="auto">
              <a:xfrm>
                <a:off x="1938" y="2642"/>
                <a:ext cx="676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ct val="40000"/>
                  </a:spcAft>
                </a:pPr>
                <a:r>
                  <a:rPr lang="en-US" sz="1200" b="1">
                    <a:cs typeface="Arial" charset="0"/>
                  </a:rPr>
                  <a:t>Control</a:t>
                </a:r>
              </a:p>
              <a:p>
                <a:pPr eaLnBrk="1" hangingPunct="1">
                  <a:spcAft>
                    <a:spcPct val="40000"/>
                  </a:spcAft>
                </a:pPr>
                <a:r>
                  <a:rPr lang="en-US" sz="1200" b="1">
                    <a:cs typeface="Arial" charset="0"/>
                  </a:rPr>
                  <a:t>DA depleted</a:t>
                </a:r>
              </a:p>
            </p:txBody>
          </p:sp>
        </p:grp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4897438" y="2438400"/>
            <a:ext cx="3490912" cy="2751138"/>
            <a:chOff x="3085" y="1606"/>
            <a:chExt cx="2199" cy="1733"/>
          </a:xfrm>
        </p:grpSpPr>
        <p:sp>
          <p:nvSpPr>
            <p:cNvPr id="37897" name="Rectangle 50"/>
            <p:cNvSpPr>
              <a:spLocks noChangeArrowheads="1"/>
            </p:cNvSpPr>
            <p:nvPr/>
          </p:nvSpPr>
          <p:spPr bwMode="auto">
            <a:xfrm>
              <a:off x="3085" y="1606"/>
              <a:ext cx="2199" cy="17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37898" name="Picture 51" descr="DAdepleti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6" r="5701"/>
            <a:stretch>
              <a:fillRect/>
            </a:stretch>
          </p:blipFill>
          <p:spPr bwMode="auto">
            <a:xfrm>
              <a:off x="3312" y="1606"/>
              <a:ext cx="1927" cy="1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9" name="Text Box 52"/>
            <p:cNvSpPr txBox="1">
              <a:spLocks noChangeArrowheads="1"/>
            </p:cNvSpPr>
            <p:nvPr/>
          </p:nvSpPr>
          <p:spPr bwMode="auto">
            <a:xfrm>
              <a:off x="3556" y="3108"/>
              <a:ext cx="1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>
                  <a:cs typeface="Arial" charset="0"/>
                  <a:sym typeface="Symbol" pitchFamily="18" charset="2"/>
                </a:rPr>
                <a:t>Model simulation</a:t>
              </a:r>
            </a:p>
          </p:txBody>
        </p:sp>
        <p:sp>
          <p:nvSpPr>
            <p:cNvPr id="37900" name="Text Box 53"/>
            <p:cNvSpPr txBox="1">
              <a:spLocks noChangeArrowheads="1"/>
            </p:cNvSpPr>
            <p:nvPr/>
          </p:nvSpPr>
          <p:spPr bwMode="auto">
            <a:xfrm rot="-5400000">
              <a:off x="2492" y="2274"/>
              <a:ext cx="1487" cy="1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b="1">
                  <a:cs typeface="Arial" charset="0"/>
                  <a:sym typeface="Symbol" pitchFamily="18" charset="2"/>
                </a:rPr>
                <a:t># LPs in 30 minutes</a:t>
              </a:r>
            </a:p>
          </p:txBody>
        </p:sp>
        <p:sp>
          <p:nvSpPr>
            <p:cNvPr id="37901" name="Freeform 54"/>
            <p:cNvSpPr>
              <a:spLocks/>
            </p:cNvSpPr>
            <p:nvPr/>
          </p:nvSpPr>
          <p:spPr bwMode="auto">
            <a:xfrm>
              <a:off x="3629" y="1656"/>
              <a:ext cx="168" cy="123"/>
            </a:xfrm>
            <a:custGeom>
              <a:avLst/>
              <a:gdLst>
                <a:gd name="T0" fmla="*/ 0 w 353"/>
                <a:gd name="T1" fmla="*/ 2 h 211"/>
                <a:gd name="T2" fmla="*/ 0 w 353"/>
                <a:gd name="T3" fmla="*/ 0 h 211"/>
                <a:gd name="T4" fmla="*/ 0 w 353"/>
                <a:gd name="T5" fmla="*/ 0 h 211"/>
                <a:gd name="T6" fmla="*/ 0 w 353"/>
                <a:gd name="T7" fmla="*/ 2 h 211"/>
                <a:gd name="T8" fmla="*/ 0 w 353"/>
                <a:gd name="T9" fmla="*/ 2 h 211"/>
                <a:gd name="T10" fmla="*/ 0 w 353"/>
                <a:gd name="T11" fmla="*/ 2 h 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3"/>
                <a:gd name="T19" fmla="*/ 0 h 211"/>
                <a:gd name="T20" fmla="*/ 353 w 353"/>
                <a:gd name="T21" fmla="*/ 211 h 2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3" h="211">
                  <a:moveTo>
                    <a:pt x="0" y="211"/>
                  </a:moveTo>
                  <a:lnTo>
                    <a:pt x="0" y="0"/>
                  </a:lnTo>
                  <a:lnTo>
                    <a:pt x="353" y="0"/>
                  </a:lnTo>
                  <a:lnTo>
                    <a:pt x="353" y="211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02" name="Rectangle 55"/>
            <p:cNvSpPr>
              <a:spLocks noChangeArrowheads="1"/>
            </p:cNvSpPr>
            <p:nvPr/>
          </p:nvSpPr>
          <p:spPr bwMode="auto">
            <a:xfrm>
              <a:off x="3629" y="1822"/>
              <a:ext cx="168" cy="123"/>
            </a:xfrm>
            <a:prstGeom prst="rect">
              <a:avLst/>
            </a:prstGeom>
            <a:solidFill>
              <a:srgbClr val="949494"/>
            </a:solidFill>
            <a:ln w="0">
              <a:solidFill>
                <a:srgbClr val="94949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03" name="Text Box 56"/>
            <p:cNvSpPr txBox="1">
              <a:spLocks noChangeArrowheads="1"/>
            </p:cNvSpPr>
            <p:nvPr/>
          </p:nvSpPr>
          <p:spPr bwMode="auto">
            <a:xfrm>
              <a:off x="3779" y="1651"/>
              <a:ext cx="67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ct val="40000"/>
                </a:spcAft>
              </a:pPr>
              <a:r>
                <a:rPr lang="en-US" sz="1200" b="1">
                  <a:cs typeface="Arial" charset="0"/>
                </a:rPr>
                <a:t>Control</a:t>
              </a:r>
            </a:p>
            <a:p>
              <a:pPr eaLnBrk="1" hangingPunct="1">
                <a:spcAft>
                  <a:spcPct val="40000"/>
                </a:spcAft>
              </a:pPr>
              <a:r>
                <a:rPr lang="en-US" sz="1200" b="1">
                  <a:cs typeface="Arial" charset="0"/>
                </a:rPr>
                <a:t>DA depleted</a:t>
              </a:r>
            </a:p>
          </p:txBody>
        </p:sp>
        <p:sp>
          <p:nvSpPr>
            <p:cNvPr id="37904" name="Rectangle 57"/>
            <p:cNvSpPr>
              <a:spLocks noChangeArrowheads="1"/>
            </p:cNvSpPr>
            <p:nvPr/>
          </p:nvSpPr>
          <p:spPr bwMode="auto">
            <a:xfrm>
              <a:off x="3629" y="1822"/>
              <a:ext cx="168" cy="12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7895" name="Text Box 58"/>
          <p:cNvSpPr txBox="1">
            <a:spLocks noChangeArrowheads="1"/>
          </p:cNvSpPr>
          <p:nvPr/>
        </p:nvSpPr>
        <p:spPr bwMode="auto">
          <a:xfrm>
            <a:off x="684213" y="1268413"/>
            <a:ext cx="7138987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40000"/>
              </a:spcBef>
              <a:buFontTx/>
              <a:buAutoNum type="arabicPeriod"/>
            </a:pPr>
            <a:r>
              <a:rPr lang="en-US" sz="2400">
                <a:cs typeface="Arial" charset="0"/>
                <a:sym typeface="Symbol" pitchFamily="18" charset="2"/>
              </a:rPr>
              <a:t>explains pharmacological manipulations</a:t>
            </a:r>
          </a:p>
          <a:p>
            <a:pPr eaLnBrk="1" hangingPunct="1">
              <a:spcBef>
                <a:spcPct val="40000"/>
              </a:spcBef>
              <a:buFontTx/>
              <a:buAutoNum type="arabicPeriod"/>
            </a:pPr>
            <a:r>
              <a:rPr lang="en-US" sz="2400">
                <a:cs typeface="Arial" charset="0"/>
                <a:sym typeface="Symbol" pitchFamily="18" charset="2"/>
              </a:rPr>
              <a:t>dopamine control of vigour through BG pathways</a:t>
            </a:r>
          </a:p>
        </p:txBody>
      </p:sp>
      <p:sp>
        <p:nvSpPr>
          <p:cNvPr id="307259" name="Text Box 59"/>
          <p:cNvSpPr txBox="1">
            <a:spLocks noChangeArrowheads="1"/>
          </p:cNvSpPr>
          <p:nvPr/>
        </p:nvSpPr>
        <p:spPr bwMode="auto">
          <a:xfrm>
            <a:off x="377825" y="5157788"/>
            <a:ext cx="79390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sz="2400"/>
              <a:t> eating time confound</a:t>
            </a:r>
            <a:endParaRPr lang="en-US" sz="2400"/>
          </a:p>
          <a:p>
            <a:pPr eaLnBrk="1" hangingPunct="1">
              <a:buFontTx/>
              <a:buChar char="•"/>
            </a:pPr>
            <a:r>
              <a:rPr lang="en-GB" sz="2400"/>
              <a:t> context/state dependence (motivation &amp; drugs?)</a:t>
            </a:r>
          </a:p>
          <a:p>
            <a:pPr eaLnBrk="1" hangingPunct="1">
              <a:buFontTx/>
              <a:buChar char="•"/>
            </a:pPr>
            <a:r>
              <a:rPr lang="en-GB" sz="2400"/>
              <a:t> less switching=perseveration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3" grpId="0" build="p"/>
      <p:bldP spid="30725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fld id="{822C9866-515F-4316-93B2-4E8C6D52B2FA}" type="slidenum">
              <a:rPr lang="en-GB" smtClean="0"/>
              <a:pPr algn="l" eaLnBrk="1" hangingPunct="1"/>
              <a:t>51</a:t>
            </a:fld>
            <a:endParaRPr lang="en-GB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Tonic dopamine hypothesis</a:t>
            </a:r>
            <a:endParaRPr lang="en-US" smtClean="0"/>
          </a:p>
        </p:txBody>
      </p:sp>
      <p:grpSp>
        <p:nvGrpSpPr>
          <p:cNvPr id="38916" name="Group 3"/>
          <p:cNvGrpSpPr>
            <a:grpSpLocks/>
          </p:cNvGrpSpPr>
          <p:nvPr/>
        </p:nvGrpSpPr>
        <p:grpSpPr bwMode="auto">
          <a:xfrm>
            <a:off x="323850" y="3259138"/>
            <a:ext cx="8712200" cy="3200400"/>
            <a:chOff x="204" y="2053"/>
            <a:chExt cx="5488" cy="2016"/>
          </a:xfrm>
        </p:grpSpPr>
        <p:sp>
          <p:nvSpPr>
            <p:cNvPr id="38938" name="Text Box 4"/>
            <p:cNvSpPr txBox="1">
              <a:spLocks noChangeArrowheads="1"/>
            </p:cNvSpPr>
            <p:nvPr/>
          </p:nvSpPr>
          <p:spPr bwMode="auto">
            <a:xfrm>
              <a:off x="755" y="3838"/>
              <a:ext cx="16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chemeClr val="bg2"/>
                  </a:solidFill>
                  <a:cs typeface="Arial" charset="0"/>
                  <a:sym typeface="Symbol" pitchFamily="18" charset="2"/>
                </a:rPr>
                <a:t>Satoh and Kimura 2003</a:t>
              </a:r>
            </a:p>
          </p:txBody>
        </p:sp>
        <p:pic>
          <p:nvPicPr>
            <p:cNvPr id="3893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2489"/>
              <a:ext cx="2190" cy="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</p:pic>
        <p:sp>
          <p:nvSpPr>
            <p:cNvPr id="38940" name="Text Box 6"/>
            <p:cNvSpPr txBox="1">
              <a:spLocks noChangeArrowheads="1"/>
            </p:cNvSpPr>
            <p:nvPr/>
          </p:nvSpPr>
          <p:spPr bwMode="auto">
            <a:xfrm>
              <a:off x="2931" y="3840"/>
              <a:ext cx="2492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>
                  <a:solidFill>
                    <a:schemeClr val="bg2"/>
                  </a:solidFill>
                  <a:cs typeface="Arial" charset="0"/>
                  <a:sym typeface="Symbol" pitchFamily="18" charset="2"/>
                </a:rPr>
                <a:t>Ljungberg, Apicella and Schultz 1992</a:t>
              </a:r>
            </a:p>
          </p:txBody>
        </p:sp>
        <p:grpSp>
          <p:nvGrpSpPr>
            <p:cNvPr id="38941" name="Group 7"/>
            <p:cNvGrpSpPr>
              <a:grpSpLocks/>
            </p:cNvGrpSpPr>
            <p:nvPr/>
          </p:nvGrpSpPr>
          <p:grpSpPr bwMode="auto">
            <a:xfrm>
              <a:off x="567" y="2492"/>
              <a:ext cx="2041" cy="1358"/>
              <a:chOff x="431" y="2356"/>
              <a:chExt cx="2041" cy="1358"/>
            </a:xfrm>
          </p:grpSpPr>
          <p:sp>
            <p:nvSpPr>
              <p:cNvPr id="38943" name="Rectangle 8"/>
              <p:cNvSpPr>
                <a:spLocks noChangeArrowheads="1"/>
              </p:cNvSpPr>
              <p:nvPr/>
            </p:nvSpPr>
            <p:spPr bwMode="auto">
              <a:xfrm>
                <a:off x="431" y="2356"/>
                <a:ext cx="2041" cy="13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 type="none" w="lg" len="med"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pic>
            <p:nvPicPr>
              <p:cNvPr id="38944" name="Picture 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" y="2356"/>
                <a:ext cx="1837" cy="1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 type="none" w="lg" len="med"/>
                  </a14:hiddenLine>
                </a:ext>
              </a:extLst>
            </p:spPr>
          </p:pic>
          <p:sp>
            <p:nvSpPr>
              <p:cNvPr id="38945" name="Text Box 10"/>
              <p:cNvSpPr txBox="1">
                <a:spLocks noChangeArrowheads="1"/>
              </p:cNvSpPr>
              <p:nvPr/>
            </p:nvSpPr>
            <p:spPr bwMode="auto">
              <a:xfrm>
                <a:off x="1124" y="3477"/>
                <a:ext cx="940" cy="2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 type="none" w="lg" len="med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>
                    <a:solidFill>
                      <a:srgbClr val="000000"/>
                    </a:solidFill>
                    <a:cs typeface="Arial" charset="0"/>
                    <a:sym typeface="Symbol" pitchFamily="18" charset="2"/>
                  </a:rPr>
                  <a:t>reaction time</a:t>
                </a:r>
              </a:p>
            </p:txBody>
          </p:sp>
          <p:sp>
            <p:nvSpPr>
              <p:cNvPr id="38946" name="Text Box 11"/>
              <p:cNvSpPr txBox="1">
                <a:spLocks noChangeArrowheads="1"/>
              </p:cNvSpPr>
              <p:nvPr/>
            </p:nvSpPr>
            <p:spPr bwMode="auto">
              <a:xfrm rot="-5400000">
                <a:off x="171" y="2778"/>
                <a:ext cx="716" cy="1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 type="none" w="lg" len="med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en-US">
                    <a:solidFill>
                      <a:srgbClr val="000000"/>
                    </a:solidFill>
                    <a:cs typeface="Arial" charset="0"/>
                    <a:sym typeface="Symbol" pitchFamily="18" charset="2"/>
                  </a:rPr>
                  <a:t>firing rate</a:t>
                </a:r>
              </a:p>
            </p:txBody>
          </p:sp>
        </p:grpSp>
        <p:sp>
          <p:nvSpPr>
            <p:cNvPr id="38942" name="Text Box 12"/>
            <p:cNvSpPr txBox="1">
              <a:spLocks noChangeArrowheads="1"/>
            </p:cNvSpPr>
            <p:nvPr/>
          </p:nvSpPr>
          <p:spPr bwMode="auto">
            <a:xfrm>
              <a:off x="204" y="2053"/>
              <a:ext cx="54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69875" indent="-26987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2400">
                  <a:cs typeface="Arial" charset="0"/>
                  <a:sym typeface="Symbol" pitchFamily="18" charset="2"/>
                </a:rPr>
                <a:t>…also explains effects of phasic dopamine on response times</a:t>
              </a:r>
              <a:endParaRPr lang="en-US" sz="1600">
                <a:cs typeface="Arial" charset="0"/>
                <a:sym typeface="Wingdings" pitchFamily="2" charset="2"/>
              </a:endParaRPr>
            </a:p>
          </p:txBody>
        </p:sp>
      </p:grpSp>
      <p:grpSp>
        <p:nvGrpSpPr>
          <p:cNvPr id="38917" name="Group 13"/>
          <p:cNvGrpSpPr>
            <a:grpSpLocks/>
          </p:cNvGrpSpPr>
          <p:nvPr/>
        </p:nvGrpSpPr>
        <p:grpSpPr bwMode="auto">
          <a:xfrm>
            <a:off x="992188" y="1341438"/>
            <a:ext cx="7043737" cy="1203325"/>
            <a:chOff x="625" y="845"/>
            <a:chExt cx="4437" cy="758"/>
          </a:xfrm>
        </p:grpSpPr>
        <p:sp>
          <p:nvSpPr>
            <p:cNvPr id="38932" name="Freeform 14"/>
            <p:cNvSpPr>
              <a:spLocks/>
            </p:cNvSpPr>
            <p:nvPr/>
          </p:nvSpPr>
          <p:spPr bwMode="auto">
            <a:xfrm>
              <a:off x="625" y="1075"/>
              <a:ext cx="896" cy="298"/>
            </a:xfrm>
            <a:custGeom>
              <a:avLst/>
              <a:gdLst>
                <a:gd name="T0" fmla="*/ 55 w 756"/>
                <a:gd name="T1" fmla="*/ 12847 h 180"/>
                <a:gd name="T2" fmla="*/ 141 w 756"/>
                <a:gd name="T3" fmla="*/ 12847 h 180"/>
                <a:gd name="T4" fmla="*/ 225 w 756"/>
                <a:gd name="T5" fmla="*/ 13417 h 180"/>
                <a:gd name="T6" fmla="*/ 302 w 756"/>
                <a:gd name="T7" fmla="*/ 13417 h 180"/>
                <a:gd name="T8" fmla="*/ 392 w 756"/>
                <a:gd name="T9" fmla="*/ 14003 h 180"/>
                <a:gd name="T10" fmla="*/ 468 w 756"/>
                <a:gd name="T11" fmla="*/ 14003 h 180"/>
                <a:gd name="T12" fmla="*/ 552 w 756"/>
                <a:gd name="T13" fmla="*/ 14003 h 180"/>
                <a:gd name="T14" fmla="*/ 639 w 756"/>
                <a:gd name="T15" fmla="*/ 14551 h 180"/>
                <a:gd name="T16" fmla="*/ 721 w 756"/>
                <a:gd name="T17" fmla="*/ 14551 h 180"/>
                <a:gd name="T18" fmla="*/ 802 w 756"/>
                <a:gd name="T19" fmla="*/ 14551 h 180"/>
                <a:gd name="T20" fmla="*/ 887 w 756"/>
                <a:gd name="T21" fmla="*/ 15138 h 180"/>
                <a:gd name="T22" fmla="*/ 971 w 756"/>
                <a:gd name="T23" fmla="*/ 15138 h 180"/>
                <a:gd name="T24" fmla="*/ 1051 w 756"/>
                <a:gd name="T25" fmla="*/ 15691 h 180"/>
                <a:gd name="T26" fmla="*/ 1137 w 756"/>
                <a:gd name="T27" fmla="*/ 15691 h 180"/>
                <a:gd name="T28" fmla="*/ 1216 w 756"/>
                <a:gd name="T29" fmla="*/ 15691 h 180"/>
                <a:gd name="T30" fmla="*/ 1300 w 756"/>
                <a:gd name="T31" fmla="*/ 16264 h 180"/>
                <a:gd name="T32" fmla="*/ 1387 w 756"/>
                <a:gd name="T33" fmla="*/ 16264 h 180"/>
                <a:gd name="T34" fmla="*/ 1468 w 756"/>
                <a:gd name="T35" fmla="*/ 16264 h 180"/>
                <a:gd name="T36" fmla="*/ 1553 w 756"/>
                <a:gd name="T37" fmla="*/ 16804 h 180"/>
                <a:gd name="T38" fmla="*/ 1633 w 756"/>
                <a:gd name="T39" fmla="*/ 16804 h 180"/>
                <a:gd name="T40" fmla="*/ 1690 w 756"/>
                <a:gd name="T41" fmla="*/ 6131 h 180"/>
                <a:gd name="T42" fmla="*/ 1769 w 756"/>
                <a:gd name="T43" fmla="*/ 6715 h 180"/>
                <a:gd name="T44" fmla="*/ 1852 w 756"/>
                <a:gd name="T45" fmla="*/ 6715 h 180"/>
                <a:gd name="T46" fmla="*/ 1935 w 756"/>
                <a:gd name="T47" fmla="*/ 6715 h 180"/>
                <a:gd name="T48" fmla="*/ 2021 w 756"/>
                <a:gd name="T49" fmla="*/ 7288 h 180"/>
                <a:gd name="T50" fmla="*/ 2106 w 756"/>
                <a:gd name="T51" fmla="*/ 7288 h 180"/>
                <a:gd name="T52" fmla="*/ 2185 w 756"/>
                <a:gd name="T53" fmla="*/ 7851 h 180"/>
                <a:gd name="T54" fmla="*/ 2271 w 756"/>
                <a:gd name="T55" fmla="*/ 7851 h 180"/>
                <a:gd name="T56" fmla="*/ 2353 w 756"/>
                <a:gd name="T57" fmla="*/ 7851 h 180"/>
                <a:gd name="T58" fmla="*/ 2437 w 756"/>
                <a:gd name="T59" fmla="*/ 8423 h 180"/>
                <a:gd name="T60" fmla="*/ 2517 w 756"/>
                <a:gd name="T61" fmla="*/ 8423 h 180"/>
                <a:gd name="T62" fmla="*/ 2601 w 756"/>
                <a:gd name="T63" fmla="*/ 8423 h 180"/>
                <a:gd name="T64" fmla="*/ 2686 w 756"/>
                <a:gd name="T65" fmla="*/ 8952 h 180"/>
                <a:gd name="T66" fmla="*/ 2769 w 756"/>
                <a:gd name="T67" fmla="*/ 8952 h 180"/>
                <a:gd name="T68" fmla="*/ 2853 w 756"/>
                <a:gd name="T69" fmla="*/ 9546 h 180"/>
                <a:gd name="T70" fmla="*/ 2938 w 756"/>
                <a:gd name="T71" fmla="*/ 9546 h 180"/>
                <a:gd name="T72" fmla="*/ 3019 w 756"/>
                <a:gd name="T73" fmla="*/ 9546 h 180"/>
                <a:gd name="T74" fmla="*/ 3099 w 756"/>
                <a:gd name="T75" fmla="*/ 10086 h 180"/>
                <a:gd name="T76" fmla="*/ 3183 w 756"/>
                <a:gd name="T77" fmla="*/ 10086 h 180"/>
                <a:gd name="T78" fmla="*/ 3264 w 756"/>
                <a:gd name="T79" fmla="*/ 10086 h 180"/>
                <a:gd name="T80" fmla="*/ 3347 w 756"/>
                <a:gd name="T81" fmla="*/ 10667 h 180"/>
                <a:gd name="T82" fmla="*/ 3433 w 756"/>
                <a:gd name="T83" fmla="*/ 10667 h 1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56"/>
                <a:gd name="T127" fmla="*/ 0 h 180"/>
                <a:gd name="T128" fmla="*/ 756 w 756"/>
                <a:gd name="T129" fmla="*/ 180 h 1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56" h="180">
                  <a:moveTo>
                    <a:pt x="0" y="138"/>
                  </a:moveTo>
                  <a:lnTo>
                    <a:pt x="6" y="138"/>
                  </a:lnTo>
                  <a:lnTo>
                    <a:pt x="12" y="138"/>
                  </a:lnTo>
                  <a:lnTo>
                    <a:pt x="18" y="138"/>
                  </a:lnTo>
                  <a:lnTo>
                    <a:pt x="24" y="138"/>
                  </a:lnTo>
                  <a:lnTo>
                    <a:pt x="30" y="138"/>
                  </a:lnTo>
                  <a:lnTo>
                    <a:pt x="36" y="144"/>
                  </a:lnTo>
                  <a:lnTo>
                    <a:pt x="42" y="144"/>
                  </a:lnTo>
                  <a:lnTo>
                    <a:pt x="48" y="144"/>
                  </a:lnTo>
                  <a:lnTo>
                    <a:pt x="54" y="144"/>
                  </a:lnTo>
                  <a:lnTo>
                    <a:pt x="60" y="144"/>
                  </a:lnTo>
                  <a:lnTo>
                    <a:pt x="66" y="144"/>
                  </a:lnTo>
                  <a:lnTo>
                    <a:pt x="72" y="144"/>
                  </a:lnTo>
                  <a:lnTo>
                    <a:pt x="78" y="144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56"/>
                  </a:lnTo>
                  <a:lnTo>
                    <a:pt x="138" y="156"/>
                  </a:lnTo>
                  <a:lnTo>
                    <a:pt x="144" y="156"/>
                  </a:lnTo>
                  <a:lnTo>
                    <a:pt x="150" y="156"/>
                  </a:lnTo>
                  <a:lnTo>
                    <a:pt x="156" y="156"/>
                  </a:lnTo>
                  <a:lnTo>
                    <a:pt x="162" y="156"/>
                  </a:lnTo>
                  <a:lnTo>
                    <a:pt x="168" y="156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86" y="162"/>
                  </a:lnTo>
                  <a:lnTo>
                    <a:pt x="192" y="162"/>
                  </a:lnTo>
                  <a:lnTo>
                    <a:pt x="198" y="162"/>
                  </a:lnTo>
                  <a:lnTo>
                    <a:pt x="204" y="162"/>
                  </a:lnTo>
                  <a:lnTo>
                    <a:pt x="210" y="162"/>
                  </a:lnTo>
                  <a:lnTo>
                    <a:pt x="216" y="162"/>
                  </a:lnTo>
                  <a:lnTo>
                    <a:pt x="222" y="162"/>
                  </a:lnTo>
                  <a:lnTo>
                    <a:pt x="228" y="168"/>
                  </a:lnTo>
                  <a:lnTo>
                    <a:pt x="234" y="168"/>
                  </a:lnTo>
                  <a:lnTo>
                    <a:pt x="240" y="168"/>
                  </a:lnTo>
                  <a:lnTo>
                    <a:pt x="246" y="168"/>
                  </a:lnTo>
                  <a:lnTo>
                    <a:pt x="252" y="168"/>
                  </a:lnTo>
                  <a:lnTo>
                    <a:pt x="258" y="168"/>
                  </a:lnTo>
                  <a:lnTo>
                    <a:pt x="264" y="168"/>
                  </a:lnTo>
                  <a:lnTo>
                    <a:pt x="270" y="168"/>
                  </a:lnTo>
                  <a:lnTo>
                    <a:pt x="276" y="174"/>
                  </a:lnTo>
                  <a:lnTo>
                    <a:pt x="282" y="174"/>
                  </a:lnTo>
                  <a:lnTo>
                    <a:pt x="288" y="174"/>
                  </a:lnTo>
                  <a:lnTo>
                    <a:pt x="294" y="174"/>
                  </a:lnTo>
                  <a:lnTo>
                    <a:pt x="300" y="174"/>
                  </a:lnTo>
                  <a:lnTo>
                    <a:pt x="306" y="174"/>
                  </a:lnTo>
                  <a:lnTo>
                    <a:pt x="312" y="174"/>
                  </a:lnTo>
                  <a:lnTo>
                    <a:pt x="318" y="174"/>
                  </a:lnTo>
                  <a:lnTo>
                    <a:pt x="324" y="180"/>
                  </a:lnTo>
                  <a:lnTo>
                    <a:pt x="330" y="180"/>
                  </a:lnTo>
                  <a:lnTo>
                    <a:pt x="336" y="180"/>
                  </a:lnTo>
                  <a:lnTo>
                    <a:pt x="342" y="180"/>
                  </a:lnTo>
                  <a:lnTo>
                    <a:pt x="348" y="180"/>
                  </a:lnTo>
                  <a:lnTo>
                    <a:pt x="354" y="180"/>
                  </a:lnTo>
                  <a:lnTo>
                    <a:pt x="360" y="180"/>
                  </a:lnTo>
                  <a:lnTo>
                    <a:pt x="366" y="180"/>
                  </a:lnTo>
                  <a:lnTo>
                    <a:pt x="366" y="66"/>
                  </a:lnTo>
                  <a:lnTo>
                    <a:pt x="372" y="66"/>
                  </a:lnTo>
                  <a:lnTo>
                    <a:pt x="378" y="66"/>
                  </a:lnTo>
                  <a:lnTo>
                    <a:pt x="384" y="72"/>
                  </a:lnTo>
                  <a:lnTo>
                    <a:pt x="390" y="72"/>
                  </a:lnTo>
                  <a:lnTo>
                    <a:pt x="396" y="72"/>
                  </a:lnTo>
                  <a:lnTo>
                    <a:pt x="402" y="72"/>
                  </a:lnTo>
                  <a:lnTo>
                    <a:pt x="408" y="72"/>
                  </a:lnTo>
                  <a:lnTo>
                    <a:pt x="414" y="72"/>
                  </a:lnTo>
                  <a:lnTo>
                    <a:pt x="420" y="72"/>
                  </a:lnTo>
                  <a:lnTo>
                    <a:pt x="426" y="78"/>
                  </a:lnTo>
                  <a:lnTo>
                    <a:pt x="432" y="78"/>
                  </a:lnTo>
                  <a:lnTo>
                    <a:pt x="438" y="78"/>
                  </a:lnTo>
                  <a:lnTo>
                    <a:pt x="444" y="78"/>
                  </a:lnTo>
                  <a:lnTo>
                    <a:pt x="450" y="78"/>
                  </a:lnTo>
                  <a:lnTo>
                    <a:pt x="456" y="78"/>
                  </a:lnTo>
                  <a:lnTo>
                    <a:pt x="462" y="78"/>
                  </a:lnTo>
                  <a:lnTo>
                    <a:pt x="468" y="78"/>
                  </a:lnTo>
                  <a:lnTo>
                    <a:pt x="474" y="84"/>
                  </a:lnTo>
                  <a:lnTo>
                    <a:pt x="480" y="84"/>
                  </a:lnTo>
                  <a:lnTo>
                    <a:pt x="486" y="84"/>
                  </a:lnTo>
                  <a:lnTo>
                    <a:pt x="492" y="84"/>
                  </a:lnTo>
                  <a:lnTo>
                    <a:pt x="498" y="84"/>
                  </a:lnTo>
                  <a:lnTo>
                    <a:pt x="504" y="84"/>
                  </a:lnTo>
                  <a:lnTo>
                    <a:pt x="510" y="84"/>
                  </a:lnTo>
                  <a:lnTo>
                    <a:pt x="516" y="84"/>
                  </a:lnTo>
                  <a:lnTo>
                    <a:pt x="522" y="90"/>
                  </a:lnTo>
                  <a:lnTo>
                    <a:pt x="528" y="90"/>
                  </a:lnTo>
                  <a:lnTo>
                    <a:pt x="534" y="90"/>
                  </a:lnTo>
                  <a:lnTo>
                    <a:pt x="540" y="90"/>
                  </a:lnTo>
                  <a:lnTo>
                    <a:pt x="546" y="90"/>
                  </a:lnTo>
                  <a:lnTo>
                    <a:pt x="552" y="90"/>
                  </a:lnTo>
                  <a:lnTo>
                    <a:pt x="558" y="90"/>
                  </a:lnTo>
                  <a:lnTo>
                    <a:pt x="564" y="90"/>
                  </a:lnTo>
                  <a:lnTo>
                    <a:pt x="570" y="96"/>
                  </a:lnTo>
                  <a:lnTo>
                    <a:pt x="576" y="96"/>
                  </a:lnTo>
                  <a:lnTo>
                    <a:pt x="582" y="96"/>
                  </a:lnTo>
                  <a:lnTo>
                    <a:pt x="588" y="96"/>
                  </a:lnTo>
                  <a:lnTo>
                    <a:pt x="594" y="96"/>
                  </a:lnTo>
                  <a:lnTo>
                    <a:pt x="600" y="96"/>
                  </a:lnTo>
                  <a:lnTo>
                    <a:pt x="606" y="96"/>
                  </a:lnTo>
                  <a:lnTo>
                    <a:pt x="612" y="96"/>
                  </a:lnTo>
                  <a:lnTo>
                    <a:pt x="618" y="102"/>
                  </a:lnTo>
                  <a:lnTo>
                    <a:pt x="624" y="102"/>
                  </a:lnTo>
                  <a:lnTo>
                    <a:pt x="630" y="102"/>
                  </a:lnTo>
                  <a:lnTo>
                    <a:pt x="636" y="102"/>
                  </a:lnTo>
                  <a:lnTo>
                    <a:pt x="642" y="102"/>
                  </a:lnTo>
                  <a:lnTo>
                    <a:pt x="648" y="102"/>
                  </a:lnTo>
                  <a:lnTo>
                    <a:pt x="654" y="102"/>
                  </a:lnTo>
                  <a:lnTo>
                    <a:pt x="660" y="102"/>
                  </a:lnTo>
                  <a:lnTo>
                    <a:pt x="666" y="108"/>
                  </a:lnTo>
                  <a:lnTo>
                    <a:pt x="672" y="108"/>
                  </a:lnTo>
                  <a:lnTo>
                    <a:pt x="678" y="108"/>
                  </a:lnTo>
                  <a:lnTo>
                    <a:pt x="684" y="108"/>
                  </a:lnTo>
                  <a:lnTo>
                    <a:pt x="690" y="108"/>
                  </a:lnTo>
                  <a:lnTo>
                    <a:pt x="696" y="108"/>
                  </a:lnTo>
                  <a:lnTo>
                    <a:pt x="702" y="108"/>
                  </a:lnTo>
                  <a:lnTo>
                    <a:pt x="708" y="108"/>
                  </a:lnTo>
                  <a:lnTo>
                    <a:pt x="714" y="114"/>
                  </a:lnTo>
                  <a:lnTo>
                    <a:pt x="720" y="114"/>
                  </a:lnTo>
                  <a:lnTo>
                    <a:pt x="726" y="114"/>
                  </a:lnTo>
                  <a:lnTo>
                    <a:pt x="732" y="114"/>
                  </a:lnTo>
                  <a:lnTo>
                    <a:pt x="738" y="114"/>
                  </a:lnTo>
                  <a:lnTo>
                    <a:pt x="744" y="114"/>
                  </a:lnTo>
                  <a:lnTo>
                    <a:pt x="750" y="0"/>
                  </a:lnTo>
                  <a:lnTo>
                    <a:pt x="756" y="0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933" name="Freeform 15"/>
            <p:cNvSpPr>
              <a:spLocks/>
            </p:cNvSpPr>
            <p:nvPr/>
          </p:nvSpPr>
          <p:spPr bwMode="auto">
            <a:xfrm>
              <a:off x="1521" y="1075"/>
              <a:ext cx="903" cy="169"/>
            </a:xfrm>
            <a:custGeom>
              <a:avLst/>
              <a:gdLst>
                <a:gd name="T0" fmla="*/ 55 w 762"/>
                <a:gd name="T1" fmla="*/ 573 h 102"/>
                <a:gd name="T2" fmla="*/ 141 w 762"/>
                <a:gd name="T3" fmla="*/ 573 h 102"/>
                <a:gd name="T4" fmla="*/ 225 w 762"/>
                <a:gd name="T5" fmla="*/ 573 h 102"/>
                <a:gd name="T6" fmla="*/ 301 w 762"/>
                <a:gd name="T7" fmla="*/ 1137 h 102"/>
                <a:gd name="T8" fmla="*/ 390 w 762"/>
                <a:gd name="T9" fmla="*/ 1137 h 102"/>
                <a:gd name="T10" fmla="*/ 468 w 762"/>
                <a:gd name="T11" fmla="*/ 1725 h 102"/>
                <a:gd name="T12" fmla="*/ 552 w 762"/>
                <a:gd name="T13" fmla="*/ 1725 h 102"/>
                <a:gd name="T14" fmla="*/ 639 w 762"/>
                <a:gd name="T15" fmla="*/ 1725 h 102"/>
                <a:gd name="T16" fmla="*/ 721 w 762"/>
                <a:gd name="T17" fmla="*/ 2260 h 102"/>
                <a:gd name="T18" fmla="*/ 799 w 762"/>
                <a:gd name="T19" fmla="*/ 2260 h 102"/>
                <a:gd name="T20" fmla="*/ 885 w 762"/>
                <a:gd name="T21" fmla="*/ 2260 h 102"/>
                <a:gd name="T22" fmla="*/ 971 w 762"/>
                <a:gd name="T23" fmla="*/ 2858 h 102"/>
                <a:gd name="T24" fmla="*/ 1049 w 762"/>
                <a:gd name="T25" fmla="*/ 2858 h 102"/>
                <a:gd name="T26" fmla="*/ 1136 w 762"/>
                <a:gd name="T27" fmla="*/ 3398 h 102"/>
                <a:gd name="T28" fmla="*/ 1216 w 762"/>
                <a:gd name="T29" fmla="*/ 3398 h 102"/>
                <a:gd name="T30" fmla="*/ 1300 w 762"/>
                <a:gd name="T31" fmla="*/ 3398 h 102"/>
                <a:gd name="T32" fmla="*/ 1386 w 762"/>
                <a:gd name="T33" fmla="*/ 3970 h 102"/>
                <a:gd name="T34" fmla="*/ 1467 w 762"/>
                <a:gd name="T35" fmla="*/ 3970 h 102"/>
                <a:gd name="T36" fmla="*/ 1546 w 762"/>
                <a:gd name="T37" fmla="*/ 4556 h 102"/>
                <a:gd name="T38" fmla="*/ 1633 w 762"/>
                <a:gd name="T39" fmla="*/ 4556 h 102"/>
                <a:gd name="T40" fmla="*/ 1717 w 762"/>
                <a:gd name="T41" fmla="*/ 4556 h 102"/>
                <a:gd name="T42" fmla="*/ 1793 w 762"/>
                <a:gd name="T43" fmla="*/ 5040 h 102"/>
                <a:gd name="T44" fmla="*/ 1877 w 762"/>
                <a:gd name="T45" fmla="*/ 5040 h 102"/>
                <a:gd name="T46" fmla="*/ 1962 w 762"/>
                <a:gd name="T47" fmla="*/ 5630 h 102"/>
                <a:gd name="T48" fmla="*/ 2044 w 762"/>
                <a:gd name="T49" fmla="*/ 5630 h 102"/>
                <a:gd name="T50" fmla="*/ 2125 w 762"/>
                <a:gd name="T51" fmla="*/ 5630 h 102"/>
                <a:gd name="T52" fmla="*/ 2214 w 762"/>
                <a:gd name="T53" fmla="*/ 6205 h 102"/>
                <a:gd name="T54" fmla="*/ 2293 w 762"/>
                <a:gd name="T55" fmla="*/ 6205 h 102"/>
                <a:gd name="T56" fmla="*/ 2376 w 762"/>
                <a:gd name="T57" fmla="*/ 6205 h 102"/>
                <a:gd name="T58" fmla="*/ 2461 w 762"/>
                <a:gd name="T59" fmla="*/ 6745 h 102"/>
                <a:gd name="T60" fmla="*/ 2543 w 762"/>
                <a:gd name="T61" fmla="*/ 6745 h 102"/>
                <a:gd name="T62" fmla="*/ 2625 w 762"/>
                <a:gd name="T63" fmla="*/ 7340 h 102"/>
                <a:gd name="T64" fmla="*/ 2710 w 762"/>
                <a:gd name="T65" fmla="*/ 7340 h 102"/>
                <a:gd name="T66" fmla="*/ 2792 w 762"/>
                <a:gd name="T67" fmla="*/ 7340 h 102"/>
                <a:gd name="T68" fmla="*/ 2876 w 762"/>
                <a:gd name="T69" fmla="*/ 7873 h 102"/>
                <a:gd name="T70" fmla="*/ 2960 w 762"/>
                <a:gd name="T71" fmla="*/ 7873 h 102"/>
                <a:gd name="T72" fmla="*/ 3043 w 762"/>
                <a:gd name="T73" fmla="*/ 8463 h 102"/>
                <a:gd name="T74" fmla="*/ 3124 w 762"/>
                <a:gd name="T75" fmla="*/ 8463 h 102"/>
                <a:gd name="T76" fmla="*/ 3209 w 762"/>
                <a:gd name="T77" fmla="*/ 8463 h 102"/>
                <a:gd name="T78" fmla="*/ 3293 w 762"/>
                <a:gd name="T79" fmla="*/ 9015 h 102"/>
                <a:gd name="T80" fmla="*/ 3370 w 762"/>
                <a:gd name="T81" fmla="*/ 9015 h 102"/>
                <a:gd name="T82" fmla="*/ 3456 w 762"/>
                <a:gd name="T83" fmla="*/ 9015 h 1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62"/>
                <a:gd name="T127" fmla="*/ 0 h 102"/>
                <a:gd name="T128" fmla="*/ 762 w 762"/>
                <a:gd name="T129" fmla="*/ 102 h 10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62" h="102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0" y="12"/>
                  </a:lnTo>
                  <a:lnTo>
                    <a:pt x="66" y="12"/>
                  </a:lnTo>
                  <a:lnTo>
                    <a:pt x="72" y="12"/>
                  </a:lnTo>
                  <a:lnTo>
                    <a:pt x="78" y="12"/>
                  </a:lnTo>
                  <a:lnTo>
                    <a:pt x="84" y="12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102" y="18"/>
                  </a:lnTo>
                  <a:lnTo>
                    <a:pt x="108" y="18"/>
                  </a:lnTo>
                  <a:lnTo>
                    <a:pt x="114" y="18"/>
                  </a:lnTo>
                  <a:lnTo>
                    <a:pt x="120" y="18"/>
                  </a:lnTo>
                  <a:lnTo>
                    <a:pt x="126" y="18"/>
                  </a:lnTo>
                  <a:lnTo>
                    <a:pt x="132" y="18"/>
                  </a:lnTo>
                  <a:lnTo>
                    <a:pt x="138" y="18"/>
                  </a:lnTo>
                  <a:lnTo>
                    <a:pt x="144" y="18"/>
                  </a:lnTo>
                  <a:lnTo>
                    <a:pt x="150" y="24"/>
                  </a:lnTo>
                  <a:lnTo>
                    <a:pt x="156" y="24"/>
                  </a:lnTo>
                  <a:lnTo>
                    <a:pt x="162" y="24"/>
                  </a:lnTo>
                  <a:lnTo>
                    <a:pt x="168" y="24"/>
                  </a:lnTo>
                  <a:lnTo>
                    <a:pt x="174" y="24"/>
                  </a:lnTo>
                  <a:lnTo>
                    <a:pt x="180" y="24"/>
                  </a:lnTo>
                  <a:lnTo>
                    <a:pt x="186" y="24"/>
                  </a:lnTo>
                  <a:lnTo>
                    <a:pt x="192" y="24"/>
                  </a:lnTo>
                  <a:lnTo>
                    <a:pt x="198" y="30"/>
                  </a:lnTo>
                  <a:lnTo>
                    <a:pt x="204" y="30"/>
                  </a:lnTo>
                  <a:lnTo>
                    <a:pt x="210" y="30"/>
                  </a:lnTo>
                  <a:lnTo>
                    <a:pt x="216" y="30"/>
                  </a:lnTo>
                  <a:lnTo>
                    <a:pt x="222" y="30"/>
                  </a:lnTo>
                  <a:lnTo>
                    <a:pt x="228" y="30"/>
                  </a:lnTo>
                  <a:lnTo>
                    <a:pt x="234" y="30"/>
                  </a:lnTo>
                  <a:lnTo>
                    <a:pt x="240" y="36"/>
                  </a:lnTo>
                  <a:lnTo>
                    <a:pt x="246" y="36"/>
                  </a:lnTo>
                  <a:lnTo>
                    <a:pt x="252" y="36"/>
                  </a:lnTo>
                  <a:lnTo>
                    <a:pt x="258" y="36"/>
                  </a:lnTo>
                  <a:lnTo>
                    <a:pt x="264" y="36"/>
                  </a:lnTo>
                  <a:lnTo>
                    <a:pt x="270" y="36"/>
                  </a:lnTo>
                  <a:lnTo>
                    <a:pt x="276" y="36"/>
                  </a:lnTo>
                  <a:lnTo>
                    <a:pt x="282" y="36"/>
                  </a:lnTo>
                  <a:lnTo>
                    <a:pt x="288" y="42"/>
                  </a:lnTo>
                  <a:lnTo>
                    <a:pt x="294" y="42"/>
                  </a:lnTo>
                  <a:lnTo>
                    <a:pt x="300" y="42"/>
                  </a:lnTo>
                  <a:lnTo>
                    <a:pt x="306" y="42"/>
                  </a:lnTo>
                  <a:lnTo>
                    <a:pt x="312" y="42"/>
                  </a:lnTo>
                  <a:lnTo>
                    <a:pt x="318" y="42"/>
                  </a:lnTo>
                  <a:lnTo>
                    <a:pt x="324" y="42"/>
                  </a:lnTo>
                  <a:lnTo>
                    <a:pt x="330" y="42"/>
                  </a:lnTo>
                  <a:lnTo>
                    <a:pt x="336" y="48"/>
                  </a:lnTo>
                  <a:lnTo>
                    <a:pt x="342" y="48"/>
                  </a:lnTo>
                  <a:lnTo>
                    <a:pt x="348" y="48"/>
                  </a:lnTo>
                  <a:lnTo>
                    <a:pt x="354" y="48"/>
                  </a:lnTo>
                  <a:lnTo>
                    <a:pt x="360" y="48"/>
                  </a:lnTo>
                  <a:lnTo>
                    <a:pt x="366" y="48"/>
                  </a:lnTo>
                  <a:lnTo>
                    <a:pt x="372" y="48"/>
                  </a:lnTo>
                  <a:lnTo>
                    <a:pt x="378" y="48"/>
                  </a:lnTo>
                  <a:lnTo>
                    <a:pt x="384" y="54"/>
                  </a:lnTo>
                  <a:lnTo>
                    <a:pt x="390" y="54"/>
                  </a:lnTo>
                  <a:lnTo>
                    <a:pt x="396" y="54"/>
                  </a:lnTo>
                  <a:lnTo>
                    <a:pt x="402" y="54"/>
                  </a:lnTo>
                  <a:lnTo>
                    <a:pt x="408" y="54"/>
                  </a:lnTo>
                  <a:lnTo>
                    <a:pt x="414" y="54"/>
                  </a:lnTo>
                  <a:lnTo>
                    <a:pt x="420" y="54"/>
                  </a:lnTo>
                  <a:lnTo>
                    <a:pt x="426" y="60"/>
                  </a:lnTo>
                  <a:lnTo>
                    <a:pt x="432" y="60"/>
                  </a:lnTo>
                  <a:lnTo>
                    <a:pt x="438" y="60"/>
                  </a:lnTo>
                  <a:lnTo>
                    <a:pt x="444" y="60"/>
                  </a:lnTo>
                  <a:lnTo>
                    <a:pt x="450" y="60"/>
                  </a:lnTo>
                  <a:lnTo>
                    <a:pt x="456" y="60"/>
                  </a:lnTo>
                  <a:lnTo>
                    <a:pt x="462" y="60"/>
                  </a:lnTo>
                  <a:lnTo>
                    <a:pt x="468" y="60"/>
                  </a:lnTo>
                  <a:lnTo>
                    <a:pt x="474" y="66"/>
                  </a:lnTo>
                  <a:lnTo>
                    <a:pt x="480" y="66"/>
                  </a:lnTo>
                  <a:lnTo>
                    <a:pt x="486" y="66"/>
                  </a:lnTo>
                  <a:lnTo>
                    <a:pt x="492" y="66"/>
                  </a:lnTo>
                  <a:lnTo>
                    <a:pt x="498" y="66"/>
                  </a:lnTo>
                  <a:lnTo>
                    <a:pt x="504" y="66"/>
                  </a:lnTo>
                  <a:lnTo>
                    <a:pt x="510" y="66"/>
                  </a:lnTo>
                  <a:lnTo>
                    <a:pt x="516" y="66"/>
                  </a:lnTo>
                  <a:lnTo>
                    <a:pt x="522" y="72"/>
                  </a:lnTo>
                  <a:lnTo>
                    <a:pt x="528" y="72"/>
                  </a:lnTo>
                  <a:lnTo>
                    <a:pt x="534" y="72"/>
                  </a:lnTo>
                  <a:lnTo>
                    <a:pt x="540" y="72"/>
                  </a:lnTo>
                  <a:lnTo>
                    <a:pt x="546" y="72"/>
                  </a:lnTo>
                  <a:lnTo>
                    <a:pt x="552" y="72"/>
                  </a:lnTo>
                  <a:lnTo>
                    <a:pt x="558" y="72"/>
                  </a:lnTo>
                  <a:lnTo>
                    <a:pt x="564" y="78"/>
                  </a:lnTo>
                  <a:lnTo>
                    <a:pt x="570" y="78"/>
                  </a:lnTo>
                  <a:lnTo>
                    <a:pt x="576" y="78"/>
                  </a:lnTo>
                  <a:lnTo>
                    <a:pt x="582" y="78"/>
                  </a:lnTo>
                  <a:lnTo>
                    <a:pt x="588" y="78"/>
                  </a:lnTo>
                  <a:lnTo>
                    <a:pt x="594" y="78"/>
                  </a:lnTo>
                  <a:lnTo>
                    <a:pt x="600" y="78"/>
                  </a:lnTo>
                  <a:lnTo>
                    <a:pt x="606" y="78"/>
                  </a:lnTo>
                  <a:lnTo>
                    <a:pt x="612" y="84"/>
                  </a:lnTo>
                  <a:lnTo>
                    <a:pt x="618" y="84"/>
                  </a:lnTo>
                  <a:lnTo>
                    <a:pt x="624" y="84"/>
                  </a:lnTo>
                  <a:lnTo>
                    <a:pt x="630" y="84"/>
                  </a:lnTo>
                  <a:lnTo>
                    <a:pt x="636" y="84"/>
                  </a:lnTo>
                  <a:lnTo>
                    <a:pt x="642" y="84"/>
                  </a:lnTo>
                  <a:lnTo>
                    <a:pt x="648" y="84"/>
                  </a:lnTo>
                  <a:lnTo>
                    <a:pt x="654" y="84"/>
                  </a:lnTo>
                  <a:lnTo>
                    <a:pt x="660" y="90"/>
                  </a:lnTo>
                  <a:lnTo>
                    <a:pt x="666" y="90"/>
                  </a:lnTo>
                  <a:lnTo>
                    <a:pt x="672" y="90"/>
                  </a:lnTo>
                  <a:lnTo>
                    <a:pt x="678" y="90"/>
                  </a:lnTo>
                  <a:lnTo>
                    <a:pt x="684" y="90"/>
                  </a:lnTo>
                  <a:lnTo>
                    <a:pt x="690" y="90"/>
                  </a:lnTo>
                  <a:lnTo>
                    <a:pt x="696" y="90"/>
                  </a:lnTo>
                  <a:lnTo>
                    <a:pt x="702" y="90"/>
                  </a:lnTo>
                  <a:lnTo>
                    <a:pt x="708" y="96"/>
                  </a:lnTo>
                  <a:lnTo>
                    <a:pt x="714" y="96"/>
                  </a:lnTo>
                  <a:lnTo>
                    <a:pt x="720" y="96"/>
                  </a:lnTo>
                  <a:lnTo>
                    <a:pt x="726" y="96"/>
                  </a:lnTo>
                  <a:lnTo>
                    <a:pt x="732" y="96"/>
                  </a:lnTo>
                  <a:lnTo>
                    <a:pt x="738" y="96"/>
                  </a:lnTo>
                  <a:lnTo>
                    <a:pt x="744" y="96"/>
                  </a:lnTo>
                  <a:lnTo>
                    <a:pt x="750" y="96"/>
                  </a:lnTo>
                  <a:lnTo>
                    <a:pt x="756" y="102"/>
                  </a:lnTo>
                  <a:lnTo>
                    <a:pt x="762" y="102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934" name="Freeform 16"/>
            <p:cNvSpPr>
              <a:spLocks/>
            </p:cNvSpPr>
            <p:nvPr/>
          </p:nvSpPr>
          <p:spPr bwMode="auto">
            <a:xfrm>
              <a:off x="2424" y="1184"/>
              <a:ext cx="896" cy="189"/>
            </a:xfrm>
            <a:custGeom>
              <a:avLst/>
              <a:gdLst>
                <a:gd name="T0" fmla="*/ 55 w 756"/>
                <a:gd name="T1" fmla="*/ 3409 h 114"/>
                <a:gd name="T2" fmla="*/ 141 w 756"/>
                <a:gd name="T3" fmla="*/ 3409 h 114"/>
                <a:gd name="T4" fmla="*/ 225 w 756"/>
                <a:gd name="T5" fmla="*/ 3982 h 114"/>
                <a:gd name="T6" fmla="*/ 302 w 756"/>
                <a:gd name="T7" fmla="*/ 3982 h 114"/>
                <a:gd name="T8" fmla="*/ 392 w 756"/>
                <a:gd name="T9" fmla="*/ 3982 h 114"/>
                <a:gd name="T10" fmla="*/ 468 w 756"/>
                <a:gd name="T11" fmla="*/ 4584 h 114"/>
                <a:gd name="T12" fmla="*/ 552 w 756"/>
                <a:gd name="T13" fmla="*/ 4584 h 114"/>
                <a:gd name="T14" fmla="*/ 639 w 756"/>
                <a:gd name="T15" fmla="*/ 5121 h 114"/>
                <a:gd name="T16" fmla="*/ 721 w 756"/>
                <a:gd name="T17" fmla="*/ 5121 h 114"/>
                <a:gd name="T18" fmla="*/ 802 w 756"/>
                <a:gd name="T19" fmla="*/ 5121 h 114"/>
                <a:gd name="T20" fmla="*/ 887 w 756"/>
                <a:gd name="T21" fmla="*/ 5652 h 114"/>
                <a:gd name="T22" fmla="*/ 971 w 756"/>
                <a:gd name="T23" fmla="*/ 5652 h 114"/>
                <a:gd name="T24" fmla="*/ 1051 w 756"/>
                <a:gd name="T25" fmla="*/ 6225 h 114"/>
                <a:gd name="T26" fmla="*/ 1137 w 756"/>
                <a:gd name="T27" fmla="*/ 6225 h 114"/>
                <a:gd name="T28" fmla="*/ 1216 w 756"/>
                <a:gd name="T29" fmla="*/ 6225 h 114"/>
                <a:gd name="T30" fmla="*/ 1300 w 756"/>
                <a:gd name="T31" fmla="*/ 6789 h 114"/>
                <a:gd name="T32" fmla="*/ 1387 w 756"/>
                <a:gd name="T33" fmla="*/ 6789 h 114"/>
                <a:gd name="T34" fmla="*/ 1468 w 756"/>
                <a:gd name="T35" fmla="*/ 6789 h 114"/>
                <a:gd name="T36" fmla="*/ 1553 w 756"/>
                <a:gd name="T37" fmla="*/ 7383 h 114"/>
                <a:gd name="T38" fmla="*/ 1633 w 756"/>
                <a:gd name="T39" fmla="*/ 7383 h 114"/>
                <a:gd name="T40" fmla="*/ 1717 w 756"/>
                <a:gd name="T41" fmla="*/ 7916 h 114"/>
                <a:gd name="T42" fmla="*/ 1798 w 756"/>
                <a:gd name="T43" fmla="*/ 7916 h 114"/>
                <a:gd name="T44" fmla="*/ 1886 w 756"/>
                <a:gd name="T45" fmla="*/ 7916 h 114"/>
                <a:gd name="T46" fmla="*/ 1967 w 756"/>
                <a:gd name="T47" fmla="*/ 8490 h 114"/>
                <a:gd name="T48" fmla="*/ 2047 w 756"/>
                <a:gd name="T49" fmla="*/ 8490 h 114"/>
                <a:gd name="T50" fmla="*/ 2131 w 756"/>
                <a:gd name="T51" fmla="*/ 8490 h 114"/>
                <a:gd name="T52" fmla="*/ 2214 w 756"/>
                <a:gd name="T53" fmla="*/ 9095 h 114"/>
                <a:gd name="T54" fmla="*/ 2293 w 756"/>
                <a:gd name="T55" fmla="*/ 9095 h 114"/>
                <a:gd name="T56" fmla="*/ 2382 w 756"/>
                <a:gd name="T57" fmla="*/ 9634 h 114"/>
                <a:gd name="T58" fmla="*/ 2464 w 756"/>
                <a:gd name="T59" fmla="*/ 9634 h 114"/>
                <a:gd name="T60" fmla="*/ 2547 w 756"/>
                <a:gd name="T61" fmla="*/ 9634 h 114"/>
                <a:gd name="T62" fmla="*/ 2631 w 756"/>
                <a:gd name="T63" fmla="*/ 10223 h 114"/>
                <a:gd name="T64" fmla="*/ 2714 w 756"/>
                <a:gd name="T65" fmla="*/ 10223 h 114"/>
                <a:gd name="T66" fmla="*/ 2796 w 756"/>
                <a:gd name="T67" fmla="*/ 10223 h 114"/>
                <a:gd name="T68" fmla="*/ 2878 w 756"/>
                <a:gd name="T69" fmla="*/ 10771 h 114"/>
                <a:gd name="T70" fmla="*/ 2938 w 756"/>
                <a:gd name="T71" fmla="*/ 0 h 114"/>
                <a:gd name="T72" fmla="*/ 3019 w 756"/>
                <a:gd name="T73" fmla="*/ 0 h 114"/>
                <a:gd name="T74" fmla="*/ 3099 w 756"/>
                <a:gd name="T75" fmla="*/ 575 h 114"/>
                <a:gd name="T76" fmla="*/ 3183 w 756"/>
                <a:gd name="T77" fmla="*/ 575 h 114"/>
                <a:gd name="T78" fmla="*/ 3264 w 756"/>
                <a:gd name="T79" fmla="*/ 575 h 114"/>
                <a:gd name="T80" fmla="*/ 3347 w 756"/>
                <a:gd name="T81" fmla="*/ 1137 h 114"/>
                <a:gd name="T82" fmla="*/ 3433 w 756"/>
                <a:gd name="T83" fmla="*/ 1137 h 1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56"/>
                <a:gd name="T127" fmla="*/ 0 h 114"/>
                <a:gd name="T128" fmla="*/ 756 w 756"/>
                <a:gd name="T129" fmla="*/ 114 h 1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56" h="114">
                  <a:moveTo>
                    <a:pt x="0" y="36"/>
                  </a:moveTo>
                  <a:lnTo>
                    <a:pt x="6" y="36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6" y="36"/>
                  </a:lnTo>
                  <a:lnTo>
                    <a:pt x="42" y="42"/>
                  </a:lnTo>
                  <a:lnTo>
                    <a:pt x="48" y="42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72" y="42"/>
                  </a:lnTo>
                  <a:lnTo>
                    <a:pt x="78" y="42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08" y="48"/>
                  </a:lnTo>
                  <a:lnTo>
                    <a:pt x="114" y="48"/>
                  </a:lnTo>
                  <a:lnTo>
                    <a:pt x="120" y="48"/>
                  </a:lnTo>
                  <a:lnTo>
                    <a:pt x="126" y="48"/>
                  </a:lnTo>
                  <a:lnTo>
                    <a:pt x="132" y="48"/>
                  </a:lnTo>
                  <a:lnTo>
                    <a:pt x="138" y="54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6" y="54"/>
                  </a:lnTo>
                  <a:lnTo>
                    <a:pt x="162" y="54"/>
                  </a:lnTo>
                  <a:lnTo>
                    <a:pt x="168" y="54"/>
                  </a:lnTo>
                  <a:lnTo>
                    <a:pt x="174" y="54"/>
                  </a:lnTo>
                  <a:lnTo>
                    <a:pt x="180" y="60"/>
                  </a:lnTo>
                  <a:lnTo>
                    <a:pt x="186" y="60"/>
                  </a:lnTo>
                  <a:lnTo>
                    <a:pt x="192" y="60"/>
                  </a:lnTo>
                  <a:lnTo>
                    <a:pt x="198" y="60"/>
                  </a:lnTo>
                  <a:lnTo>
                    <a:pt x="204" y="60"/>
                  </a:lnTo>
                  <a:lnTo>
                    <a:pt x="210" y="60"/>
                  </a:lnTo>
                  <a:lnTo>
                    <a:pt x="216" y="60"/>
                  </a:lnTo>
                  <a:lnTo>
                    <a:pt x="222" y="60"/>
                  </a:lnTo>
                  <a:lnTo>
                    <a:pt x="228" y="66"/>
                  </a:lnTo>
                  <a:lnTo>
                    <a:pt x="234" y="66"/>
                  </a:lnTo>
                  <a:lnTo>
                    <a:pt x="240" y="66"/>
                  </a:lnTo>
                  <a:lnTo>
                    <a:pt x="246" y="66"/>
                  </a:lnTo>
                  <a:lnTo>
                    <a:pt x="252" y="66"/>
                  </a:lnTo>
                  <a:lnTo>
                    <a:pt x="258" y="66"/>
                  </a:lnTo>
                  <a:lnTo>
                    <a:pt x="264" y="66"/>
                  </a:lnTo>
                  <a:lnTo>
                    <a:pt x="270" y="66"/>
                  </a:lnTo>
                  <a:lnTo>
                    <a:pt x="276" y="72"/>
                  </a:lnTo>
                  <a:lnTo>
                    <a:pt x="282" y="72"/>
                  </a:lnTo>
                  <a:lnTo>
                    <a:pt x="288" y="72"/>
                  </a:lnTo>
                  <a:lnTo>
                    <a:pt x="294" y="72"/>
                  </a:lnTo>
                  <a:lnTo>
                    <a:pt x="300" y="72"/>
                  </a:lnTo>
                  <a:lnTo>
                    <a:pt x="306" y="72"/>
                  </a:lnTo>
                  <a:lnTo>
                    <a:pt x="312" y="72"/>
                  </a:lnTo>
                  <a:lnTo>
                    <a:pt x="318" y="72"/>
                  </a:lnTo>
                  <a:lnTo>
                    <a:pt x="324" y="72"/>
                  </a:lnTo>
                  <a:lnTo>
                    <a:pt x="330" y="78"/>
                  </a:lnTo>
                  <a:lnTo>
                    <a:pt x="336" y="78"/>
                  </a:lnTo>
                  <a:lnTo>
                    <a:pt x="342" y="78"/>
                  </a:lnTo>
                  <a:lnTo>
                    <a:pt x="348" y="78"/>
                  </a:lnTo>
                  <a:lnTo>
                    <a:pt x="354" y="78"/>
                  </a:lnTo>
                  <a:lnTo>
                    <a:pt x="360" y="78"/>
                  </a:lnTo>
                  <a:lnTo>
                    <a:pt x="366" y="78"/>
                  </a:lnTo>
                  <a:lnTo>
                    <a:pt x="372" y="84"/>
                  </a:lnTo>
                  <a:lnTo>
                    <a:pt x="378" y="84"/>
                  </a:lnTo>
                  <a:lnTo>
                    <a:pt x="384" y="84"/>
                  </a:lnTo>
                  <a:lnTo>
                    <a:pt x="390" y="84"/>
                  </a:lnTo>
                  <a:lnTo>
                    <a:pt x="396" y="84"/>
                  </a:lnTo>
                  <a:lnTo>
                    <a:pt x="402" y="84"/>
                  </a:lnTo>
                  <a:lnTo>
                    <a:pt x="408" y="84"/>
                  </a:lnTo>
                  <a:lnTo>
                    <a:pt x="414" y="84"/>
                  </a:lnTo>
                  <a:lnTo>
                    <a:pt x="420" y="90"/>
                  </a:lnTo>
                  <a:lnTo>
                    <a:pt x="426" y="90"/>
                  </a:lnTo>
                  <a:lnTo>
                    <a:pt x="432" y="90"/>
                  </a:lnTo>
                  <a:lnTo>
                    <a:pt x="438" y="90"/>
                  </a:lnTo>
                  <a:lnTo>
                    <a:pt x="444" y="90"/>
                  </a:lnTo>
                  <a:lnTo>
                    <a:pt x="450" y="90"/>
                  </a:lnTo>
                  <a:lnTo>
                    <a:pt x="456" y="90"/>
                  </a:lnTo>
                  <a:lnTo>
                    <a:pt x="462" y="90"/>
                  </a:lnTo>
                  <a:lnTo>
                    <a:pt x="468" y="96"/>
                  </a:lnTo>
                  <a:lnTo>
                    <a:pt x="474" y="96"/>
                  </a:lnTo>
                  <a:lnTo>
                    <a:pt x="480" y="96"/>
                  </a:lnTo>
                  <a:lnTo>
                    <a:pt x="486" y="96"/>
                  </a:lnTo>
                  <a:lnTo>
                    <a:pt x="492" y="96"/>
                  </a:lnTo>
                  <a:lnTo>
                    <a:pt x="498" y="96"/>
                  </a:lnTo>
                  <a:lnTo>
                    <a:pt x="504" y="96"/>
                  </a:lnTo>
                  <a:lnTo>
                    <a:pt x="510" y="96"/>
                  </a:lnTo>
                  <a:lnTo>
                    <a:pt x="516" y="102"/>
                  </a:lnTo>
                  <a:lnTo>
                    <a:pt x="522" y="102"/>
                  </a:lnTo>
                  <a:lnTo>
                    <a:pt x="528" y="102"/>
                  </a:lnTo>
                  <a:lnTo>
                    <a:pt x="534" y="102"/>
                  </a:lnTo>
                  <a:lnTo>
                    <a:pt x="540" y="102"/>
                  </a:lnTo>
                  <a:lnTo>
                    <a:pt x="546" y="102"/>
                  </a:lnTo>
                  <a:lnTo>
                    <a:pt x="552" y="102"/>
                  </a:lnTo>
                  <a:lnTo>
                    <a:pt x="558" y="102"/>
                  </a:lnTo>
                  <a:lnTo>
                    <a:pt x="564" y="102"/>
                  </a:lnTo>
                  <a:lnTo>
                    <a:pt x="570" y="108"/>
                  </a:lnTo>
                  <a:lnTo>
                    <a:pt x="576" y="108"/>
                  </a:lnTo>
                  <a:lnTo>
                    <a:pt x="582" y="108"/>
                  </a:lnTo>
                  <a:lnTo>
                    <a:pt x="588" y="108"/>
                  </a:lnTo>
                  <a:lnTo>
                    <a:pt x="594" y="108"/>
                  </a:lnTo>
                  <a:lnTo>
                    <a:pt x="600" y="108"/>
                  </a:lnTo>
                  <a:lnTo>
                    <a:pt x="606" y="108"/>
                  </a:lnTo>
                  <a:lnTo>
                    <a:pt x="612" y="108"/>
                  </a:lnTo>
                  <a:lnTo>
                    <a:pt x="618" y="114"/>
                  </a:lnTo>
                  <a:lnTo>
                    <a:pt x="624" y="114"/>
                  </a:lnTo>
                  <a:lnTo>
                    <a:pt x="630" y="114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2" y="6"/>
                  </a:lnTo>
                  <a:lnTo>
                    <a:pt x="678" y="6"/>
                  </a:lnTo>
                  <a:lnTo>
                    <a:pt x="684" y="6"/>
                  </a:lnTo>
                  <a:lnTo>
                    <a:pt x="690" y="6"/>
                  </a:lnTo>
                  <a:lnTo>
                    <a:pt x="696" y="6"/>
                  </a:lnTo>
                  <a:lnTo>
                    <a:pt x="702" y="6"/>
                  </a:lnTo>
                  <a:lnTo>
                    <a:pt x="708" y="6"/>
                  </a:lnTo>
                  <a:lnTo>
                    <a:pt x="714" y="6"/>
                  </a:lnTo>
                  <a:lnTo>
                    <a:pt x="720" y="12"/>
                  </a:lnTo>
                  <a:lnTo>
                    <a:pt x="726" y="12"/>
                  </a:lnTo>
                  <a:lnTo>
                    <a:pt x="732" y="12"/>
                  </a:lnTo>
                  <a:lnTo>
                    <a:pt x="738" y="12"/>
                  </a:lnTo>
                  <a:lnTo>
                    <a:pt x="744" y="12"/>
                  </a:lnTo>
                  <a:lnTo>
                    <a:pt x="750" y="12"/>
                  </a:lnTo>
                  <a:lnTo>
                    <a:pt x="756" y="12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935" name="Freeform 17"/>
            <p:cNvSpPr>
              <a:spLocks/>
            </p:cNvSpPr>
            <p:nvPr/>
          </p:nvSpPr>
          <p:spPr bwMode="auto">
            <a:xfrm>
              <a:off x="3320" y="1093"/>
              <a:ext cx="896" cy="190"/>
            </a:xfrm>
            <a:custGeom>
              <a:avLst/>
              <a:gdLst>
                <a:gd name="T0" fmla="*/ 55 w 756"/>
                <a:gd name="T1" fmla="*/ 7138 h 114"/>
                <a:gd name="T2" fmla="*/ 141 w 756"/>
                <a:gd name="T3" fmla="*/ 7138 h 114"/>
                <a:gd name="T4" fmla="*/ 225 w 756"/>
                <a:gd name="T5" fmla="*/ 7138 h 114"/>
                <a:gd name="T6" fmla="*/ 302 w 756"/>
                <a:gd name="T7" fmla="*/ 7755 h 114"/>
                <a:gd name="T8" fmla="*/ 392 w 756"/>
                <a:gd name="T9" fmla="*/ 7755 h 114"/>
                <a:gd name="T10" fmla="*/ 468 w 756"/>
                <a:gd name="T11" fmla="*/ 8320 h 114"/>
                <a:gd name="T12" fmla="*/ 552 w 756"/>
                <a:gd name="T13" fmla="*/ 8320 h 114"/>
                <a:gd name="T14" fmla="*/ 639 w 756"/>
                <a:gd name="T15" fmla="*/ 8320 h 114"/>
                <a:gd name="T16" fmla="*/ 721 w 756"/>
                <a:gd name="T17" fmla="*/ 8937 h 114"/>
                <a:gd name="T18" fmla="*/ 802 w 756"/>
                <a:gd name="T19" fmla="*/ 8937 h 114"/>
                <a:gd name="T20" fmla="*/ 887 w 756"/>
                <a:gd name="T21" fmla="*/ 8937 h 114"/>
                <a:gd name="T22" fmla="*/ 971 w 756"/>
                <a:gd name="T23" fmla="*/ 9547 h 114"/>
                <a:gd name="T24" fmla="*/ 1051 w 756"/>
                <a:gd name="T25" fmla="*/ 9547 h 114"/>
                <a:gd name="T26" fmla="*/ 1137 w 756"/>
                <a:gd name="T27" fmla="*/ 10125 h 114"/>
                <a:gd name="T28" fmla="*/ 1216 w 756"/>
                <a:gd name="T29" fmla="*/ 10125 h 114"/>
                <a:gd name="T30" fmla="*/ 1300 w 756"/>
                <a:gd name="T31" fmla="*/ 10125 h 114"/>
                <a:gd name="T32" fmla="*/ 1387 w 756"/>
                <a:gd name="T33" fmla="*/ 10708 h 114"/>
                <a:gd name="T34" fmla="*/ 1468 w 756"/>
                <a:gd name="T35" fmla="*/ 10708 h 114"/>
                <a:gd name="T36" fmla="*/ 1553 w 756"/>
                <a:gd name="T37" fmla="*/ 10708 h 114"/>
                <a:gd name="T38" fmla="*/ 1633 w 756"/>
                <a:gd name="T39" fmla="*/ 11320 h 114"/>
                <a:gd name="T40" fmla="*/ 1717 w 756"/>
                <a:gd name="T41" fmla="*/ 11320 h 114"/>
                <a:gd name="T42" fmla="*/ 1769 w 756"/>
                <a:gd name="T43" fmla="*/ 0 h 114"/>
                <a:gd name="T44" fmla="*/ 1852 w 756"/>
                <a:gd name="T45" fmla="*/ 603 h 114"/>
                <a:gd name="T46" fmla="*/ 1935 w 756"/>
                <a:gd name="T47" fmla="*/ 603 h 114"/>
                <a:gd name="T48" fmla="*/ 2021 w 756"/>
                <a:gd name="T49" fmla="*/ 603 h 114"/>
                <a:gd name="T50" fmla="*/ 2106 w 756"/>
                <a:gd name="T51" fmla="*/ 1180 h 114"/>
                <a:gd name="T52" fmla="*/ 2185 w 756"/>
                <a:gd name="T53" fmla="*/ 1180 h 114"/>
                <a:gd name="T54" fmla="*/ 2271 w 756"/>
                <a:gd name="T55" fmla="*/ 1772 h 114"/>
                <a:gd name="T56" fmla="*/ 2353 w 756"/>
                <a:gd name="T57" fmla="*/ 1772 h 114"/>
                <a:gd name="T58" fmla="*/ 2437 w 756"/>
                <a:gd name="T59" fmla="*/ 1772 h 114"/>
                <a:gd name="T60" fmla="*/ 2517 w 756"/>
                <a:gd name="T61" fmla="*/ 2408 h 114"/>
                <a:gd name="T62" fmla="*/ 2601 w 756"/>
                <a:gd name="T63" fmla="*/ 2408 h 114"/>
                <a:gd name="T64" fmla="*/ 2686 w 756"/>
                <a:gd name="T65" fmla="*/ 2953 h 114"/>
                <a:gd name="T66" fmla="*/ 2769 w 756"/>
                <a:gd name="T67" fmla="*/ 2953 h 114"/>
                <a:gd name="T68" fmla="*/ 2853 w 756"/>
                <a:gd name="T69" fmla="*/ 2953 h 114"/>
                <a:gd name="T70" fmla="*/ 2938 w 756"/>
                <a:gd name="T71" fmla="*/ 3575 h 114"/>
                <a:gd name="T72" fmla="*/ 3019 w 756"/>
                <a:gd name="T73" fmla="*/ 3575 h 114"/>
                <a:gd name="T74" fmla="*/ 3099 w 756"/>
                <a:gd name="T75" fmla="*/ 4180 h 114"/>
                <a:gd name="T76" fmla="*/ 3183 w 756"/>
                <a:gd name="T77" fmla="*/ 4180 h 114"/>
                <a:gd name="T78" fmla="*/ 3264 w 756"/>
                <a:gd name="T79" fmla="*/ 4180 h 114"/>
                <a:gd name="T80" fmla="*/ 3347 w 756"/>
                <a:gd name="T81" fmla="*/ 4758 h 114"/>
                <a:gd name="T82" fmla="*/ 3433 w 756"/>
                <a:gd name="T83" fmla="*/ 4758 h 1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56"/>
                <a:gd name="T127" fmla="*/ 0 h 114"/>
                <a:gd name="T128" fmla="*/ 756 w 756"/>
                <a:gd name="T129" fmla="*/ 114 h 1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56" h="114">
                  <a:moveTo>
                    <a:pt x="0" y="66"/>
                  </a:moveTo>
                  <a:lnTo>
                    <a:pt x="6" y="66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24" y="72"/>
                  </a:lnTo>
                  <a:lnTo>
                    <a:pt x="30" y="72"/>
                  </a:lnTo>
                  <a:lnTo>
                    <a:pt x="36" y="72"/>
                  </a:lnTo>
                  <a:lnTo>
                    <a:pt x="42" y="72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90" y="78"/>
                  </a:lnTo>
                  <a:lnTo>
                    <a:pt x="96" y="78"/>
                  </a:lnTo>
                  <a:lnTo>
                    <a:pt x="102" y="84"/>
                  </a:lnTo>
                  <a:lnTo>
                    <a:pt x="108" y="84"/>
                  </a:lnTo>
                  <a:lnTo>
                    <a:pt x="114" y="84"/>
                  </a:lnTo>
                  <a:lnTo>
                    <a:pt x="120" y="84"/>
                  </a:lnTo>
                  <a:lnTo>
                    <a:pt x="126" y="84"/>
                  </a:lnTo>
                  <a:lnTo>
                    <a:pt x="132" y="84"/>
                  </a:lnTo>
                  <a:lnTo>
                    <a:pt x="138" y="84"/>
                  </a:lnTo>
                  <a:lnTo>
                    <a:pt x="144" y="84"/>
                  </a:lnTo>
                  <a:lnTo>
                    <a:pt x="150" y="90"/>
                  </a:lnTo>
                  <a:lnTo>
                    <a:pt x="156" y="90"/>
                  </a:lnTo>
                  <a:lnTo>
                    <a:pt x="162" y="90"/>
                  </a:lnTo>
                  <a:lnTo>
                    <a:pt x="168" y="90"/>
                  </a:lnTo>
                  <a:lnTo>
                    <a:pt x="174" y="90"/>
                  </a:lnTo>
                  <a:lnTo>
                    <a:pt x="180" y="90"/>
                  </a:lnTo>
                  <a:lnTo>
                    <a:pt x="186" y="90"/>
                  </a:lnTo>
                  <a:lnTo>
                    <a:pt x="192" y="90"/>
                  </a:lnTo>
                  <a:lnTo>
                    <a:pt x="198" y="96"/>
                  </a:lnTo>
                  <a:lnTo>
                    <a:pt x="204" y="96"/>
                  </a:lnTo>
                  <a:lnTo>
                    <a:pt x="210" y="96"/>
                  </a:lnTo>
                  <a:lnTo>
                    <a:pt x="216" y="96"/>
                  </a:lnTo>
                  <a:lnTo>
                    <a:pt x="222" y="96"/>
                  </a:lnTo>
                  <a:lnTo>
                    <a:pt x="228" y="96"/>
                  </a:lnTo>
                  <a:lnTo>
                    <a:pt x="234" y="96"/>
                  </a:lnTo>
                  <a:lnTo>
                    <a:pt x="240" y="96"/>
                  </a:lnTo>
                  <a:lnTo>
                    <a:pt x="246" y="102"/>
                  </a:lnTo>
                  <a:lnTo>
                    <a:pt x="252" y="102"/>
                  </a:lnTo>
                  <a:lnTo>
                    <a:pt x="258" y="102"/>
                  </a:lnTo>
                  <a:lnTo>
                    <a:pt x="264" y="102"/>
                  </a:lnTo>
                  <a:lnTo>
                    <a:pt x="270" y="102"/>
                  </a:lnTo>
                  <a:lnTo>
                    <a:pt x="276" y="102"/>
                  </a:lnTo>
                  <a:lnTo>
                    <a:pt x="282" y="102"/>
                  </a:lnTo>
                  <a:lnTo>
                    <a:pt x="288" y="102"/>
                  </a:lnTo>
                  <a:lnTo>
                    <a:pt x="294" y="108"/>
                  </a:lnTo>
                  <a:lnTo>
                    <a:pt x="300" y="108"/>
                  </a:lnTo>
                  <a:lnTo>
                    <a:pt x="306" y="108"/>
                  </a:lnTo>
                  <a:lnTo>
                    <a:pt x="312" y="108"/>
                  </a:lnTo>
                  <a:lnTo>
                    <a:pt x="318" y="108"/>
                  </a:lnTo>
                  <a:lnTo>
                    <a:pt x="324" y="108"/>
                  </a:lnTo>
                  <a:lnTo>
                    <a:pt x="330" y="108"/>
                  </a:lnTo>
                  <a:lnTo>
                    <a:pt x="336" y="108"/>
                  </a:lnTo>
                  <a:lnTo>
                    <a:pt x="342" y="114"/>
                  </a:lnTo>
                  <a:lnTo>
                    <a:pt x="348" y="114"/>
                  </a:lnTo>
                  <a:lnTo>
                    <a:pt x="354" y="114"/>
                  </a:lnTo>
                  <a:lnTo>
                    <a:pt x="360" y="114"/>
                  </a:lnTo>
                  <a:lnTo>
                    <a:pt x="366" y="114"/>
                  </a:lnTo>
                  <a:lnTo>
                    <a:pt x="372" y="114"/>
                  </a:lnTo>
                  <a:lnTo>
                    <a:pt x="378" y="114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90" y="0"/>
                  </a:lnTo>
                  <a:lnTo>
                    <a:pt x="396" y="6"/>
                  </a:lnTo>
                  <a:lnTo>
                    <a:pt x="402" y="6"/>
                  </a:lnTo>
                  <a:lnTo>
                    <a:pt x="408" y="6"/>
                  </a:lnTo>
                  <a:lnTo>
                    <a:pt x="414" y="6"/>
                  </a:lnTo>
                  <a:lnTo>
                    <a:pt x="420" y="6"/>
                  </a:lnTo>
                  <a:lnTo>
                    <a:pt x="426" y="6"/>
                  </a:lnTo>
                  <a:lnTo>
                    <a:pt x="432" y="6"/>
                  </a:lnTo>
                  <a:lnTo>
                    <a:pt x="438" y="6"/>
                  </a:lnTo>
                  <a:lnTo>
                    <a:pt x="444" y="12"/>
                  </a:lnTo>
                  <a:lnTo>
                    <a:pt x="450" y="12"/>
                  </a:lnTo>
                  <a:lnTo>
                    <a:pt x="456" y="12"/>
                  </a:lnTo>
                  <a:lnTo>
                    <a:pt x="462" y="12"/>
                  </a:lnTo>
                  <a:lnTo>
                    <a:pt x="468" y="12"/>
                  </a:lnTo>
                  <a:lnTo>
                    <a:pt x="474" y="12"/>
                  </a:lnTo>
                  <a:lnTo>
                    <a:pt x="480" y="12"/>
                  </a:lnTo>
                  <a:lnTo>
                    <a:pt x="486" y="12"/>
                  </a:lnTo>
                  <a:lnTo>
                    <a:pt x="492" y="18"/>
                  </a:lnTo>
                  <a:lnTo>
                    <a:pt x="498" y="18"/>
                  </a:lnTo>
                  <a:lnTo>
                    <a:pt x="504" y="18"/>
                  </a:lnTo>
                  <a:lnTo>
                    <a:pt x="510" y="18"/>
                  </a:lnTo>
                  <a:lnTo>
                    <a:pt x="516" y="18"/>
                  </a:lnTo>
                  <a:lnTo>
                    <a:pt x="522" y="18"/>
                  </a:lnTo>
                  <a:lnTo>
                    <a:pt x="528" y="18"/>
                  </a:lnTo>
                  <a:lnTo>
                    <a:pt x="534" y="24"/>
                  </a:lnTo>
                  <a:lnTo>
                    <a:pt x="540" y="24"/>
                  </a:lnTo>
                  <a:lnTo>
                    <a:pt x="546" y="24"/>
                  </a:lnTo>
                  <a:lnTo>
                    <a:pt x="552" y="24"/>
                  </a:lnTo>
                  <a:lnTo>
                    <a:pt x="558" y="24"/>
                  </a:lnTo>
                  <a:lnTo>
                    <a:pt x="564" y="24"/>
                  </a:lnTo>
                  <a:lnTo>
                    <a:pt x="570" y="24"/>
                  </a:lnTo>
                  <a:lnTo>
                    <a:pt x="576" y="24"/>
                  </a:lnTo>
                  <a:lnTo>
                    <a:pt x="582" y="30"/>
                  </a:lnTo>
                  <a:lnTo>
                    <a:pt x="588" y="30"/>
                  </a:lnTo>
                  <a:lnTo>
                    <a:pt x="594" y="30"/>
                  </a:lnTo>
                  <a:lnTo>
                    <a:pt x="600" y="30"/>
                  </a:lnTo>
                  <a:lnTo>
                    <a:pt x="606" y="30"/>
                  </a:lnTo>
                  <a:lnTo>
                    <a:pt x="612" y="30"/>
                  </a:lnTo>
                  <a:lnTo>
                    <a:pt x="618" y="30"/>
                  </a:lnTo>
                  <a:lnTo>
                    <a:pt x="624" y="30"/>
                  </a:lnTo>
                  <a:lnTo>
                    <a:pt x="630" y="36"/>
                  </a:lnTo>
                  <a:lnTo>
                    <a:pt x="636" y="36"/>
                  </a:lnTo>
                  <a:lnTo>
                    <a:pt x="642" y="36"/>
                  </a:lnTo>
                  <a:lnTo>
                    <a:pt x="648" y="36"/>
                  </a:lnTo>
                  <a:lnTo>
                    <a:pt x="654" y="36"/>
                  </a:lnTo>
                  <a:lnTo>
                    <a:pt x="660" y="36"/>
                  </a:lnTo>
                  <a:lnTo>
                    <a:pt x="666" y="36"/>
                  </a:lnTo>
                  <a:lnTo>
                    <a:pt x="672" y="42"/>
                  </a:lnTo>
                  <a:lnTo>
                    <a:pt x="678" y="42"/>
                  </a:lnTo>
                  <a:lnTo>
                    <a:pt x="684" y="42"/>
                  </a:lnTo>
                  <a:lnTo>
                    <a:pt x="690" y="42"/>
                  </a:lnTo>
                  <a:lnTo>
                    <a:pt x="696" y="42"/>
                  </a:lnTo>
                  <a:lnTo>
                    <a:pt x="702" y="42"/>
                  </a:lnTo>
                  <a:lnTo>
                    <a:pt x="708" y="42"/>
                  </a:lnTo>
                  <a:lnTo>
                    <a:pt x="714" y="42"/>
                  </a:lnTo>
                  <a:lnTo>
                    <a:pt x="720" y="48"/>
                  </a:lnTo>
                  <a:lnTo>
                    <a:pt x="726" y="48"/>
                  </a:lnTo>
                  <a:lnTo>
                    <a:pt x="732" y="48"/>
                  </a:lnTo>
                  <a:lnTo>
                    <a:pt x="738" y="48"/>
                  </a:lnTo>
                  <a:lnTo>
                    <a:pt x="744" y="48"/>
                  </a:lnTo>
                  <a:lnTo>
                    <a:pt x="750" y="48"/>
                  </a:lnTo>
                  <a:lnTo>
                    <a:pt x="756" y="48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936" name="Freeform 18"/>
            <p:cNvSpPr>
              <a:spLocks/>
            </p:cNvSpPr>
            <p:nvPr/>
          </p:nvSpPr>
          <p:spPr bwMode="auto">
            <a:xfrm>
              <a:off x="4216" y="845"/>
              <a:ext cx="846" cy="359"/>
            </a:xfrm>
            <a:custGeom>
              <a:avLst/>
              <a:gdLst>
                <a:gd name="T0" fmla="*/ 25 w 714"/>
                <a:gd name="T1" fmla="*/ 19160 h 216"/>
                <a:gd name="T2" fmla="*/ 84 w 714"/>
                <a:gd name="T3" fmla="*/ 19732 h 216"/>
                <a:gd name="T4" fmla="*/ 140 w 714"/>
                <a:gd name="T5" fmla="*/ 19732 h 216"/>
                <a:gd name="T6" fmla="*/ 192 w 714"/>
                <a:gd name="T7" fmla="*/ 19732 h 216"/>
                <a:gd name="T8" fmla="*/ 250 w 714"/>
                <a:gd name="T9" fmla="*/ 19732 h 216"/>
                <a:gd name="T10" fmla="*/ 301 w 714"/>
                <a:gd name="T11" fmla="*/ 20320 h 216"/>
                <a:gd name="T12" fmla="*/ 357 w 714"/>
                <a:gd name="T13" fmla="*/ 20320 h 216"/>
                <a:gd name="T14" fmla="*/ 416 w 714"/>
                <a:gd name="T15" fmla="*/ 20320 h 216"/>
                <a:gd name="T16" fmla="*/ 468 w 714"/>
                <a:gd name="T17" fmla="*/ 20917 h 216"/>
                <a:gd name="T18" fmla="*/ 525 w 714"/>
                <a:gd name="T19" fmla="*/ 20917 h 216"/>
                <a:gd name="T20" fmla="*/ 583 w 714"/>
                <a:gd name="T21" fmla="*/ 20917 h 216"/>
                <a:gd name="T22" fmla="*/ 605 w 714"/>
                <a:gd name="T23" fmla="*/ 9902 h 216"/>
                <a:gd name="T24" fmla="*/ 668 w 714"/>
                <a:gd name="T25" fmla="*/ 9902 h 216"/>
                <a:gd name="T26" fmla="*/ 717 w 714"/>
                <a:gd name="T27" fmla="*/ 9902 h 216"/>
                <a:gd name="T28" fmla="*/ 775 w 714"/>
                <a:gd name="T29" fmla="*/ 10477 h 216"/>
                <a:gd name="T30" fmla="*/ 826 w 714"/>
                <a:gd name="T31" fmla="*/ 10477 h 216"/>
                <a:gd name="T32" fmla="*/ 883 w 714"/>
                <a:gd name="T33" fmla="*/ 10477 h 216"/>
                <a:gd name="T34" fmla="*/ 942 w 714"/>
                <a:gd name="T35" fmla="*/ 11011 h 216"/>
                <a:gd name="T36" fmla="*/ 993 w 714"/>
                <a:gd name="T37" fmla="*/ 11011 h 216"/>
                <a:gd name="T38" fmla="*/ 1047 w 714"/>
                <a:gd name="T39" fmla="*/ 11011 h 216"/>
                <a:gd name="T40" fmla="*/ 1104 w 714"/>
                <a:gd name="T41" fmla="*/ 11011 h 216"/>
                <a:gd name="T42" fmla="*/ 1133 w 714"/>
                <a:gd name="T43" fmla="*/ 0 h 216"/>
                <a:gd name="T44" fmla="*/ 1187 w 714"/>
                <a:gd name="T45" fmla="*/ 597 h 216"/>
                <a:gd name="T46" fmla="*/ 1241 w 714"/>
                <a:gd name="T47" fmla="*/ 597 h 216"/>
                <a:gd name="T48" fmla="*/ 1299 w 714"/>
                <a:gd name="T49" fmla="*/ 597 h 216"/>
                <a:gd name="T50" fmla="*/ 1351 w 714"/>
                <a:gd name="T51" fmla="*/ 597 h 216"/>
                <a:gd name="T52" fmla="*/ 1406 w 714"/>
                <a:gd name="T53" fmla="*/ 1152 h 216"/>
                <a:gd name="T54" fmla="*/ 1467 w 714"/>
                <a:gd name="T55" fmla="*/ 1152 h 216"/>
                <a:gd name="T56" fmla="*/ 1518 w 714"/>
                <a:gd name="T57" fmla="*/ 1152 h 216"/>
                <a:gd name="T58" fmla="*/ 1575 w 714"/>
                <a:gd name="T59" fmla="*/ 1152 h 216"/>
                <a:gd name="T60" fmla="*/ 1628 w 714"/>
                <a:gd name="T61" fmla="*/ 1748 h 216"/>
                <a:gd name="T62" fmla="*/ 1685 w 714"/>
                <a:gd name="T63" fmla="*/ 1748 h 216"/>
                <a:gd name="T64" fmla="*/ 1739 w 714"/>
                <a:gd name="T65" fmla="*/ 1748 h 216"/>
                <a:gd name="T66" fmla="*/ 1793 w 714"/>
                <a:gd name="T67" fmla="*/ 2317 h 216"/>
                <a:gd name="T68" fmla="*/ 1846 w 714"/>
                <a:gd name="T69" fmla="*/ 2317 h 216"/>
                <a:gd name="T70" fmla="*/ 1909 w 714"/>
                <a:gd name="T71" fmla="*/ 2317 h 216"/>
                <a:gd name="T72" fmla="*/ 1961 w 714"/>
                <a:gd name="T73" fmla="*/ 2317 h 216"/>
                <a:gd name="T74" fmla="*/ 2018 w 714"/>
                <a:gd name="T75" fmla="*/ 2905 h 216"/>
                <a:gd name="T76" fmla="*/ 2071 w 714"/>
                <a:gd name="T77" fmla="*/ 2905 h 216"/>
                <a:gd name="T78" fmla="*/ 2124 w 714"/>
                <a:gd name="T79" fmla="*/ 2905 h 216"/>
                <a:gd name="T80" fmla="*/ 2185 w 714"/>
                <a:gd name="T81" fmla="*/ 3502 h 216"/>
                <a:gd name="T82" fmla="*/ 2235 w 714"/>
                <a:gd name="T83" fmla="*/ 3502 h 216"/>
                <a:gd name="T84" fmla="*/ 2292 w 714"/>
                <a:gd name="T85" fmla="*/ 3502 h 216"/>
                <a:gd name="T86" fmla="*/ 2347 w 714"/>
                <a:gd name="T87" fmla="*/ 3502 h 216"/>
                <a:gd name="T88" fmla="*/ 2405 w 714"/>
                <a:gd name="T89" fmla="*/ 4077 h 216"/>
                <a:gd name="T90" fmla="*/ 2460 w 714"/>
                <a:gd name="T91" fmla="*/ 4077 h 216"/>
                <a:gd name="T92" fmla="*/ 2515 w 714"/>
                <a:gd name="T93" fmla="*/ 4077 h 216"/>
                <a:gd name="T94" fmla="*/ 2568 w 714"/>
                <a:gd name="T95" fmla="*/ 4077 h 216"/>
                <a:gd name="T96" fmla="*/ 2624 w 714"/>
                <a:gd name="T97" fmla="*/ 4655 h 216"/>
                <a:gd name="T98" fmla="*/ 2680 w 714"/>
                <a:gd name="T99" fmla="*/ 4655 h 216"/>
                <a:gd name="T100" fmla="*/ 2734 w 714"/>
                <a:gd name="T101" fmla="*/ 4655 h 216"/>
                <a:gd name="T102" fmla="*/ 2789 w 714"/>
                <a:gd name="T103" fmla="*/ 4655 h 216"/>
                <a:gd name="T104" fmla="*/ 2843 w 714"/>
                <a:gd name="T105" fmla="*/ 5249 h 216"/>
                <a:gd name="T106" fmla="*/ 2898 w 714"/>
                <a:gd name="T107" fmla="*/ 5249 h 216"/>
                <a:gd name="T108" fmla="*/ 2959 w 714"/>
                <a:gd name="T109" fmla="*/ 5249 h 216"/>
                <a:gd name="T110" fmla="*/ 3008 w 714"/>
                <a:gd name="T111" fmla="*/ 5820 h 216"/>
                <a:gd name="T112" fmla="*/ 3068 w 714"/>
                <a:gd name="T113" fmla="*/ 5820 h 216"/>
                <a:gd name="T114" fmla="*/ 3116 w 714"/>
                <a:gd name="T115" fmla="*/ 5820 h 216"/>
                <a:gd name="T116" fmla="*/ 3175 w 714"/>
                <a:gd name="T117" fmla="*/ 5820 h 216"/>
                <a:gd name="T118" fmla="*/ 3232 w 714"/>
                <a:gd name="T119" fmla="*/ 6401 h 216"/>
                <a:gd name="T120" fmla="*/ 3283 w 714"/>
                <a:gd name="T121" fmla="*/ 6401 h 2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4"/>
                <a:gd name="T184" fmla="*/ 0 h 216"/>
                <a:gd name="T185" fmla="*/ 714 w 714"/>
                <a:gd name="T186" fmla="*/ 216 h 21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4" h="216">
                  <a:moveTo>
                    <a:pt x="0" y="198"/>
                  </a:moveTo>
                  <a:lnTo>
                    <a:pt x="6" y="198"/>
                  </a:lnTo>
                  <a:lnTo>
                    <a:pt x="12" y="204"/>
                  </a:lnTo>
                  <a:lnTo>
                    <a:pt x="18" y="204"/>
                  </a:lnTo>
                  <a:lnTo>
                    <a:pt x="24" y="204"/>
                  </a:lnTo>
                  <a:lnTo>
                    <a:pt x="30" y="204"/>
                  </a:lnTo>
                  <a:lnTo>
                    <a:pt x="36" y="204"/>
                  </a:lnTo>
                  <a:lnTo>
                    <a:pt x="42" y="204"/>
                  </a:lnTo>
                  <a:lnTo>
                    <a:pt x="48" y="204"/>
                  </a:lnTo>
                  <a:lnTo>
                    <a:pt x="54" y="204"/>
                  </a:lnTo>
                  <a:lnTo>
                    <a:pt x="60" y="210"/>
                  </a:lnTo>
                  <a:lnTo>
                    <a:pt x="66" y="210"/>
                  </a:lnTo>
                  <a:lnTo>
                    <a:pt x="72" y="210"/>
                  </a:lnTo>
                  <a:lnTo>
                    <a:pt x="78" y="210"/>
                  </a:lnTo>
                  <a:lnTo>
                    <a:pt x="84" y="210"/>
                  </a:lnTo>
                  <a:lnTo>
                    <a:pt x="90" y="210"/>
                  </a:lnTo>
                  <a:lnTo>
                    <a:pt x="96" y="210"/>
                  </a:lnTo>
                  <a:lnTo>
                    <a:pt x="102" y="216"/>
                  </a:lnTo>
                  <a:lnTo>
                    <a:pt x="108" y="216"/>
                  </a:lnTo>
                  <a:lnTo>
                    <a:pt x="114" y="216"/>
                  </a:lnTo>
                  <a:lnTo>
                    <a:pt x="120" y="216"/>
                  </a:lnTo>
                  <a:lnTo>
                    <a:pt x="126" y="216"/>
                  </a:lnTo>
                  <a:lnTo>
                    <a:pt x="132" y="216"/>
                  </a:lnTo>
                  <a:lnTo>
                    <a:pt x="132" y="102"/>
                  </a:lnTo>
                  <a:lnTo>
                    <a:pt x="138" y="102"/>
                  </a:lnTo>
                  <a:lnTo>
                    <a:pt x="144" y="102"/>
                  </a:lnTo>
                  <a:lnTo>
                    <a:pt x="150" y="102"/>
                  </a:lnTo>
                  <a:lnTo>
                    <a:pt x="156" y="102"/>
                  </a:lnTo>
                  <a:lnTo>
                    <a:pt x="162" y="108"/>
                  </a:lnTo>
                  <a:lnTo>
                    <a:pt x="168" y="108"/>
                  </a:lnTo>
                  <a:lnTo>
                    <a:pt x="174" y="108"/>
                  </a:lnTo>
                  <a:lnTo>
                    <a:pt x="180" y="108"/>
                  </a:lnTo>
                  <a:lnTo>
                    <a:pt x="186" y="108"/>
                  </a:lnTo>
                  <a:lnTo>
                    <a:pt x="192" y="108"/>
                  </a:lnTo>
                  <a:lnTo>
                    <a:pt x="198" y="108"/>
                  </a:lnTo>
                  <a:lnTo>
                    <a:pt x="204" y="114"/>
                  </a:lnTo>
                  <a:lnTo>
                    <a:pt x="210" y="114"/>
                  </a:lnTo>
                  <a:lnTo>
                    <a:pt x="216" y="114"/>
                  </a:lnTo>
                  <a:lnTo>
                    <a:pt x="222" y="114"/>
                  </a:lnTo>
                  <a:lnTo>
                    <a:pt x="228" y="114"/>
                  </a:lnTo>
                  <a:lnTo>
                    <a:pt x="234" y="114"/>
                  </a:lnTo>
                  <a:lnTo>
                    <a:pt x="240" y="114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8" y="6"/>
                  </a:lnTo>
                  <a:lnTo>
                    <a:pt x="264" y="6"/>
                  </a:lnTo>
                  <a:lnTo>
                    <a:pt x="270" y="6"/>
                  </a:lnTo>
                  <a:lnTo>
                    <a:pt x="276" y="6"/>
                  </a:lnTo>
                  <a:lnTo>
                    <a:pt x="282" y="6"/>
                  </a:lnTo>
                  <a:lnTo>
                    <a:pt x="288" y="6"/>
                  </a:lnTo>
                  <a:lnTo>
                    <a:pt x="294" y="6"/>
                  </a:lnTo>
                  <a:lnTo>
                    <a:pt x="300" y="12"/>
                  </a:lnTo>
                  <a:lnTo>
                    <a:pt x="306" y="12"/>
                  </a:lnTo>
                  <a:lnTo>
                    <a:pt x="312" y="12"/>
                  </a:lnTo>
                  <a:lnTo>
                    <a:pt x="318" y="12"/>
                  </a:lnTo>
                  <a:lnTo>
                    <a:pt x="324" y="12"/>
                  </a:lnTo>
                  <a:lnTo>
                    <a:pt x="330" y="12"/>
                  </a:lnTo>
                  <a:lnTo>
                    <a:pt x="336" y="12"/>
                  </a:lnTo>
                  <a:lnTo>
                    <a:pt x="342" y="12"/>
                  </a:lnTo>
                  <a:lnTo>
                    <a:pt x="348" y="18"/>
                  </a:lnTo>
                  <a:lnTo>
                    <a:pt x="354" y="18"/>
                  </a:lnTo>
                  <a:lnTo>
                    <a:pt x="360" y="18"/>
                  </a:lnTo>
                  <a:lnTo>
                    <a:pt x="366" y="18"/>
                  </a:lnTo>
                  <a:lnTo>
                    <a:pt x="372" y="18"/>
                  </a:lnTo>
                  <a:lnTo>
                    <a:pt x="378" y="18"/>
                  </a:lnTo>
                  <a:lnTo>
                    <a:pt x="384" y="18"/>
                  </a:lnTo>
                  <a:lnTo>
                    <a:pt x="390" y="24"/>
                  </a:lnTo>
                  <a:lnTo>
                    <a:pt x="396" y="24"/>
                  </a:lnTo>
                  <a:lnTo>
                    <a:pt x="402" y="24"/>
                  </a:lnTo>
                  <a:lnTo>
                    <a:pt x="408" y="24"/>
                  </a:lnTo>
                  <a:lnTo>
                    <a:pt x="414" y="24"/>
                  </a:lnTo>
                  <a:lnTo>
                    <a:pt x="420" y="24"/>
                  </a:lnTo>
                  <a:lnTo>
                    <a:pt x="426" y="24"/>
                  </a:lnTo>
                  <a:lnTo>
                    <a:pt x="432" y="30"/>
                  </a:lnTo>
                  <a:lnTo>
                    <a:pt x="438" y="30"/>
                  </a:lnTo>
                  <a:lnTo>
                    <a:pt x="444" y="30"/>
                  </a:lnTo>
                  <a:lnTo>
                    <a:pt x="450" y="30"/>
                  </a:lnTo>
                  <a:lnTo>
                    <a:pt x="456" y="30"/>
                  </a:lnTo>
                  <a:lnTo>
                    <a:pt x="462" y="30"/>
                  </a:lnTo>
                  <a:lnTo>
                    <a:pt x="468" y="30"/>
                  </a:lnTo>
                  <a:lnTo>
                    <a:pt x="474" y="36"/>
                  </a:lnTo>
                  <a:lnTo>
                    <a:pt x="480" y="36"/>
                  </a:lnTo>
                  <a:lnTo>
                    <a:pt x="486" y="36"/>
                  </a:lnTo>
                  <a:lnTo>
                    <a:pt x="492" y="36"/>
                  </a:lnTo>
                  <a:lnTo>
                    <a:pt x="498" y="36"/>
                  </a:lnTo>
                  <a:lnTo>
                    <a:pt x="504" y="36"/>
                  </a:lnTo>
                  <a:lnTo>
                    <a:pt x="510" y="36"/>
                  </a:lnTo>
                  <a:lnTo>
                    <a:pt x="516" y="36"/>
                  </a:lnTo>
                  <a:lnTo>
                    <a:pt x="522" y="42"/>
                  </a:lnTo>
                  <a:lnTo>
                    <a:pt x="528" y="42"/>
                  </a:lnTo>
                  <a:lnTo>
                    <a:pt x="534" y="42"/>
                  </a:lnTo>
                  <a:lnTo>
                    <a:pt x="540" y="42"/>
                  </a:lnTo>
                  <a:lnTo>
                    <a:pt x="546" y="42"/>
                  </a:lnTo>
                  <a:lnTo>
                    <a:pt x="552" y="42"/>
                  </a:lnTo>
                  <a:lnTo>
                    <a:pt x="558" y="42"/>
                  </a:lnTo>
                  <a:lnTo>
                    <a:pt x="564" y="48"/>
                  </a:lnTo>
                  <a:lnTo>
                    <a:pt x="570" y="48"/>
                  </a:lnTo>
                  <a:lnTo>
                    <a:pt x="576" y="48"/>
                  </a:lnTo>
                  <a:lnTo>
                    <a:pt x="582" y="48"/>
                  </a:lnTo>
                  <a:lnTo>
                    <a:pt x="588" y="48"/>
                  </a:lnTo>
                  <a:lnTo>
                    <a:pt x="594" y="48"/>
                  </a:lnTo>
                  <a:lnTo>
                    <a:pt x="600" y="48"/>
                  </a:lnTo>
                  <a:lnTo>
                    <a:pt x="606" y="48"/>
                  </a:lnTo>
                  <a:lnTo>
                    <a:pt x="612" y="54"/>
                  </a:lnTo>
                  <a:lnTo>
                    <a:pt x="618" y="54"/>
                  </a:lnTo>
                  <a:lnTo>
                    <a:pt x="624" y="54"/>
                  </a:lnTo>
                  <a:lnTo>
                    <a:pt x="630" y="54"/>
                  </a:lnTo>
                  <a:lnTo>
                    <a:pt x="636" y="54"/>
                  </a:lnTo>
                  <a:lnTo>
                    <a:pt x="642" y="54"/>
                  </a:lnTo>
                  <a:lnTo>
                    <a:pt x="648" y="54"/>
                  </a:lnTo>
                  <a:lnTo>
                    <a:pt x="654" y="60"/>
                  </a:lnTo>
                  <a:lnTo>
                    <a:pt x="660" y="60"/>
                  </a:lnTo>
                  <a:lnTo>
                    <a:pt x="666" y="60"/>
                  </a:lnTo>
                  <a:lnTo>
                    <a:pt x="672" y="60"/>
                  </a:lnTo>
                  <a:lnTo>
                    <a:pt x="678" y="60"/>
                  </a:lnTo>
                  <a:lnTo>
                    <a:pt x="684" y="60"/>
                  </a:lnTo>
                  <a:lnTo>
                    <a:pt x="690" y="60"/>
                  </a:lnTo>
                  <a:lnTo>
                    <a:pt x="696" y="66"/>
                  </a:lnTo>
                  <a:lnTo>
                    <a:pt x="702" y="66"/>
                  </a:lnTo>
                  <a:lnTo>
                    <a:pt x="708" y="66"/>
                  </a:lnTo>
                  <a:lnTo>
                    <a:pt x="714" y="66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937" name="Freeform 19"/>
            <p:cNvSpPr>
              <a:spLocks/>
            </p:cNvSpPr>
            <p:nvPr/>
          </p:nvSpPr>
          <p:spPr bwMode="auto">
            <a:xfrm>
              <a:off x="625" y="1414"/>
              <a:ext cx="4437" cy="189"/>
            </a:xfrm>
            <a:custGeom>
              <a:avLst/>
              <a:gdLst>
                <a:gd name="T0" fmla="*/ 0 w 3744"/>
                <a:gd name="T1" fmla="*/ 8490 h 114"/>
                <a:gd name="T2" fmla="*/ 0 w 3744"/>
                <a:gd name="T3" fmla="*/ 10771 h 114"/>
                <a:gd name="T4" fmla="*/ 1601 w 3744"/>
                <a:gd name="T5" fmla="*/ 10771 h 114"/>
                <a:gd name="T6" fmla="*/ 1688 w 3744"/>
                <a:gd name="T7" fmla="*/ 0 h 114"/>
                <a:gd name="T8" fmla="*/ 1798 w 3744"/>
                <a:gd name="T9" fmla="*/ 10771 h 114"/>
                <a:gd name="T10" fmla="*/ 3347 w 3744"/>
                <a:gd name="T11" fmla="*/ 10771 h 114"/>
                <a:gd name="T12" fmla="*/ 3460 w 3744"/>
                <a:gd name="T13" fmla="*/ 0 h 114"/>
                <a:gd name="T14" fmla="*/ 3541 w 3744"/>
                <a:gd name="T15" fmla="*/ 10771 h 114"/>
                <a:gd name="T16" fmla="*/ 9821 w 3744"/>
                <a:gd name="T17" fmla="*/ 10771 h 114"/>
                <a:gd name="T18" fmla="*/ 9903 w 3744"/>
                <a:gd name="T19" fmla="*/ 0 h 114"/>
                <a:gd name="T20" fmla="*/ 10015 w 3744"/>
                <a:gd name="T21" fmla="*/ 10771 h 114"/>
                <a:gd name="T22" fmla="*/ 12148 w 3744"/>
                <a:gd name="T23" fmla="*/ 10771 h 114"/>
                <a:gd name="T24" fmla="*/ 12227 w 3744"/>
                <a:gd name="T25" fmla="*/ 0 h 114"/>
                <a:gd name="T26" fmla="*/ 12338 w 3744"/>
                <a:gd name="T27" fmla="*/ 10771 h 114"/>
                <a:gd name="T28" fmla="*/ 14497 w 3744"/>
                <a:gd name="T29" fmla="*/ 10771 h 114"/>
                <a:gd name="T30" fmla="*/ 14578 w 3744"/>
                <a:gd name="T31" fmla="*/ 0 h 114"/>
                <a:gd name="T32" fmla="*/ 14692 w 3744"/>
                <a:gd name="T33" fmla="*/ 10771 h 114"/>
                <a:gd name="T34" fmla="*/ 14993 w 3744"/>
                <a:gd name="T35" fmla="*/ 10771 h 114"/>
                <a:gd name="T36" fmla="*/ 15077 w 3744"/>
                <a:gd name="T37" fmla="*/ 0 h 114"/>
                <a:gd name="T38" fmla="*/ 15189 w 3744"/>
                <a:gd name="T39" fmla="*/ 10771 h 114"/>
                <a:gd name="T40" fmla="*/ 17262 w 3744"/>
                <a:gd name="T41" fmla="*/ 10771 h 1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44"/>
                <a:gd name="T64" fmla="*/ 0 h 114"/>
                <a:gd name="T65" fmla="*/ 3744 w 3744"/>
                <a:gd name="T66" fmla="*/ 114 h 1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44" h="114">
                  <a:moveTo>
                    <a:pt x="0" y="90"/>
                  </a:moveTo>
                  <a:lnTo>
                    <a:pt x="0" y="114"/>
                  </a:lnTo>
                  <a:lnTo>
                    <a:pt x="348" y="114"/>
                  </a:lnTo>
                  <a:lnTo>
                    <a:pt x="366" y="0"/>
                  </a:lnTo>
                  <a:lnTo>
                    <a:pt x="390" y="114"/>
                  </a:lnTo>
                  <a:lnTo>
                    <a:pt x="726" y="114"/>
                  </a:lnTo>
                  <a:lnTo>
                    <a:pt x="750" y="0"/>
                  </a:lnTo>
                  <a:lnTo>
                    <a:pt x="768" y="114"/>
                  </a:lnTo>
                  <a:lnTo>
                    <a:pt x="2130" y="114"/>
                  </a:lnTo>
                  <a:lnTo>
                    <a:pt x="2148" y="0"/>
                  </a:lnTo>
                  <a:lnTo>
                    <a:pt x="2172" y="114"/>
                  </a:lnTo>
                  <a:lnTo>
                    <a:pt x="2634" y="114"/>
                  </a:lnTo>
                  <a:lnTo>
                    <a:pt x="2652" y="0"/>
                  </a:lnTo>
                  <a:lnTo>
                    <a:pt x="2676" y="114"/>
                  </a:lnTo>
                  <a:lnTo>
                    <a:pt x="3144" y="114"/>
                  </a:lnTo>
                  <a:lnTo>
                    <a:pt x="3162" y="0"/>
                  </a:lnTo>
                  <a:lnTo>
                    <a:pt x="3186" y="114"/>
                  </a:lnTo>
                  <a:lnTo>
                    <a:pt x="3252" y="114"/>
                  </a:lnTo>
                  <a:lnTo>
                    <a:pt x="3270" y="0"/>
                  </a:lnTo>
                  <a:lnTo>
                    <a:pt x="3294" y="114"/>
                  </a:lnTo>
                  <a:lnTo>
                    <a:pt x="3744" y="114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8918" name="Group 20"/>
          <p:cNvGrpSpPr>
            <a:grpSpLocks/>
          </p:cNvGrpSpPr>
          <p:nvPr/>
        </p:nvGrpSpPr>
        <p:grpSpPr bwMode="auto">
          <a:xfrm>
            <a:off x="1858963" y="2636838"/>
            <a:ext cx="5808662" cy="457200"/>
            <a:chOff x="945" y="1661"/>
            <a:chExt cx="3659" cy="288"/>
          </a:xfrm>
        </p:grpSpPr>
        <p:sp>
          <p:nvSpPr>
            <p:cNvPr id="38926" name="Text Box 21"/>
            <p:cNvSpPr txBox="1">
              <a:spLocks noChangeArrowheads="1"/>
            </p:cNvSpPr>
            <p:nvPr/>
          </p:nvSpPr>
          <p:spPr bwMode="auto">
            <a:xfrm>
              <a:off x="945" y="166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66FF33"/>
                  </a:solidFill>
                  <a:cs typeface="Arial" charset="0"/>
                  <a:sym typeface="Symbol" pitchFamily="18" charset="2"/>
                </a:rPr>
                <a:t>$</a:t>
              </a:r>
            </a:p>
          </p:txBody>
        </p:sp>
        <p:sp>
          <p:nvSpPr>
            <p:cNvPr id="38927" name="Text Box 22"/>
            <p:cNvSpPr txBox="1">
              <a:spLocks noChangeArrowheads="1"/>
            </p:cNvSpPr>
            <p:nvPr/>
          </p:nvSpPr>
          <p:spPr bwMode="auto">
            <a:xfrm>
              <a:off x="1405" y="166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66FF33"/>
                  </a:solidFill>
                  <a:cs typeface="Arial" charset="0"/>
                  <a:sym typeface="Symbol" pitchFamily="18" charset="2"/>
                </a:rPr>
                <a:t>$</a:t>
              </a:r>
            </a:p>
          </p:txBody>
        </p:sp>
        <p:sp>
          <p:nvSpPr>
            <p:cNvPr id="38928" name="Text Box 23"/>
            <p:cNvSpPr txBox="1">
              <a:spLocks noChangeArrowheads="1"/>
            </p:cNvSpPr>
            <p:nvPr/>
          </p:nvSpPr>
          <p:spPr bwMode="auto">
            <a:xfrm>
              <a:off x="3065" y="166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66FF33"/>
                  </a:solidFill>
                  <a:cs typeface="Arial" charset="0"/>
                  <a:sym typeface="Symbol" pitchFamily="18" charset="2"/>
                </a:rPr>
                <a:t>$</a:t>
              </a:r>
            </a:p>
          </p:txBody>
        </p:sp>
        <p:sp>
          <p:nvSpPr>
            <p:cNvPr id="38929" name="Text Box 24"/>
            <p:cNvSpPr txBox="1">
              <a:spLocks noChangeArrowheads="1"/>
            </p:cNvSpPr>
            <p:nvPr/>
          </p:nvSpPr>
          <p:spPr bwMode="auto">
            <a:xfrm>
              <a:off x="3669" y="166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66FF33"/>
                  </a:solidFill>
                  <a:cs typeface="Arial" charset="0"/>
                  <a:sym typeface="Symbol" pitchFamily="18" charset="2"/>
                </a:rPr>
                <a:t>$</a:t>
              </a:r>
            </a:p>
          </p:txBody>
        </p:sp>
        <p:sp>
          <p:nvSpPr>
            <p:cNvPr id="38930" name="Text Box 25"/>
            <p:cNvSpPr txBox="1">
              <a:spLocks noChangeArrowheads="1"/>
            </p:cNvSpPr>
            <p:nvPr/>
          </p:nvSpPr>
          <p:spPr bwMode="auto">
            <a:xfrm>
              <a:off x="4247" y="166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66FF33"/>
                  </a:solidFill>
                  <a:cs typeface="Arial" charset="0"/>
                  <a:sym typeface="Symbol" pitchFamily="18" charset="2"/>
                </a:rPr>
                <a:t>$</a:t>
              </a:r>
            </a:p>
          </p:txBody>
        </p:sp>
        <p:sp>
          <p:nvSpPr>
            <p:cNvPr id="38931" name="Text Box 26"/>
            <p:cNvSpPr txBox="1">
              <a:spLocks noChangeArrowheads="1"/>
            </p:cNvSpPr>
            <p:nvPr/>
          </p:nvSpPr>
          <p:spPr bwMode="auto">
            <a:xfrm>
              <a:off x="4381" y="166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66FF33"/>
                  </a:solidFill>
                  <a:cs typeface="Arial" charset="0"/>
                  <a:sym typeface="Symbol" pitchFamily="18" charset="2"/>
                </a:rPr>
                <a:t>$</a:t>
              </a:r>
            </a:p>
          </p:txBody>
        </p:sp>
      </p:grpSp>
      <p:grpSp>
        <p:nvGrpSpPr>
          <p:cNvPr id="38919" name="Group 27"/>
          <p:cNvGrpSpPr>
            <a:grpSpLocks/>
          </p:cNvGrpSpPr>
          <p:nvPr/>
        </p:nvGrpSpPr>
        <p:grpSpPr bwMode="auto">
          <a:xfrm>
            <a:off x="1476375" y="2636838"/>
            <a:ext cx="5867400" cy="457200"/>
            <a:chOff x="945" y="1661"/>
            <a:chExt cx="3696" cy="288"/>
          </a:xfrm>
        </p:grpSpPr>
        <p:sp>
          <p:nvSpPr>
            <p:cNvPr id="38920" name="Text Box 28"/>
            <p:cNvSpPr txBox="1">
              <a:spLocks noChangeArrowheads="1"/>
            </p:cNvSpPr>
            <p:nvPr/>
          </p:nvSpPr>
          <p:spPr bwMode="auto">
            <a:xfrm>
              <a:off x="945" y="1661"/>
              <a:ext cx="2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chemeClr val="accent1"/>
                  </a:solidFill>
                  <a:cs typeface="Arial" charset="0"/>
                  <a:sym typeface="Symbol" pitchFamily="18" charset="2"/>
                </a:rPr>
                <a:t>♫</a:t>
              </a:r>
            </a:p>
          </p:txBody>
        </p:sp>
        <p:sp>
          <p:nvSpPr>
            <p:cNvPr id="38921" name="Text Box 29"/>
            <p:cNvSpPr txBox="1">
              <a:spLocks noChangeArrowheads="1"/>
            </p:cNvSpPr>
            <p:nvPr/>
          </p:nvSpPr>
          <p:spPr bwMode="auto">
            <a:xfrm>
              <a:off x="1405" y="1661"/>
              <a:ext cx="2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chemeClr val="accent1"/>
                  </a:solidFill>
                  <a:cs typeface="Arial" charset="0"/>
                  <a:sym typeface="Symbol" pitchFamily="18" charset="2"/>
                </a:rPr>
                <a:t>♫</a:t>
              </a:r>
            </a:p>
          </p:txBody>
        </p:sp>
        <p:sp>
          <p:nvSpPr>
            <p:cNvPr id="38922" name="Text Box 30"/>
            <p:cNvSpPr txBox="1">
              <a:spLocks noChangeArrowheads="1"/>
            </p:cNvSpPr>
            <p:nvPr/>
          </p:nvSpPr>
          <p:spPr bwMode="auto">
            <a:xfrm>
              <a:off x="3065" y="1661"/>
              <a:ext cx="2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chemeClr val="accent1"/>
                  </a:solidFill>
                  <a:cs typeface="Arial" charset="0"/>
                  <a:sym typeface="Symbol" pitchFamily="18" charset="2"/>
                </a:rPr>
                <a:t>♫</a:t>
              </a:r>
            </a:p>
          </p:txBody>
        </p:sp>
        <p:sp>
          <p:nvSpPr>
            <p:cNvPr id="38923" name="Text Box 31"/>
            <p:cNvSpPr txBox="1">
              <a:spLocks noChangeArrowheads="1"/>
            </p:cNvSpPr>
            <p:nvPr/>
          </p:nvSpPr>
          <p:spPr bwMode="auto">
            <a:xfrm>
              <a:off x="3669" y="1661"/>
              <a:ext cx="2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chemeClr val="accent1"/>
                  </a:solidFill>
                  <a:cs typeface="Arial" charset="0"/>
                  <a:sym typeface="Symbol" pitchFamily="18" charset="2"/>
                </a:rPr>
                <a:t>♫</a:t>
              </a:r>
            </a:p>
          </p:txBody>
        </p:sp>
        <p:sp>
          <p:nvSpPr>
            <p:cNvPr id="38924" name="Text Box 32"/>
            <p:cNvSpPr txBox="1">
              <a:spLocks noChangeArrowheads="1"/>
            </p:cNvSpPr>
            <p:nvPr/>
          </p:nvSpPr>
          <p:spPr bwMode="auto">
            <a:xfrm>
              <a:off x="4247" y="1661"/>
              <a:ext cx="2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chemeClr val="accent1"/>
                  </a:solidFill>
                  <a:cs typeface="Arial" charset="0"/>
                  <a:sym typeface="Symbol" pitchFamily="18" charset="2"/>
                </a:rPr>
                <a:t>♫</a:t>
              </a:r>
            </a:p>
          </p:txBody>
        </p:sp>
        <p:sp>
          <p:nvSpPr>
            <p:cNvPr id="38925" name="Text Box 33"/>
            <p:cNvSpPr txBox="1">
              <a:spLocks noChangeArrowheads="1"/>
            </p:cNvSpPr>
            <p:nvPr/>
          </p:nvSpPr>
          <p:spPr bwMode="auto">
            <a:xfrm>
              <a:off x="4381" y="1661"/>
              <a:ext cx="2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chemeClr val="accent1"/>
                  </a:solidFill>
                  <a:cs typeface="Arial" charset="0"/>
                  <a:sym typeface="Symbol" pitchFamily="18" charset="2"/>
                </a:rPr>
                <a:t>♫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GB" sz="4000" smtClean="0"/>
              <a:t>Sensory Decisions as Optimal Stopping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98638"/>
            <a:ext cx="8229600" cy="4525962"/>
          </a:xfrm>
        </p:spPr>
        <p:txBody>
          <a:bodyPr/>
          <a:lstStyle/>
          <a:p>
            <a:r>
              <a:rPr lang="en-GB" smtClean="0"/>
              <a:t>consider listening to:</a:t>
            </a:r>
          </a:p>
          <a:p>
            <a:endParaRPr lang="en-GB" smtClean="0"/>
          </a:p>
          <a:p>
            <a:r>
              <a:rPr lang="en-GB" smtClean="0"/>
              <a:t>decision: choose, or sample</a:t>
            </a:r>
          </a:p>
        </p:txBody>
      </p:sp>
      <p:pic>
        <p:nvPicPr>
          <p:cNvPr id="4" name="Picture 3" descr="newDots.eps"/>
          <p:cNvPicPr>
            <a:picLocks noChangeAspect="1"/>
          </p:cNvPicPr>
          <p:nvPr/>
        </p:nvPicPr>
        <p:blipFill>
          <a:blip r:embed="rId2" cstate="print"/>
          <a:srcRect l="33671" t="8282" r="34060"/>
          <a:stretch>
            <a:fillRect/>
          </a:stretch>
        </p:blipFill>
        <p:spPr>
          <a:xfrm>
            <a:off x="4800600" y="1676400"/>
            <a:ext cx="870459" cy="8382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51205" name="Picture 4" descr="newHis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7" t="32874" b="36446"/>
          <a:stretch>
            <a:fillRect/>
          </a:stretch>
        </p:blipFill>
        <p:spPr bwMode="auto">
          <a:xfrm>
            <a:off x="6019800" y="1600200"/>
            <a:ext cx="288766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39"/>
          <a:stretch>
            <a:fillRect/>
          </a:stretch>
        </p:blipFill>
        <p:spPr bwMode="auto">
          <a:xfrm>
            <a:off x="1524000" y="3810000"/>
            <a:ext cx="44196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52600" y="388620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Optimal Stopping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27" y="1524000"/>
            <a:ext cx="6858000" cy="486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68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Quantities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798"/>
            <a:ext cx="7620000" cy="477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45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Optimal Stopping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7" y="1447800"/>
            <a:ext cx="3849094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447800"/>
            <a:ext cx="4953000" cy="53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18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Optimal Stopping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equivalent of state </a:t>
            </a:r>
            <a:r>
              <a:rPr lang="en-GB" i="1" smtClean="0">
                <a:latin typeface="Palatino Linotype" pitchFamily="18" charset="0"/>
              </a:rPr>
              <a:t>u</a:t>
            </a:r>
            <a:r>
              <a:rPr lang="en-GB" smtClean="0">
                <a:latin typeface="Palatino Linotype" pitchFamily="18" charset="0"/>
              </a:rPr>
              <a:t>=1 </a:t>
            </a:r>
            <a:r>
              <a:rPr lang="en-GB" smtClean="0"/>
              <a:t>is</a:t>
            </a:r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r>
              <a:rPr lang="en-GB" smtClean="0"/>
              <a:t>and states </a:t>
            </a:r>
            <a:r>
              <a:rPr lang="en-GB" i="1" smtClean="0">
                <a:latin typeface="Palatino Linotype" pitchFamily="18" charset="0"/>
              </a:rPr>
              <a:t>u</a:t>
            </a:r>
            <a:r>
              <a:rPr lang="en-GB" smtClean="0">
                <a:latin typeface="Palatino Linotype" pitchFamily="18" charset="0"/>
              </a:rPr>
              <a:t>=2,3</a:t>
            </a:r>
            <a:r>
              <a:rPr lang="en-GB" smtClean="0"/>
              <a:t> is </a:t>
            </a:r>
          </a:p>
        </p:txBody>
      </p:sp>
      <p:graphicFrame>
        <p:nvGraphicFramePr>
          <p:cNvPr id="52228" name="Object 2"/>
          <p:cNvGraphicFramePr>
            <a:graphicFrameLocks noChangeAspect="1"/>
          </p:cNvGraphicFramePr>
          <p:nvPr/>
        </p:nvGraphicFramePr>
        <p:xfrm>
          <a:off x="5537200" y="1600200"/>
          <a:ext cx="1079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0" name="Equation" r:id="rId3" imgW="431613" imgH="215806" progId="Equation.3">
                  <p:embed/>
                </p:oleObj>
              </mc:Choice>
              <mc:Fallback>
                <p:oleObj name="Equation" r:id="rId3" imgW="431613" imgH="215806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1600200"/>
                        <a:ext cx="1079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2286000"/>
            <a:ext cx="1114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09800"/>
            <a:ext cx="52863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4343400" y="4953000"/>
          <a:ext cx="2346325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1" name="Equation" r:id="rId7" imgW="939392" imgH="393529" progId="Equation.3">
                  <p:embed/>
                </p:oleObj>
              </mc:Choice>
              <mc:Fallback>
                <p:oleObj name="Equation" r:id="rId7" imgW="939392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953000"/>
                        <a:ext cx="2346325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371600" y="5943600"/>
            <a:ext cx="4364038" cy="476250"/>
            <a:chOff x="2057400" y="6381750"/>
            <a:chExt cx="4363950" cy="476250"/>
          </a:xfrm>
        </p:grpSpPr>
        <p:pic>
          <p:nvPicPr>
            <p:cNvPr id="52235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6381750"/>
              <a:ext cx="144780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2236" name="Group 12"/>
            <p:cNvGrpSpPr>
              <a:grpSpLocks/>
            </p:cNvGrpSpPr>
            <p:nvPr/>
          </p:nvGrpSpPr>
          <p:grpSpPr bwMode="auto">
            <a:xfrm>
              <a:off x="3429000" y="6400800"/>
              <a:ext cx="2992350" cy="457200"/>
              <a:chOff x="3618000" y="6400800"/>
              <a:chExt cx="2992350" cy="457200"/>
            </a:xfrm>
          </p:grpSpPr>
          <p:pic>
            <p:nvPicPr>
              <p:cNvPr id="52237" name="Picture 8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0" y="6400800"/>
                <a:ext cx="2952750" cy="41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3617972" y="6400800"/>
                <a:ext cx="76198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</p:grpSp>
      <p:graphicFrame>
        <p:nvGraphicFramePr>
          <p:cNvPr id="16" name="Object 9"/>
          <p:cNvGraphicFramePr>
            <a:graphicFrameLocks noChangeAspect="1"/>
          </p:cNvGraphicFramePr>
          <p:nvPr/>
        </p:nvGraphicFramePr>
        <p:xfrm>
          <a:off x="7007225" y="2667000"/>
          <a:ext cx="1309688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2" name="Equation" r:id="rId11" imgW="736600" imgH="1422400" progId="Equation.DSMT4">
                  <p:embed/>
                </p:oleObj>
              </mc:Choice>
              <mc:Fallback>
                <p:oleObj name="Equation" r:id="rId11" imgW="736600" imgH="1422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7225" y="2667000"/>
                        <a:ext cx="1309688" cy="252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234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00400"/>
            <a:ext cx="20383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Transition Probabilities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58451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2079625"/>
            <a:ext cx="65690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84010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38400"/>
            <a:ext cx="17859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"/>
          <a:stretch>
            <a:fillRect/>
          </a:stretch>
        </p:blipFill>
        <p:spPr bwMode="auto">
          <a:xfrm>
            <a:off x="5181600" y="5029200"/>
            <a:ext cx="19812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05400"/>
            <a:ext cx="1831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Computational Neuromodulation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FF0000"/>
                </a:solidFill>
              </a:rPr>
              <a:t>dopamine</a:t>
            </a:r>
          </a:p>
          <a:p>
            <a:pPr lvl="1" eaLnBrk="1" hangingPunct="1"/>
            <a:r>
              <a:rPr lang="en-GB" smtClean="0"/>
              <a:t>phasic: prediction error for reward</a:t>
            </a:r>
          </a:p>
          <a:p>
            <a:pPr lvl="1" eaLnBrk="1" hangingPunct="1"/>
            <a:r>
              <a:rPr lang="en-GB" smtClean="0"/>
              <a:t>tonic:    average reward (vigour)</a:t>
            </a:r>
          </a:p>
          <a:p>
            <a:pPr eaLnBrk="1" hangingPunct="1"/>
            <a:r>
              <a:rPr lang="en-GB" smtClean="0">
                <a:solidFill>
                  <a:srgbClr val="FF0000"/>
                </a:solidFill>
              </a:rPr>
              <a:t>serotonin</a:t>
            </a:r>
          </a:p>
          <a:p>
            <a:pPr lvl="1" eaLnBrk="1" hangingPunct="1"/>
            <a:r>
              <a:rPr lang="en-GB" smtClean="0"/>
              <a:t>phasic: prediction error for punishment?</a:t>
            </a:r>
          </a:p>
          <a:p>
            <a:pPr eaLnBrk="1" hangingPunct="1"/>
            <a:r>
              <a:rPr lang="en-GB" smtClean="0">
                <a:solidFill>
                  <a:srgbClr val="FF0000"/>
                </a:solidFill>
              </a:rPr>
              <a:t>acetylcholine</a:t>
            </a:r>
            <a:r>
              <a:rPr lang="en-GB" smtClean="0"/>
              <a:t>:</a:t>
            </a:r>
          </a:p>
          <a:p>
            <a:pPr lvl="1" eaLnBrk="1" hangingPunct="1"/>
            <a:r>
              <a:rPr lang="en-GB" smtClean="0"/>
              <a:t>expected uncertainty?</a:t>
            </a:r>
          </a:p>
          <a:p>
            <a:pPr eaLnBrk="1" hangingPunct="1"/>
            <a:r>
              <a:rPr lang="en-GB" smtClean="0">
                <a:solidFill>
                  <a:srgbClr val="FF0000"/>
                </a:solidFill>
              </a:rPr>
              <a:t>norepinephrine</a:t>
            </a:r>
          </a:p>
          <a:p>
            <a:pPr lvl="1" eaLnBrk="1" hangingPunct="1"/>
            <a:r>
              <a:rPr lang="en-GB" smtClean="0"/>
              <a:t>unexpected uncertainty; neural interrupt?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fld id="{0666968C-3F64-4558-9FD5-5B728DCEB08B}" type="slidenum">
              <a:rPr lang="en-GB" smtClean="0"/>
              <a:pPr algn="l" eaLnBrk="1" hangingPunct="1"/>
              <a:t>59</a:t>
            </a:fld>
            <a:endParaRPr lang="en-GB" smtClean="0"/>
          </a:p>
        </p:txBody>
      </p:sp>
      <p:sp>
        <p:nvSpPr>
          <p:cNvPr id="55299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115888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Conditioning</a:t>
            </a:r>
            <a:endParaRPr lang="en-GB" smtClean="0"/>
          </a:p>
        </p:txBody>
      </p:sp>
      <p:sp>
        <p:nvSpPr>
          <p:cNvPr id="5530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1038" y="2276475"/>
            <a:ext cx="3810000" cy="28876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Ethology</a:t>
            </a:r>
          </a:p>
          <a:p>
            <a:pPr lvl="1" eaLnBrk="1" hangingPunct="1"/>
            <a:r>
              <a:rPr lang="en-US" smtClean="0"/>
              <a:t>optimality</a:t>
            </a:r>
          </a:p>
          <a:p>
            <a:pPr lvl="1" eaLnBrk="1" hangingPunct="1"/>
            <a:r>
              <a:rPr lang="en-US" smtClean="0"/>
              <a:t>appropriateness</a:t>
            </a:r>
          </a:p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Psychology</a:t>
            </a:r>
          </a:p>
          <a:p>
            <a:pPr lvl="1" eaLnBrk="1" hangingPunct="1"/>
            <a:r>
              <a:rPr lang="en-US" smtClean="0"/>
              <a:t>classical/operant</a:t>
            </a:r>
          </a:p>
          <a:p>
            <a:pPr lvl="1" eaLnBrk="1" hangingPunct="1">
              <a:buFontTx/>
              <a:buNone/>
            </a:pPr>
            <a:r>
              <a:rPr lang="en-US" smtClean="0"/>
              <a:t>   conditioning</a:t>
            </a:r>
          </a:p>
          <a:p>
            <a:pPr eaLnBrk="1" hangingPunct="1">
              <a:buFontTx/>
              <a:buNone/>
            </a:pPr>
            <a:endParaRPr lang="en-GB" smtClean="0"/>
          </a:p>
        </p:txBody>
      </p:sp>
      <p:sp>
        <p:nvSpPr>
          <p:cNvPr id="5530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276475"/>
            <a:ext cx="3810000" cy="28876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Computation</a:t>
            </a:r>
          </a:p>
          <a:p>
            <a:pPr lvl="1" eaLnBrk="1" hangingPunct="1"/>
            <a:r>
              <a:rPr lang="en-US" smtClean="0"/>
              <a:t>dynamic progr.</a:t>
            </a:r>
          </a:p>
          <a:p>
            <a:pPr lvl="1" eaLnBrk="1" hangingPunct="1"/>
            <a:r>
              <a:rPr lang="en-US" smtClean="0"/>
              <a:t>Kalman filtering</a:t>
            </a:r>
          </a:p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Algorithm</a:t>
            </a:r>
          </a:p>
          <a:p>
            <a:pPr lvl="1" eaLnBrk="1" hangingPunct="1"/>
            <a:r>
              <a:rPr lang="en-US" smtClean="0"/>
              <a:t>TD/delta rules</a:t>
            </a:r>
          </a:p>
          <a:p>
            <a:pPr lvl="1" eaLnBrk="1" hangingPunct="1"/>
            <a:r>
              <a:rPr lang="en-US" smtClean="0"/>
              <a:t>simple weights</a:t>
            </a:r>
            <a:endParaRPr lang="en-GB" smtClean="0"/>
          </a:p>
        </p:txBody>
      </p:sp>
      <p:sp>
        <p:nvSpPr>
          <p:cNvPr id="55302" name="Text Box 8"/>
          <p:cNvSpPr txBox="1">
            <a:spLocks noChangeArrowheads="1"/>
          </p:cNvSpPr>
          <p:nvPr/>
        </p:nvSpPr>
        <p:spPr bwMode="auto">
          <a:xfrm>
            <a:off x="2843213" y="5013325"/>
            <a:ext cx="5400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/>
              <a:t> </a:t>
            </a:r>
            <a:r>
              <a:rPr lang="en-US" sz="2800">
                <a:solidFill>
                  <a:srgbClr val="FF3300"/>
                </a:solidFill>
              </a:rPr>
              <a:t>Neurobiology</a:t>
            </a:r>
            <a:endParaRPr lang="en-GB" sz="2400"/>
          </a:p>
        </p:txBody>
      </p:sp>
      <p:sp>
        <p:nvSpPr>
          <p:cNvPr id="55303" name="Text Box 9"/>
          <p:cNvSpPr txBox="1">
            <a:spLocks noChangeArrowheads="1"/>
          </p:cNvSpPr>
          <p:nvPr/>
        </p:nvSpPr>
        <p:spPr bwMode="auto">
          <a:xfrm>
            <a:off x="1763713" y="5734050"/>
            <a:ext cx="1841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55304" name="Text Box 10"/>
          <p:cNvSpPr txBox="1">
            <a:spLocks noChangeArrowheads="1"/>
          </p:cNvSpPr>
          <p:nvPr/>
        </p:nvSpPr>
        <p:spPr bwMode="auto">
          <a:xfrm>
            <a:off x="1692275" y="5445125"/>
            <a:ext cx="57435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neuromodulators; amygdala; OFC</a:t>
            </a:r>
          </a:p>
          <a:p>
            <a:pPr eaLnBrk="1" hangingPunct="1"/>
            <a:r>
              <a:rPr lang="en-US" sz="2400"/>
              <a:t>nucleus accumbens; dorsal striatum</a:t>
            </a:r>
            <a:endParaRPr lang="en-GB" sz="2400"/>
          </a:p>
        </p:txBody>
      </p:sp>
      <p:sp>
        <p:nvSpPr>
          <p:cNvPr id="55305" name="Text Box 11"/>
          <p:cNvSpPr txBox="1">
            <a:spLocks noChangeArrowheads="1"/>
          </p:cNvSpPr>
          <p:nvPr/>
        </p:nvSpPr>
        <p:spPr bwMode="auto">
          <a:xfrm>
            <a:off x="1403350" y="1341438"/>
            <a:ext cx="509746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prediction</a:t>
            </a:r>
            <a:r>
              <a:rPr lang="en-US"/>
              <a:t>: of important events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</a:rPr>
              <a:t>control</a:t>
            </a:r>
            <a:r>
              <a:rPr lang="en-US"/>
              <a:t>:	     in the light of those predictions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fld id="{DD853DD6-E788-49DF-8764-C6338C7510BC}" type="slidenum">
              <a:rPr lang="en-GB" smtClean="0"/>
              <a:pPr algn="l" eaLnBrk="1" hangingPunct="1"/>
              <a:t>6</a:t>
            </a:fld>
            <a:endParaRPr lang="en-GB" smtClean="0"/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Indirect Actor</a:t>
            </a:r>
            <a:endParaRPr lang="en-GB" smtClean="0"/>
          </a:p>
        </p:txBody>
      </p:sp>
      <p:sp>
        <p:nvSpPr>
          <p:cNvPr id="6" name="Rectangle 5"/>
          <p:cNvSpPr/>
          <p:nvPr/>
        </p:nvSpPr>
        <p:spPr>
          <a:xfrm>
            <a:off x="4800600" y="2057400"/>
            <a:ext cx="533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49053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838200" y="1295400"/>
            <a:ext cx="2255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800"/>
              <a:t>use RW rule:</a:t>
            </a:r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76946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429000" y="2362200"/>
            <a:ext cx="2514600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019800" y="2438400"/>
            <a:ext cx="2514600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12" name="Object 9"/>
          <p:cNvGraphicFramePr>
            <a:graphicFrameLocks noChangeAspect="1"/>
          </p:cNvGraphicFramePr>
          <p:nvPr/>
        </p:nvGraphicFramePr>
        <p:xfrm>
          <a:off x="838200" y="5486400"/>
          <a:ext cx="3022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Equation" r:id="rId5" imgW="1726451" imgH="304668" progId="Equation.3">
                  <p:embed/>
                </p:oleObj>
              </mc:Choice>
              <mc:Fallback>
                <p:oleObj name="Equation" r:id="rId5" imgW="1726451" imgH="304668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486400"/>
                        <a:ext cx="3022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405313" y="5481638"/>
            <a:ext cx="3214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/>
              <a:t>switch every 100 trials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Direct Actor</a:t>
            </a:r>
          </a:p>
        </p:txBody>
      </p:sp>
      <p:graphicFrame>
        <p:nvGraphicFramePr>
          <p:cNvPr id="10243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2133600" y="1466850"/>
          <a:ext cx="32893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" name="Equation" r:id="rId3" imgW="1778000" imgH="279400" progId="Equation.3">
                  <p:embed/>
                </p:oleObj>
              </mc:Choice>
              <mc:Fallback>
                <p:oleObj name="Equation" r:id="rId3" imgW="1778000" imgH="2794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466850"/>
                        <a:ext cx="328930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803400" y="2082800"/>
          <a:ext cx="5640388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4" name="Equation" r:id="rId5" imgW="2819400" imgH="584200" progId="Equation.3">
                  <p:embed/>
                </p:oleObj>
              </mc:Choice>
              <mc:Fallback>
                <p:oleObj name="Equation" r:id="rId5" imgW="2819400" imgH="584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2082800"/>
                        <a:ext cx="5640388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1876425" y="3086100"/>
          <a:ext cx="58959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5" name="Equation" r:id="rId7" imgW="2946400" imgH="393700" progId="Equation.DSMT4">
                  <p:embed/>
                </p:oleObj>
              </mc:Choice>
              <mc:Fallback>
                <p:oleObj name="Equation" r:id="rId7" imgW="29464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425" y="3086100"/>
                        <a:ext cx="589597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5" name="Object 5"/>
          <p:cNvGraphicFramePr>
            <a:graphicFrameLocks noChangeAspect="1"/>
          </p:cNvGraphicFramePr>
          <p:nvPr/>
        </p:nvGraphicFramePr>
        <p:xfrm>
          <a:off x="1928813" y="3924300"/>
          <a:ext cx="37861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6" name="Equation" r:id="rId9" imgW="1892300" imgH="393700" progId="Equation.DSMT4">
                  <p:embed/>
                </p:oleObj>
              </mc:Choice>
              <mc:Fallback>
                <p:oleObj name="Equation" r:id="rId9" imgW="18923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3924300"/>
                        <a:ext cx="3786187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6" name="Object 6"/>
          <p:cNvGraphicFramePr>
            <a:graphicFrameLocks noChangeAspect="1"/>
          </p:cNvGraphicFramePr>
          <p:nvPr/>
        </p:nvGraphicFramePr>
        <p:xfrm>
          <a:off x="1920875" y="4889500"/>
          <a:ext cx="50768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7" name="Equation" r:id="rId11" imgW="2540000" imgH="393700" progId="Equation.DSMT4">
                  <p:embed/>
                </p:oleObj>
              </mc:Choice>
              <mc:Fallback>
                <p:oleObj name="Equation" r:id="rId11" imgW="2540000" imgH="393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4889500"/>
                        <a:ext cx="507682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1908175" y="6007100"/>
          <a:ext cx="6245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8" name="Equation" r:id="rId13" imgW="3124200" imgH="228600" progId="Equation.DSMT4">
                  <p:embed/>
                </p:oleObj>
              </mc:Choice>
              <mc:Fallback>
                <p:oleObj name="Equation" r:id="rId13" imgW="31242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6007100"/>
                        <a:ext cx="62452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3352800" y="5943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352800" y="5943600"/>
            <a:ext cx="762000" cy="609600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fld id="{451C15DB-ADB1-4323-BE35-B3B984831D20}" type="slidenum">
              <a:rPr lang="en-GB" smtClean="0"/>
              <a:pPr algn="l" eaLnBrk="1" hangingPunct="1"/>
              <a:t>8</a:t>
            </a:fld>
            <a:endParaRPr lang="en-GB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Direct Actor</a:t>
            </a:r>
            <a:endParaRPr lang="en-GB" smtClean="0"/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83470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Could we Tell?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correlate </a:t>
            </a:r>
            <a:r>
              <a:rPr lang="en-GB" smtClean="0">
                <a:solidFill>
                  <a:srgbClr val="FF0000"/>
                </a:solidFill>
              </a:rPr>
              <a:t>past</a:t>
            </a:r>
            <a:r>
              <a:rPr lang="en-GB" smtClean="0"/>
              <a:t> rewards, actions with </a:t>
            </a:r>
            <a:r>
              <a:rPr lang="en-GB" smtClean="0">
                <a:solidFill>
                  <a:srgbClr val="FF0000"/>
                </a:solidFill>
              </a:rPr>
              <a:t>present</a:t>
            </a:r>
            <a:r>
              <a:rPr lang="en-GB" smtClean="0"/>
              <a:t> choice</a:t>
            </a:r>
          </a:p>
          <a:p>
            <a:r>
              <a:rPr lang="en-GB" smtClean="0"/>
              <a:t>indirect actor (separate clocks):</a:t>
            </a:r>
          </a:p>
          <a:p>
            <a:endParaRPr lang="en-GB" smtClean="0"/>
          </a:p>
          <a:p>
            <a:endParaRPr lang="en-GB" smtClean="0"/>
          </a:p>
          <a:p>
            <a:r>
              <a:rPr lang="en-GB" smtClean="0"/>
              <a:t>direct actor (single clock):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305175"/>
            <a:ext cx="81438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81600"/>
            <a:ext cx="779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|1.5|4.5|17.3|11.5|7.3|7.5|28.1|0.9|46.4|24.6|29.|1.5|6.1|2.2|2.4|9.3|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5.3|13.5|12.1|12.8|6.5|10.6|35.8|3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4.9|2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8.|1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6.8|4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1|47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8|3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1455</Words>
  <Application>Microsoft Office PowerPoint</Application>
  <PresentationFormat>On-screen Show (4:3)</PresentationFormat>
  <Paragraphs>499</Paragraphs>
  <Slides>59</Slides>
  <Notes>15</Notes>
  <HiddenSlides>1</HiddenSlides>
  <MMClips>1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74" baseType="lpstr">
      <vt:lpstr>ＭＳ Ｐゴシック</vt:lpstr>
      <vt:lpstr>Arial</vt:lpstr>
      <vt:lpstr>Calibri</vt:lpstr>
      <vt:lpstr>Calibri Light</vt:lpstr>
      <vt:lpstr>Cambria Math</vt:lpstr>
      <vt:lpstr>Comic Sans MS</vt:lpstr>
      <vt:lpstr>Helvetica</vt:lpstr>
      <vt:lpstr>Palatino Linotype</vt:lpstr>
      <vt:lpstr>Symbol</vt:lpstr>
      <vt:lpstr>Times New Roman</vt:lpstr>
      <vt:lpstr>Wingdings</vt:lpstr>
      <vt:lpstr>Default Design</vt:lpstr>
      <vt:lpstr>Office Theme</vt:lpstr>
      <vt:lpstr>Equation</vt:lpstr>
      <vt:lpstr>משוואה</vt:lpstr>
      <vt:lpstr>Summary of part I:  prediction and RL</vt:lpstr>
      <vt:lpstr>prediction error hypothesis of dopamine </vt:lpstr>
      <vt:lpstr>Global plan</vt:lpstr>
      <vt:lpstr>Action Selection</vt:lpstr>
      <vt:lpstr>Immediate Reinforcement</vt:lpstr>
      <vt:lpstr>Indirect Actor</vt:lpstr>
      <vt:lpstr>Direct Actor</vt:lpstr>
      <vt:lpstr>Direct Actor</vt:lpstr>
      <vt:lpstr>Could we Tell?</vt:lpstr>
      <vt:lpstr>Matching: Concurrent VI-VI</vt:lpstr>
      <vt:lpstr>Matching</vt:lpstr>
      <vt:lpstr>Action at a (Temporal) Distance</vt:lpstr>
      <vt:lpstr>Action Selection</vt:lpstr>
      <vt:lpstr>Policy</vt:lpstr>
      <vt:lpstr>actor/critic</vt:lpstr>
      <vt:lpstr>Formally: Dynamic Programming</vt:lpstr>
      <vt:lpstr>Variants: SARSA</vt:lpstr>
      <vt:lpstr>Variants: Q learning</vt:lpstr>
      <vt:lpstr>Summary</vt:lpstr>
      <vt:lpstr>Impulsivity &amp; Hyperbolic Discounting</vt:lpstr>
      <vt:lpstr>Direct/Indirect Pathways</vt:lpstr>
      <vt:lpstr>Frank</vt:lpstr>
      <vt:lpstr>Three Decision Makers</vt:lpstr>
      <vt:lpstr>Multiple Systems in RL</vt:lpstr>
      <vt:lpstr>Animal Canary</vt:lpstr>
      <vt:lpstr>Two Systems:</vt:lpstr>
      <vt:lpstr>Behavioural Effects</vt:lpstr>
      <vt:lpstr>Effects of Learning</vt:lpstr>
      <vt:lpstr>One Outcome</vt:lpstr>
      <vt:lpstr>Human Canary...</vt:lpstr>
      <vt:lpstr>Behaviour</vt:lpstr>
      <vt:lpstr>Neural Prediction Errors (12)</vt:lpstr>
      <vt:lpstr>Neural Prediction Errors (1)</vt:lpstr>
      <vt:lpstr>Pavlovian Control</vt:lpstr>
      <vt:lpstr>The 6-State Task</vt:lpstr>
      <vt:lpstr>Evaluation</vt:lpstr>
      <vt:lpstr>Results</vt:lpstr>
      <vt:lpstr>Parameter Values</vt:lpstr>
      <vt:lpstr>Direct Evidence of Pruning</vt:lpstr>
      <vt:lpstr>Vigour</vt:lpstr>
      <vt:lpstr>PowerPoint Presentation</vt:lpstr>
      <vt:lpstr>PowerPoint Presentation</vt:lpstr>
      <vt:lpstr>Average Reward RL</vt:lpstr>
      <vt:lpstr>Average Reward Cost/benefit Tradeoffs</vt:lpstr>
      <vt:lpstr>PowerPoint Presentation</vt:lpstr>
      <vt:lpstr>PowerPoint Presentation</vt:lpstr>
      <vt:lpstr>PowerPoint Presentation</vt:lpstr>
      <vt:lpstr>PowerPoint Presentation</vt:lpstr>
      <vt:lpstr>Relation to Dopamine</vt:lpstr>
      <vt:lpstr>Tonic dopamine = Average reward rate</vt:lpstr>
      <vt:lpstr>Tonic dopamine hypothesis</vt:lpstr>
      <vt:lpstr>Sensory Decisions as Optimal Stopping</vt:lpstr>
      <vt:lpstr>Optimal Stopping</vt:lpstr>
      <vt:lpstr>Key Quantities</vt:lpstr>
      <vt:lpstr>Optimal Stopping</vt:lpstr>
      <vt:lpstr>Optimal Stopping</vt:lpstr>
      <vt:lpstr>Transition Probabilities</vt:lpstr>
      <vt:lpstr>Computational Neuromodulation</vt:lpstr>
      <vt:lpstr>Conditioning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Reinforcement learning 2</dc:title>
  <dc:creator>nd</dc:creator>
  <cp:lastModifiedBy>dayan</cp:lastModifiedBy>
  <cp:revision>193</cp:revision>
  <dcterms:created xsi:type="dcterms:W3CDTF">2008-08-18T16:59:11Z</dcterms:created>
  <dcterms:modified xsi:type="dcterms:W3CDTF">2014-11-21T00:15:25Z</dcterms:modified>
</cp:coreProperties>
</file>