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6"/>
  </p:notesMasterIdLst>
  <p:sldIdLst>
    <p:sldId id="350" r:id="rId3"/>
    <p:sldId id="440" r:id="rId4"/>
    <p:sldId id="408" r:id="rId5"/>
    <p:sldId id="439" r:id="rId6"/>
    <p:sldId id="410" r:id="rId7"/>
    <p:sldId id="411" r:id="rId8"/>
    <p:sldId id="437" r:id="rId9"/>
    <p:sldId id="413" r:id="rId10"/>
    <p:sldId id="421" r:id="rId11"/>
    <p:sldId id="422" r:id="rId12"/>
    <p:sldId id="423" r:id="rId13"/>
    <p:sldId id="431" r:id="rId14"/>
    <p:sldId id="424" r:id="rId15"/>
    <p:sldId id="441" r:id="rId16"/>
    <p:sldId id="448" r:id="rId17"/>
    <p:sldId id="428" r:id="rId18"/>
    <p:sldId id="449" r:id="rId19"/>
    <p:sldId id="364" r:id="rId20"/>
    <p:sldId id="433" r:id="rId21"/>
    <p:sldId id="389" r:id="rId22"/>
    <p:sldId id="320" r:id="rId23"/>
    <p:sldId id="442" r:id="rId24"/>
    <p:sldId id="397" r:id="rId25"/>
    <p:sldId id="287" r:id="rId26"/>
    <p:sldId id="458" r:id="rId27"/>
    <p:sldId id="459" r:id="rId28"/>
    <p:sldId id="434" r:id="rId29"/>
    <p:sldId id="435" r:id="rId30"/>
    <p:sldId id="436" r:id="rId31"/>
    <p:sldId id="461" r:id="rId32"/>
    <p:sldId id="393" r:id="rId33"/>
    <p:sldId id="444" r:id="rId34"/>
    <p:sldId id="445" r:id="rId35"/>
    <p:sldId id="446" r:id="rId36"/>
    <p:sldId id="447" r:id="rId37"/>
    <p:sldId id="460" r:id="rId38"/>
    <p:sldId id="450" r:id="rId39"/>
    <p:sldId id="451" r:id="rId40"/>
    <p:sldId id="455" r:id="rId41"/>
    <p:sldId id="457" r:id="rId42"/>
    <p:sldId id="395" r:id="rId43"/>
    <p:sldId id="394" r:id="rId44"/>
    <p:sldId id="32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474747"/>
    <a:srgbClr val="A1FF92"/>
    <a:srgbClr val="FF636E"/>
    <a:srgbClr val="FFCC00"/>
    <a:srgbClr val="FFFFCC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5" autoAdjust="0"/>
    <p:restoredTop sz="83155" autoAdjust="0"/>
  </p:normalViewPr>
  <p:slideViewPr>
    <p:cSldViewPr>
      <p:cViewPr varScale="1">
        <p:scale>
          <a:sx n="60" d="100"/>
          <a:sy n="60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70FAFB-73B4-4FA1-8256-43C1B17C8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EA613-8D77-4B8E-88BE-DB416076296D}" type="slidenum">
              <a:rPr lang="en-US"/>
              <a:pPr/>
              <a:t>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FF0B4-D248-4456-BCC5-897364335A1C}" type="slidenum">
              <a:rPr lang="en-US"/>
              <a:pPr/>
              <a:t>11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CF34C-AB3A-4405-8C58-54C199C4A21C}" type="slidenum">
              <a:rPr lang="en-US"/>
              <a:pPr/>
              <a:t>12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D7E37-2F76-4A2F-B2F6-13AC556DB481}" type="slidenum">
              <a:rPr lang="en-US"/>
              <a:pPr/>
              <a:t>13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F013E-4FD6-42B6-88AC-CE9F4AFBDAD3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F013E-4FD6-42B6-88AC-CE9F4AFBDAD3}" type="slidenum">
              <a:rPr lang="en-US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CE420-27FB-49BE-B209-46BC3090A3E9}" type="slidenum">
              <a:rPr lang="en-US"/>
              <a:pPr/>
              <a:t>16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CD266-1A4E-4E81-A262-67212FA1C36F}" type="slidenum">
              <a:rPr lang="en-US"/>
              <a:pPr/>
              <a:t>18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8ACB0-55A4-47EE-8568-985E6B4285A0}" type="slidenum">
              <a:rPr lang="en-US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399D6-00D9-42B3-86F4-0DA7450ADB87}" type="slidenum">
              <a:rPr lang="en-US"/>
              <a:pPr/>
              <a:t>20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12F13-7277-4590-A51D-B3416252DC29}" type="slidenum">
              <a:rPr lang="en-US"/>
              <a:pPr/>
              <a:t>21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2C213-F07D-4CC6-98AC-281B969211FF}" type="slidenum">
              <a:rPr lang="en-US"/>
              <a:pPr/>
              <a:t>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CDC02-03EE-4E34-98F8-2E7F6CBEBDBA}" type="slidenum">
              <a:rPr lang="en-US"/>
              <a:pPr/>
              <a:t>23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52A05-A3A8-414E-941B-4E59DC456AC5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D4F85-5B69-4E7B-82CF-08F8416406F1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93438-6AAE-41DF-BBDD-AD227471356F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9FCCF-A5CF-4591-9F0F-D02500BA91EC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Explain 3 factor learning rule and contrast to normal Hebbian learning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2B142-B31C-46D2-BCC6-EAE305D5B60C}" type="slidenum">
              <a:rPr lang="en-US"/>
              <a:pPr/>
              <a:t>31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49760-4066-4561-A15E-ECD6A55D22C7}" type="slidenum">
              <a:rPr lang="en-US"/>
              <a:pPr/>
              <a:t>41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65ED2-5E36-4E86-82B3-B8C0999EE7F4}" type="slidenum">
              <a:rPr lang="en-US"/>
              <a:pPr/>
              <a:t>42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3A6B3-B77F-4E0F-AB80-ADC167E6BC59}" type="slidenum">
              <a:rPr lang="en-US"/>
              <a:pPr/>
              <a:t>43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77D49-2BF7-4C8F-8246-5AA3BA73C8D5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4C441-7BDE-4F5C-9587-2DDCBF79DBCB}" type="slidenum">
              <a:rPr lang="en-US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0BCFF-9809-47DC-BF52-D38EC7F3C778}" type="slidenum">
              <a:rPr lang="en-US"/>
              <a:pPr/>
              <a:t>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CFA73-2637-46B0-A816-59CF7CCF9CAD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E7C5-7442-41A1-98C8-870373ED96A9}" type="slidenum">
              <a:rPr lang="en-US"/>
              <a:pPr/>
              <a:t>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4CEF0-2311-4BB3-B42D-C8D4B19B5FA2}" type="slidenum">
              <a:rPr lang="en-US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D8685-5620-464D-9B43-B2E23415697E}" type="slidenum">
              <a:rPr lang="en-US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916113"/>
            <a:ext cx="5580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76517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8275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7C4B5-6CC7-4D08-8815-4641B5F8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48D6-B260-49AB-AB4C-F16283280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69875"/>
            <a:ext cx="227647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9875"/>
            <a:ext cx="66802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DC18-D89D-48D6-9764-F7C847042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0F87-55E5-48B0-A0D7-B2ABDC25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3213" y="1350963"/>
            <a:ext cx="858996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3" y="3689350"/>
            <a:ext cx="85899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DD03-6135-4896-A8A3-A209C32A7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350963"/>
            <a:ext cx="421957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689350"/>
            <a:ext cx="421957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7A00-D0F4-492D-8CD0-CCE6E003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916113"/>
            <a:ext cx="5580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76517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8275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F0C12-AAE7-4BA4-87B9-C1826ACD7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A216-AD54-41EB-899E-C5C5E1AAB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4499-4A75-4EFC-ABCB-19275B252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9ECF-475A-493D-A017-56D2CBA2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06199-E8AE-4640-A4D0-1D12E9B8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7804-3234-4BA5-B1FB-C8B7024C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B02A-3814-48F8-85C7-B5EA73E1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7D66-0D68-4C1D-AAFA-EE606D84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0A2C-00E4-44C6-8B3E-A153DCC1F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9250-0BBC-4C38-B58D-EED48F6C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8424-A80B-499F-BEC9-AE0A29BAD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69875"/>
            <a:ext cx="227647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9875"/>
            <a:ext cx="66802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C75F-34C6-4E5F-901F-12EE44C0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B0BB-073C-4070-B156-8A5FCA4C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67B5-EE31-4F50-91A3-439FE1F44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9802-1B03-49D5-8A67-10828C2A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2255-7215-4618-9461-3CB6EB179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ED35-5F76-48AB-80F5-A9EA062C8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E534-7F60-4E51-A7AA-8C68B6882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2CA7-E66F-4B25-9B6F-CE63A8071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875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350963"/>
            <a:ext cx="8589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4FEC4F-B7C6-4E46-860A-1B8A78E00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96975"/>
            <a:ext cx="5435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875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350963"/>
            <a:ext cx="8589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498A2F-A581-452E-888C-FA3904963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9671" name="Line 7"/>
          <p:cNvSpPr>
            <a:spLocks noChangeShapeType="1"/>
          </p:cNvSpPr>
          <p:nvPr userDrawn="1"/>
        </p:nvSpPr>
        <p:spPr bwMode="auto">
          <a:xfrm>
            <a:off x="0" y="1196975"/>
            <a:ext cx="5435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Worksheet2.xls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png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Global plan</a:t>
            </a:r>
            <a:endParaRPr 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1524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Reinforcement learning I: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prediction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classical conditioning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dopamine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Reinforcement learning II: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dynamic programming; action selection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err="1" smtClean="0"/>
              <a:t>Pavlovian</a:t>
            </a:r>
            <a:r>
              <a:rPr lang="en-US" sz="2000" dirty="0" smtClean="0"/>
              <a:t> </a:t>
            </a:r>
            <a:r>
              <a:rPr lang="en-US" sz="2000" dirty="0" err="1" smtClean="0"/>
              <a:t>misbehaviour</a:t>
            </a:r>
            <a:endParaRPr lang="en-US" sz="20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vigor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Chapter 9 of Theoretical Neuroscience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715125" y="6429375"/>
            <a:ext cx="239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(thanks to Yael </a:t>
            </a:r>
            <a:r>
              <a:rPr lang="en-GB" dirty="0" err="1">
                <a:solidFill>
                  <a:srgbClr val="FF0000"/>
                </a:solidFill>
              </a:rPr>
              <a:t>Niv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2209800"/>
            <a:ext cx="8688387" cy="1828800"/>
          </a:xfrm>
        </p:spPr>
        <p:txBody>
          <a:bodyPr/>
          <a:lstStyle/>
          <a:p>
            <a:pPr marL="385763" indent="-385763" eaLnBrk="1" hangingPunct="1">
              <a:spcBef>
                <a:spcPct val="40000"/>
              </a:spcBef>
            </a:pPr>
            <a:r>
              <a:rPr lang="en-US" sz="2000" smtClean="0">
                <a:sym typeface="Symbol" pitchFamily="18" charset="2"/>
              </a:rPr>
              <a:t>how does this explain acquisition and extinction?</a:t>
            </a:r>
          </a:p>
          <a:p>
            <a:pPr marL="385763" indent="-385763" eaLnBrk="1" hangingPunct="1">
              <a:spcBef>
                <a:spcPct val="40000"/>
              </a:spcBef>
            </a:pPr>
            <a:r>
              <a:rPr lang="en-US" sz="2000" smtClean="0">
                <a:sym typeface="Symbol" pitchFamily="18" charset="2"/>
              </a:rPr>
              <a:t>what would V look like with 50% reinforcement? eg. 1 1 0 1 0 0 1 1 1 0 0</a:t>
            </a:r>
          </a:p>
          <a:p>
            <a:pPr marL="949325" lvl="1" eaLnBrk="1" hangingPunct="1">
              <a:spcBef>
                <a:spcPct val="40000"/>
              </a:spcBef>
            </a:pPr>
            <a:r>
              <a:rPr lang="en-US" sz="1800" smtClean="0">
                <a:sym typeface="Symbol" pitchFamily="18" charset="2"/>
              </a:rPr>
              <a:t>what would V be on average after learning? </a:t>
            </a:r>
          </a:p>
          <a:p>
            <a:pPr marL="949325" lvl="1" eaLnBrk="1" hangingPunct="1">
              <a:spcBef>
                <a:spcPct val="40000"/>
              </a:spcBef>
            </a:pPr>
            <a:r>
              <a:rPr lang="en-US" sz="1800" smtClean="0">
                <a:sym typeface="Symbol" pitchFamily="18" charset="2"/>
              </a:rPr>
              <a:t>what would the error term be on average after learning?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Rescorla-Wagner learning</a:t>
            </a:r>
            <a:endParaRPr lang="en-US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048000" y="1524000"/>
          <a:ext cx="2963863" cy="493713"/>
        </p:xfrm>
        <a:graphic>
          <a:graphicData uri="http://schemas.openxmlformats.org/presentationml/2006/ole">
            <p:oleObj spid="_x0000_s3074" name="Equation" r:id="rId4" imgW="1219200" imgH="203200" progId="Equation.3">
              <p:embed/>
            </p:oleObj>
          </a:graphicData>
        </a:graphic>
      </p:graphicFrame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5" cstate="print"/>
          <a:srcRect l="3653" t="3886" r="3197" b="5653"/>
          <a:stretch>
            <a:fillRect/>
          </a:stretch>
        </p:blipFill>
        <p:spPr bwMode="auto">
          <a:xfrm>
            <a:off x="2743200" y="4038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8915400" cy="533400"/>
          </a:xfrm>
        </p:spPr>
        <p:txBody>
          <a:bodyPr/>
          <a:lstStyle/>
          <a:p>
            <a:pPr marL="385763" indent="-385763" eaLnBrk="1" hangingPunct="1">
              <a:spcBef>
                <a:spcPct val="40000"/>
              </a:spcBef>
              <a:buFontTx/>
              <a:buNone/>
            </a:pPr>
            <a:r>
              <a:rPr lang="en-US" sz="2000" smtClean="0">
                <a:sym typeface="Symbol" pitchFamily="18" charset="2"/>
              </a:rPr>
              <a:t>how is the prediction on trial (t) influenced by rewards at times (t-1), (t-2), …?</a:t>
            </a:r>
            <a:endParaRPr lang="en-US" sz="2400" smtClean="0">
              <a:sym typeface="Symbol" pitchFamily="18" charset="2"/>
            </a:endParaRP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Rescorla-Wagner learning</a:t>
            </a:r>
            <a:endParaRPr lang="en-US" smtClean="0"/>
          </a:p>
        </p:txBody>
      </p:sp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3124200" y="3962400"/>
          <a:ext cx="2819400" cy="1054100"/>
        </p:xfrm>
        <a:graphic>
          <a:graphicData uri="http://schemas.openxmlformats.org/presentationml/2006/ole">
            <p:oleObj spid="_x0000_s4098" name="Equation" r:id="rId4" imgW="1155700" imgH="43180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078163" y="1493838"/>
          <a:ext cx="2901950" cy="555625"/>
        </p:xfrm>
        <a:graphic>
          <a:graphicData uri="http://schemas.openxmlformats.org/presentationml/2006/ole">
            <p:oleObj spid="_x0000_s4099" name="Equation" r:id="rId5" imgW="1193760" imgH="228600" progId="Equation.3">
              <p:embed/>
            </p:oleObj>
          </a:graphicData>
        </a:graphic>
      </p:graphicFrame>
      <p:graphicFrame>
        <p:nvGraphicFramePr>
          <p:cNvPr id="332806" name="Object 6"/>
          <p:cNvGraphicFramePr>
            <a:graphicFrameLocks noChangeAspect="1"/>
          </p:cNvGraphicFramePr>
          <p:nvPr/>
        </p:nvGraphicFramePr>
        <p:xfrm>
          <a:off x="990600" y="5086350"/>
          <a:ext cx="3897313" cy="1771650"/>
        </p:xfrm>
        <a:graphic>
          <a:graphicData uri="http://schemas.openxmlformats.org/presentationml/2006/ole">
            <p:oleObj spid="_x0000_s4100" name="Chart" r:id="rId6" imgW="5017008" imgH="2234184" progId="Excel.Sheet.8">
              <p:embed/>
            </p:oleObj>
          </a:graphicData>
        </a:graphic>
      </p:graphicFrame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3062288" y="3041650"/>
          <a:ext cx="2933700" cy="431800"/>
        </p:xfrm>
        <a:graphic>
          <a:graphicData uri="http://schemas.openxmlformats.org/presentationml/2006/ole">
            <p:oleObj spid="_x0000_s4101" name="Equation" r:id="rId7" imgW="1206500" imgH="177800" progId="Equation.3">
              <p:embed/>
            </p:oleObj>
          </a:graphicData>
        </a:graphic>
      </p:graphicFrame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5033963" y="5410200"/>
            <a:ext cx="3749675" cy="1089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/>
              <a:t>recent rewards weigh more heavily</a:t>
            </a:r>
          </a:p>
          <a:p>
            <a:pPr>
              <a:lnSpc>
                <a:spcPct val="120000"/>
              </a:lnSpc>
            </a:pPr>
            <a:r>
              <a:rPr lang="en-US" sz="1800"/>
              <a:t>why is this sensible?</a:t>
            </a:r>
          </a:p>
          <a:p>
            <a:pPr>
              <a:lnSpc>
                <a:spcPct val="120000"/>
              </a:lnSpc>
            </a:pPr>
            <a:r>
              <a:rPr lang="en-US" sz="1800"/>
              <a:t>learning rate = forgetting rate!</a:t>
            </a: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6059488" y="3886200"/>
            <a:ext cx="3084512" cy="119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the R-W rule estimates expected reward using a </a:t>
            </a:r>
            <a:r>
              <a:rPr lang="en-US" sz="1800">
                <a:solidFill>
                  <a:srgbClr val="FFCC00"/>
                </a:solidFill>
              </a:rPr>
              <a:t>weighted average</a:t>
            </a:r>
            <a:r>
              <a:rPr lang="en-US" sz="1800"/>
              <a:t> of past rewards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2806" grpId="0"/>
      <p:bldP spid="332808" grpId="0" build="p"/>
      <p:bldP spid="3328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27025" y="1620838"/>
            <a:ext cx="8512175" cy="3478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/>
              <a:t>Predictions are useful for behavior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Animals (and people) learn predictions (Pavlovian conditioning = prediction learning)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Prediction learning can be explained by an error-correcting learning rule (Rescorla-Wagner): predictions are learned from experiencing the world and comparing predictions to reality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Marr: </a:t>
            </a:r>
          </a:p>
        </p:txBody>
      </p:sp>
      <p:pic>
        <p:nvPicPr>
          <p:cNvPr id="5125" name="Picture 5" descr="dilbert-1995-dilbert19950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3" y="4284663"/>
            <a:ext cx="2439987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1252539" y="4572000"/>
          <a:ext cx="3533775" cy="2132013"/>
        </p:xfrm>
        <a:graphic>
          <a:graphicData uri="http://schemas.openxmlformats.org/presentationml/2006/ole">
            <p:oleObj spid="_x0000_s5122" name="Equation" r:id="rId5" imgW="1726920" imgH="1041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But: second order conditioning</a:t>
            </a:r>
            <a:endParaRPr lang="en-US" smtClean="0"/>
          </a:p>
        </p:txBody>
      </p:sp>
      <p:graphicFrame>
        <p:nvGraphicFramePr>
          <p:cNvPr id="333837" name="Object 13"/>
          <p:cNvGraphicFramePr>
            <a:graphicFrameLocks noChangeAspect="1"/>
          </p:cNvGraphicFramePr>
          <p:nvPr/>
        </p:nvGraphicFramePr>
        <p:xfrm>
          <a:off x="4953000" y="1524000"/>
          <a:ext cx="3467100" cy="3225800"/>
        </p:xfrm>
        <a:graphic>
          <a:graphicData uri="http://schemas.openxmlformats.org/presentationml/2006/ole">
            <p:oleObj spid="_x0000_s6146" name="Chart" r:id="rId4" imgW="3810000" imgH="3543300" progId="MSGraph.Chart.8">
              <p:embed followColorScheme="full"/>
            </p:oleObj>
          </a:graphicData>
        </a:graphic>
      </p:graphicFrame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381000" y="5610225"/>
            <a:ext cx="8302625" cy="79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/>
              <a:t>animals learn that a predictor of a predictor is also a predictor of reward!</a:t>
            </a:r>
          </a:p>
          <a:p>
            <a:pPr>
              <a:spcBef>
                <a:spcPct val="20000"/>
              </a:spcBef>
              <a:defRPr/>
            </a:pPr>
            <a:r>
              <a:rPr lang="en-US">
                <a:sym typeface="Symbol" pitchFamily="18" charset="2"/>
              </a:rPr>
              <a:t> not interested solely in predicting </a:t>
            </a:r>
            <a:r>
              <a:rPr lang="en-US">
                <a:solidFill>
                  <a:srgbClr val="FFCC00"/>
                </a:solidFill>
                <a:sym typeface="Symbol" pitchFamily="18" charset="2"/>
              </a:rPr>
              <a:t>immediate</a:t>
            </a:r>
            <a:r>
              <a:rPr lang="en-US">
                <a:sym typeface="Symbol" pitchFamily="18" charset="2"/>
              </a:rPr>
              <a:t> reward</a:t>
            </a:r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09600" y="1701800"/>
            <a:ext cx="3886200" cy="25146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762000" y="1701800"/>
            <a:ext cx="3616325" cy="712788"/>
            <a:chOff x="480" y="1392"/>
            <a:chExt cx="2278" cy="449"/>
          </a:xfrm>
        </p:grpSpPr>
        <p:pic>
          <p:nvPicPr>
            <p:cNvPr id="6161" name="Picture 5" descr="be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6" y="1392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6" descr="steak"/>
            <p:cNvPicPr>
              <a:picLocks noChangeAspect="1" noChangeArrowheads="1"/>
            </p:cNvPicPr>
            <p:nvPr/>
          </p:nvPicPr>
          <p:blipFill>
            <a:blip r:embed="rId6" cstate="print"/>
            <a:srcRect t="10573" b="15419"/>
            <a:stretch>
              <a:fillRect/>
            </a:stretch>
          </p:blipFill>
          <p:spPr bwMode="auto">
            <a:xfrm>
              <a:off x="2304" y="1440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Line 8"/>
            <p:cNvSpPr>
              <a:spLocks noChangeShapeType="1"/>
            </p:cNvSpPr>
            <p:nvPr/>
          </p:nvSpPr>
          <p:spPr bwMode="auto">
            <a:xfrm>
              <a:off x="1824" y="1584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164" name="Rectangle 10"/>
            <p:cNvSpPr>
              <a:spLocks noChangeArrowheads="1"/>
            </p:cNvSpPr>
            <p:nvPr/>
          </p:nvSpPr>
          <p:spPr bwMode="auto">
            <a:xfrm>
              <a:off x="480" y="1488"/>
              <a:ext cx="66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phase 1: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2616200"/>
            <a:ext cx="3616325" cy="712788"/>
            <a:chOff x="480" y="1951"/>
            <a:chExt cx="2278" cy="449"/>
          </a:xfrm>
        </p:grpSpPr>
        <p:pic>
          <p:nvPicPr>
            <p:cNvPr id="6157" name="Picture 7" descr="be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4" y="19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Line 9"/>
            <p:cNvSpPr>
              <a:spLocks noChangeShapeType="1"/>
            </p:cNvSpPr>
            <p:nvPr/>
          </p:nvSpPr>
          <p:spPr bwMode="auto">
            <a:xfrm>
              <a:off x="1824" y="2160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159" name="Rectangle 11"/>
            <p:cNvSpPr>
              <a:spLocks noChangeArrowheads="1"/>
            </p:cNvSpPr>
            <p:nvPr/>
          </p:nvSpPr>
          <p:spPr bwMode="auto">
            <a:xfrm>
              <a:off x="480" y="2025"/>
              <a:ext cx="66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phase 2:</a:t>
              </a:r>
            </a:p>
          </p:txBody>
        </p:sp>
        <p:pic>
          <p:nvPicPr>
            <p:cNvPr id="6160" name="Picture 15" descr="light_bul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92" y="1968"/>
              <a:ext cx="24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000" y="3378200"/>
            <a:ext cx="2438400" cy="762000"/>
            <a:chOff x="480" y="2400"/>
            <a:chExt cx="1536" cy="480"/>
          </a:xfrm>
        </p:grpSpPr>
        <p:sp>
          <p:nvSpPr>
            <p:cNvPr id="6154" name="Rectangle 12"/>
            <p:cNvSpPr>
              <a:spLocks noChangeArrowheads="1"/>
            </p:cNvSpPr>
            <p:nvPr/>
          </p:nvSpPr>
          <p:spPr bwMode="auto">
            <a:xfrm>
              <a:off x="480" y="2544"/>
              <a:ext cx="3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test:</a:t>
              </a:r>
            </a:p>
          </p:txBody>
        </p:sp>
        <p:pic>
          <p:nvPicPr>
            <p:cNvPr id="6155" name="Picture 16" descr="light_bul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92" y="2465"/>
              <a:ext cx="24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Rectangle 17"/>
            <p:cNvSpPr>
              <a:spLocks noChangeArrowheads="1"/>
            </p:cNvSpPr>
            <p:nvPr/>
          </p:nvSpPr>
          <p:spPr bwMode="auto">
            <a:xfrm>
              <a:off x="1704" y="2400"/>
              <a:ext cx="312" cy="4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chemeClr val="bg1"/>
                  </a:solidFill>
                </a:rPr>
                <a:t>?</a:t>
              </a:r>
              <a:endParaRPr lang="en-US" sz="1800">
                <a:solidFill>
                  <a:srgbClr val="FFFFCC"/>
                </a:solidFill>
              </a:endParaRPr>
            </a:p>
          </p:txBody>
        </p:sp>
      </p:grpSp>
      <p:sp>
        <p:nvSpPr>
          <p:cNvPr id="333847" name="Rectangle 23"/>
          <p:cNvSpPr>
            <a:spLocks noChangeArrowheads="1"/>
          </p:cNvSpPr>
          <p:nvPr/>
        </p:nvSpPr>
        <p:spPr bwMode="auto">
          <a:xfrm>
            <a:off x="609600" y="4371975"/>
            <a:ext cx="602932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/>
              <a:t>what do you think will happen?</a:t>
            </a:r>
          </a:p>
          <a:p>
            <a:pPr>
              <a:lnSpc>
                <a:spcPct val="120000"/>
              </a:lnSpc>
            </a:pPr>
            <a:r>
              <a:rPr lang="en-US"/>
              <a:t>what would Rescorla-Wagner learning predict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3837" grpId="0"/>
      <p:bldP spid="333838" grpId="0" animBg="1"/>
      <p:bldP spid="3338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350963"/>
            <a:ext cx="8589962" cy="1011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Marr’s 3 levels:</a:t>
            </a:r>
          </a:p>
          <a:p>
            <a:pPr eaLnBrk="1" hangingPunct="1"/>
            <a:r>
              <a:rPr lang="en-US" sz="2400" dirty="0" smtClean="0">
                <a:solidFill>
                  <a:srgbClr val="FFCC00"/>
                </a:solidFill>
              </a:rPr>
              <a:t>The problem:</a:t>
            </a:r>
            <a:r>
              <a:rPr lang="en-US" sz="2400" dirty="0" smtClean="0"/>
              <a:t> optimal prediction of </a:t>
            </a:r>
            <a:r>
              <a:rPr lang="en-US" sz="2400" dirty="0" smtClean="0">
                <a:solidFill>
                  <a:srgbClr val="FFCC00"/>
                </a:solidFill>
              </a:rPr>
              <a:t>future</a:t>
            </a:r>
            <a:r>
              <a:rPr lang="en-US" sz="2400" dirty="0" smtClean="0"/>
              <a:t> reward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what’s the obvious prediction error?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what’s the obvious problem with this?</a:t>
            </a:r>
          </a:p>
        </p:txBody>
      </p:sp>
      <p:graphicFrame>
        <p:nvGraphicFramePr>
          <p:cNvPr id="334857" name="Object 2"/>
          <p:cNvGraphicFramePr>
            <a:graphicFrameLocks noChangeAspect="1"/>
          </p:cNvGraphicFramePr>
          <p:nvPr/>
        </p:nvGraphicFramePr>
        <p:xfrm>
          <a:off x="2524125" y="2601913"/>
          <a:ext cx="1881188" cy="1112837"/>
        </p:xfrm>
        <a:graphic>
          <a:graphicData uri="http://schemas.openxmlformats.org/presentationml/2006/ole">
            <p:oleObj spid="_x0000_s7170" name="Equation" r:id="rId4" imgW="774700" imgH="457200" progId="Equation.3">
              <p:embed/>
            </p:oleObj>
          </a:graphicData>
        </a:graphic>
      </p:graphicFrame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4710113" y="2874963"/>
            <a:ext cx="3505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want to predict expected sum of future reward in a trial/episode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00166" y="3857628"/>
            <a:ext cx="4046537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(N.B. here t indexes time within a trial)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108725" y="5164157"/>
          <a:ext cx="2035175" cy="1050925"/>
        </p:xfrm>
        <a:graphic>
          <a:graphicData uri="http://schemas.openxmlformats.org/presentationml/2006/ole">
            <p:oleObj spid="_x0000_s7180" name="Equation" r:id="rId5" imgW="838080" imgH="43164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86446" y="4429132"/>
          <a:ext cx="2065338" cy="587375"/>
        </p:xfrm>
        <a:graphic>
          <a:graphicData uri="http://schemas.openxmlformats.org/presentationml/2006/ole">
            <p:oleObj spid="_x0000_s7181" name="Equation" r:id="rId6" imgW="8506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350963"/>
            <a:ext cx="8589962" cy="1011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Marr’s 3 levels: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</p:txBody>
      </p:sp>
      <p:graphicFrame>
        <p:nvGraphicFramePr>
          <p:cNvPr id="334857" name="Object 2"/>
          <p:cNvGraphicFramePr>
            <a:graphicFrameLocks noChangeAspect="1"/>
          </p:cNvGraphicFramePr>
          <p:nvPr/>
        </p:nvGraphicFramePr>
        <p:xfrm>
          <a:off x="2524125" y="2601913"/>
          <a:ext cx="1881188" cy="1112837"/>
        </p:xfrm>
        <a:graphic>
          <a:graphicData uri="http://schemas.openxmlformats.org/presentationml/2006/ole">
            <p:oleObj spid="_x0000_s103426" name="Equation" r:id="rId4" imgW="774700" imgH="457200" progId="Equation.3">
              <p:embed/>
            </p:oleObj>
          </a:graphicData>
        </a:graphic>
      </p:graphicFrame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4710113" y="2874963"/>
            <a:ext cx="3505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want to predict expected sum of future reward in a trial/episode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149475" y="4143380"/>
          <a:ext cx="4286250" cy="2225675"/>
        </p:xfrm>
        <a:graphic>
          <a:graphicData uri="http://schemas.openxmlformats.org/presentationml/2006/ole">
            <p:oleObj spid="_x0000_s103427" name="Equation" r:id="rId5" imgW="1765080" imgH="914400" progId="Equation.3">
              <p:embed/>
            </p:oleObj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852613" y="4656138"/>
            <a:ext cx="4876800" cy="1143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852613" y="5214950"/>
            <a:ext cx="4862527" cy="651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46938" y="5072063"/>
            <a:ext cx="1611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Bellman eqn</a:t>
            </a:r>
          </a:p>
          <a:p>
            <a:r>
              <a:rPr lang="en-GB"/>
              <a:t>for policy</a:t>
            </a:r>
          </a:p>
          <a:p>
            <a:r>
              <a:rPr lang="en-GB"/>
              <a:t>evaluation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14480" y="5786454"/>
            <a:ext cx="5019676" cy="648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Marr’s 3 levels: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algorithm:</a:t>
            </a:r>
            <a:r>
              <a:rPr lang="en-US" sz="2400" smtClean="0"/>
              <a:t> temporal difference learning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362200" y="2743200"/>
          <a:ext cx="4008438" cy="1608138"/>
        </p:xfrm>
        <a:graphic>
          <a:graphicData uri="http://schemas.openxmlformats.org/presentationml/2006/ole">
            <p:oleObj spid="_x0000_s8194" name="Equation" r:id="rId4" imgW="1651000" imgH="660400" progId="Equation.3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71800" y="4495803"/>
            <a:ext cx="4519613" cy="668338"/>
            <a:chOff x="1872" y="2832"/>
            <a:chExt cx="2847" cy="421"/>
          </a:xfrm>
        </p:grpSpPr>
        <p:sp>
          <p:nvSpPr>
            <p:cNvPr id="8203" name="Rectangle 5"/>
            <p:cNvSpPr>
              <a:spLocks noChangeArrowheads="1"/>
            </p:cNvSpPr>
            <p:nvPr/>
          </p:nvSpPr>
          <p:spPr bwMode="auto">
            <a:xfrm>
              <a:off x="1872" y="2984"/>
              <a:ext cx="2847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rgbClr val="FFCC00"/>
                  </a:solidFill>
                </a:rPr>
                <a:t>temporal difference prediction error </a:t>
              </a:r>
              <a:r>
                <a:rPr lang="en-US" dirty="0" smtClean="0">
                  <a:solidFill>
                    <a:srgbClr val="FFCC00"/>
                  </a:solidFill>
                  <a:sym typeface="Symbol" pitchFamily="18" charset="2"/>
                </a:rPr>
                <a:t></a:t>
              </a:r>
              <a:r>
                <a:rPr lang="en-US" baseline="-25000" dirty="0">
                  <a:solidFill>
                    <a:srgbClr val="FFCC00"/>
                  </a:solidFill>
                  <a:sym typeface="Symbol" pitchFamily="18" charset="2"/>
                </a:rPr>
                <a:t>t</a:t>
              </a:r>
              <a:endParaRPr lang="en-US" baseline="-25000" dirty="0">
                <a:solidFill>
                  <a:srgbClr val="FFCC00"/>
                </a:solidFill>
              </a:endParaRPr>
            </a:p>
          </p:txBody>
        </p:sp>
        <p:sp>
          <p:nvSpPr>
            <p:cNvPr id="8204" name="AutoShape 8"/>
            <p:cNvSpPr>
              <a:spLocks/>
            </p:cNvSpPr>
            <p:nvPr/>
          </p:nvSpPr>
          <p:spPr bwMode="auto">
            <a:xfrm rot="-5400000">
              <a:off x="3096" y="2376"/>
              <a:ext cx="192" cy="1104"/>
            </a:xfrm>
            <a:prstGeom prst="leftBrace">
              <a:avLst>
                <a:gd name="adj1" fmla="val 47917"/>
                <a:gd name="adj2" fmla="val 50000"/>
              </a:avLst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57244" y="5373688"/>
            <a:ext cx="4743451" cy="493712"/>
            <a:chOff x="477" y="3385"/>
            <a:chExt cx="2988" cy="311"/>
          </a:xfrm>
        </p:grpSpPr>
        <p:graphicFrame>
          <p:nvGraphicFramePr>
            <p:cNvPr id="8195" name="Object 9"/>
            <p:cNvGraphicFramePr>
              <a:graphicFrameLocks noChangeAspect="1"/>
            </p:cNvGraphicFramePr>
            <p:nvPr/>
          </p:nvGraphicFramePr>
          <p:xfrm>
            <a:off x="1345" y="3385"/>
            <a:ext cx="2120" cy="311"/>
          </p:xfrm>
          <a:graphic>
            <a:graphicData uri="http://schemas.openxmlformats.org/presentationml/2006/ole">
              <p:oleObj spid="_x0000_s8195" name="Equation" r:id="rId5" imgW="1384300" imgH="203200" progId="Equation.3">
                <p:embed/>
              </p:oleObj>
            </a:graphicData>
          </a:graphic>
        </p:graphicFrame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477" y="3417"/>
              <a:ext cx="87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compare to:</a:t>
              </a:r>
            </a:p>
          </p:txBody>
        </p:sp>
      </p:grp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1905000" y="3886200"/>
            <a:ext cx="4876800" cy="533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15081"/>
            <a:ext cx="2133600" cy="476250"/>
          </a:xfrm>
          <a:noFill/>
        </p:spPr>
        <p:txBody>
          <a:bodyPr/>
          <a:lstStyle/>
          <a:p>
            <a:pPr algn="l"/>
            <a:fld id="{77F45CDB-F430-44ED-A8EC-92BB01C3A943}" type="slidenum">
              <a:rPr lang="en-GB"/>
              <a:pPr algn="l"/>
              <a:t>17</a:t>
            </a:fld>
            <a:endParaRPr lang="en-GB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073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prediction error</a:t>
            </a:r>
            <a:endParaRPr lang="en-GB" dirty="0" smtClean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98525" y="4476759"/>
            <a:ext cx="16859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no prediction</a:t>
            </a:r>
            <a:endParaRPr lang="en-GB" sz="1800" dirty="0"/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3419475" y="4476759"/>
            <a:ext cx="22828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prediction, reward</a:t>
            </a:r>
            <a:endParaRPr lang="en-GB" sz="1800" dirty="0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227763" y="4476759"/>
            <a:ext cx="2646362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prediction, no reward</a:t>
            </a:r>
            <a:endParaRPr lang="en-GB" sz="1800"/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1979613" y="1338263"/>
            <a:ext cx="1254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TD error</a:t>
            </a:r>
            <a:endParaRPr lang="en-GB">
              <a:solidFill>
                <a:srgbClr val="FF3300"/>
              </a:solidFill>
            </a:endParaRPr>
          </a:p>
        </p:txBody>
      </p:sp>
      <p:pic>
        <p:nvPicPr>
          <p:cNvPr id="156688" name="Picture 16" descr="ccc3"/>
          <p:cNvPicPr>
            <a:picLocks noChangeAspect="1" noChangeArrowheads="1"/>
          </p:cNvPicPr>
          <p:nvPr/>
        </p:nvPicPr>
        <p:blipFill>
          <a:blip r:embed="rId3" cstate="print"/>
          <a:srcRect l="56168" t="32236" r="24063" b="55872"/>
          <a:stretch>
            <a:fillRect/>
          </a:stretch>
        </p:blipFill>
        <p:spPr bwMode="auto">
          <a:xfrm>
            <a:off x="684213" y="3636963"/>
            <a:ext cx="2159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9" name="Picture 17" descr="ccc3"/>
          <p:cNvPicPr>
            <a:picLocks noChangeAspect="1" noChangeArrowheads="1"/>
          </p:cNvPicPr>
          <p:nvPr/>
        </p:nvPicPr>
        <p:blipFill>
          <a:blip r:embed="rId3" cstate="print"/>
          <a:srcRect l="80513" t="78676" b="10097"/>
          <a:stretch>
            <a:fillRect/>
          </a:stretch>
        </p:blipFill>
        <p:spPr bwMode="auto">
          <a:xfrm>
            <a:off x="3203575" y="3636963"/>
            <a:ext cx="24479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18" descr="ccc3"/>
          <p:cNvPicPr>
            <a:picLocks noChangeAspect="1" noChangeArrowheads="1"/>
          </p:cNvPicPr>
          <p:nvPr/>
        </p:nvPicPr>
        <p:blipFill>
          <a:blip r:embed="rId3" cstate="print"/>
          <a:srcRect l="80513" t="62752" b="27039"/>
          <a:stretch>
            <a:fillRect/>
          </a:stretch>
        </p:blipFill>
        <p:spPr bwMode="auto">
          <a:xfrm>
            <a:off x="6084888" y="3636963"/>
            <a:ext cx="25923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19" descr="ccc3"/>
          <p:cNvPicPr>
            <a:picLocks noChangeAspect="1" noChangeArrowheads="1"/>
          </p:cNvPicPr>
          <p:nvPr/>
        </p:nvPicPr>
        <p:blipFill>
          <a:blip r:embed="rId3" cstate="print"/>
          <a:srcRect l="80194" t="46042" b="44742"/>
          <a:stretch>
            <a:fillRect/>
          </a:stretch>
        </p:blipFill>
        <p:spPr bwMode="auto">
          <a:xfrm>
            <a:off x="2987675" y="2700338"/>
            <a:ext cx="29511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2051050" y="2700338"/>
            <a:ext cx="960438" cy="523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V</a:t>
            </a:r>
            <a:r>
              <a:rPr lang="en-US" sz="2800" baseline="-25000">
                <a:solidFill>
                  <a:srgbClr val="FF3300"/>
                </a:solidFill>
              </a:rPr>
              <a:t>t</a:t>
            </a:r>
            <a:endParaRPr lang="en-GB" sz="2800" baseline="-25000">
              <a:solidFill>
                <a:srgbClr val="FF3300"/>
              </a:solidFill>
            </a:endParaRP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979613" y="4183063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5364163" y="1981200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5364163" y="2000250"/>
            <a:ext cx="433387" cy="50482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140200" y="1981200"/>
            <a:ext cx="354013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L</a:t>
            </a:r>
            <a:endParaRPr lang="en-GB" sz="2400">
              <a:solidFill>
                <a:srgbClr val="0000FF"/>
              </a:solidFill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424238" y="1285875"/>
          <a:ext cx="2436812" cy="557213"/>
        </p:xfrm>
        <a:graphic>
          <a:graphicData uri="http://schemas.openxmlformats.org/presentationml/2006/ole">
            <p:oleObj spid="_x0000_s104450" name="Equation" r:id="rId4" imgW="1002960" imgH="228600" progId="Equation.3">
              <p:embed/>
            </p:oleObj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212725" y="3762375"/>
          <a:ext cx="293688" cy="444500"/>
        </p:xfrm>
        <a:graphic>
          <a:graphicData uri="http://schemas.openxmlformats.org/presentationml/2006/ole">
            <p:oleObj spid="_x0000_s104451" name="Equation" r:id="rId5" imgW="152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/>
      <p:bldP spid="156685" grpId="0"/>
      <p:bldP spid="156693" grpId="0"/>
      <p:bldP spid="156694" grpId="0"/>
      <p:bldP spid="156695" grpId="0"/>
      <p:bldP spid="156696" grpId="0" animBg="1"/>
      <p:bldP spid="1566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1524000"/>
            <a:ext cx="86375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92100" indent="-292100">
              <a:lnSpc>
                <a:spcPct val="150000"/>
              </a:lnSpc>
              <a:buFontTx/>
              <a:buNone/>
            </a:pPr>
            <a:r>
              <a:rPr lang="en-US"/>
              <a:t>Temporal difference learning versus Rescorla-Wagner</a:t>
            </a:r>
          </a:p>
          <a:p>
            <a:pPr marL="292100" indent="-292100">
              <a:lnSpc>
                <a:spcPct val="150000"/>
              </a:lnSpc>
              <a:buFontTx/>
              <a:buChar char="•"/>
            </a:pPr>
            <a:r>
              <a:rPr lang="en-US"/>
              <a:t>derived from first principles about the </a:t>
            </a:r>
            <a:r>
              <a:rPr lang="en-US">
                <a:solidFill>
                  <a:srgbClr val="FF0000"/>
                </a:solidFill>
              </a:rPr>
              <a:t>future</a:t>
            </a:r>
          </a:p>
          <a:p>
            <a:pPr marL="292100" indent="-292100">
              <a:lnSpc>
                <a:spcPct val="150000"/>
              </a:lnSpc>
              <a:buFontTx/>
              <a:buChar char="•"/>
            </a:pPr>
            <a:r>
              <a:rPr lang="en-US"/>
              <a:t>explains everything that R-W does, and more (eg. 2</a:t>
            </a:r>
            <a:r>
              <a:rPr lang="en-US" baseline="30000"/>
              <a:t>nd</a:t>
            </a:r>
            <a:r>
              <a:rPr lang="en-US"/>
              <a:t> order conditioning)</a:t>
            </a:r>
          </a:p>
          <a:p>
            <a:pPr marL="292100" indent="-292100">
              <a:lnSpc>
                <a:spcPct val="150000"/>
              </a:lnSpc>
              <a:buFontTx/>
              <a:buChar char="•"/>
            </a:pPr>
            <a:r>
              <a:rPr lang="en-US"/>
              <a:t>a generalization of R-W to real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Back to Marr’s 3 levels</a:t>
            </a:r>
            <a:endParaRPr lang="en-US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752600"/>
            <a:ext cx="8589962" cy="1447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algorithm:</a:t>
            </a:r>
            <a:r>
              <a:rPr lang="en-US" sz="2400" smtClean="0"/>
              <a:t> temporal difference learning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Neural implementation:</a:t>
            </a:r>
            <a:r>
              <a:rPr lang="en-US" sz="2400" smtClean="0"/>
              <a:t> does the brain use TD learning?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3043D174-6478-464B-97BC-EC6E9C592936}" type="slidenum">
              <a:rPr lang="en-GB"/>
              <a:pPr algn="l"/>
              <a:t>2</a:t>
            </a:fld>
            <a:endParaRPr lang="en-GB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Conditioning</a:t>
            </a:r>
            <a:endParaRPr lang="en-GB" smtClean="0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3300"/>
                </a:solidFill>
              </a:rPr>
              <a:t>Ethology</a:t>
            </a:r>
            <a:endParaRPr lang="en-US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dirty="0" smtClean="0"/>
              <a:t>optimality</a:t>
            </a:r>
          </a:p>
          <a:p>
            <a:pPr lvl="1" eaLnBrk="1" hangingPunct="1"/>
            <a:r>
              <a:rPr lang="en-US" dirty="0" smtClean="0"/>
              <a:t>appropriateness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Psychology</a:t>
            </a:r>
          </a:p>
          <a:p>
            <a:pPr lvl="1" eaLnBrk="1" hangingPunct="1"/>
            <a:r>
              <a:rPr lang="en-US" dirty="0" smtClean="0"/>
              <a:t>classical/operant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  conditioning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Computation</a:t>
            </a:r>
          </a:p>
          <a:p>
            <a:pPr lvl="1" eaLnBrk="1" hangingPunct="1"/>
            <a:r>
              <a:rPr lang="en-US" smtClean="0"/>
              <a:t>dynamic progr.</a:t>
            </a:r>
          </a:p>
          <a:p>
            <a:pPr lvl="1" eaLnBrk="1" hangingPunct="1"/>
            <a:r>
              <a:rPr lang="en-US" smtClean="0"/>
              <a:t>Kalman filtering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Algorithm</a:t>
            </a:r>
          </a:p>
          <a:p>
            <a:pPr lvl="1" eaLnBrk="1" hangingPunct="1"/>
            <a:r>
              <a:rPr lang="en-US" smtClean="0"/>
              <a:t>TD/delta rules</a:t>
            </a:r>
          </a:p>
          <a:p>
            <a:pPr lvl="1" eaLnBrk="1" hangingPunct="1"/>
            <a:r>
              <a:rPr lang="en-US" smtClean="0"/>
              <a:t>simple weights</a:t>
            </a:r>
            <a:endParaRPr lang="en-GB" smtClean="0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843213" y="5013325"/>
            <a:ext cx="54006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Neurobiology</a:t>
            </a:r>
            <a:endParaRPr lang="en-GB" sz="2400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763713" y="5734050"/>
            <a:ext cx="184150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800"/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1692275" y="5445125"/>
            <a:ext cx="5743575" cy="1114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neuromodulators; amygdala; OFC</a:t>
            </a:r>
          </a:p>
          <a:p>
            <a:r>
              <a:rPr lang="en-US" sz="2400"/>
              <a:t>nucleus accumbens; dorsal striatum</a:t>
            </a:r>
            <a:endParaRPr lang="en-GB" sz="2400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1403350" y="1341438"/>
            <a:ext cx="4545013" cy="646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prediction</a:t>
            </a:r>
            <a:r>
              <a:rPr lang="en-US" sz="1800"/>
              <a:t>:   of important events</a:t>
            </a:r>
          </a:p>
          <a:p>
            <a:r>
              <a:rPr lang="en-US" sz="1800">
                <a:solidFill>
                  <a:srgbClr val="0000FF"/>
                </a:solidFill>
              </a:rPr>
              <a:t>control</a:t>
            </a:r>
            <a:r>
              <a:rPr lang="en-US" sz="1800"/>
              <a:t>:	     in the light of those predictions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Dopamine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52400" y="1447800"/>
            <a:ext cx="5616575" cy="4321175"/>
            <a:chOff x="113" y="890"/>
            <a:chExt cx="3538" cy="2722"/>
          </a:xfrm>
        </p:grpSpPr>
        <p:sp>
          <p:nvSpPr>
            <p:cNvPr id="30725" name="Rectangle 4"/>
            <p:cNvSpPr>
              <a:spLocks noChangeArrowheads="1"/>
            </p:cNvSpPr>
            <p:nvPr/>
          </p:nvSpPr>
          <p:spPr bwMode="auto">
            <a:xfrm>
              <a:off x="113" y="890"/>
              <a:ext cx="3538" cy="272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927"/>
              <a:ext cx="3448" cy="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072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4" y="1174"/>
              <a:ext cx="2800" cy="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Line 7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0" name="Rectangle 9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1" name="Rectangle 10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2" name="Line 11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Rectangle 12"/>
            <p:cNvSpPr>
              <a:spLocks noChangeArrowheads="1"/>
            </p:cNvSpPr>
            <p:nvPr/>
          </p:nvSpPr>
          <p:spPr bwMode="auto">
            <a:xfrm>
              <a:off x="1556" y="3308"/>
              <a:ext cx="3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Ventral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4" name="Rectangle 13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5" name="Rectangle 14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6" name="Rectangle 15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8" name="Line 17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Rectangle 19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1" name="Line 20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21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3" name="Rectangle 22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4" name="Rectangle 23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5" name="Line 24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6" name="Rectangle 25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7" name="Line 26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8" name="Rectangle 27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9" name="Rectangle 28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0" name="Rectangle 29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1" name="Line 30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2" name="Rectangle 31"/>
            <p:cNvSpPr>
              <a:spLocks noChangeArrowheads="1"/>
            </p:cNvSpPr>
            <p:nvPr/>
          </p:nvSpPr>
          <p:spPr bwMode="auto">
            <a:xfrm>
              <a:off x="1556" y="3308"/>
              <a:ext cx="3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Ventral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3" name="Rectangle 32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4" name="Rectangle 33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5" name="Rectangle 34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6" name="Rectangle 35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7" name="Line 36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8" name="Line 37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9" name="Rectangle 38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0" name="Line 39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1" name="Rectangle 40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2" name="Rectangle 41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3" name="Rectangle 42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4" name="Line 43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5" name="Rectangle 44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6" name="Line 45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7" name="Rectangle 46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8" name="Rectangle 47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9" name="Rectangle 48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0" name="Line 49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1" name="Rectangle 50"/>
            <p:cNvSpPr>
              <a:spLocks noChangeArrowheads="1"/>
            </p:cNvSpPr>
            <p:nvPr/>
          </p:nvSpPr>
          <p:spPr bwMode="auto">
            <a:xfrm>
              <a:off x="1556" y="3308"/>
              <a:ext cx="3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Ventral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2" name="Rectangle 51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3" name="Rectangle 52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4" name="Rectangle 53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5" name="Rectangle 54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6" name="Line 55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7" name="Line 56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8" name="Rectangle 57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9" name="Line 58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0" name="Rectangle 59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1" name="Rectangle 60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2" name="Rectangle 61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3" name="Line 62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4" name="Rectangle 63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5" name="Line 64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6" name="Rectangle 65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7" name="Rectangle 66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8" name="Rectangle 67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9" name="Line 68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0" name="Rectangle 69"/>
            <p:cNvSpPr>
              <a:spLocks noChangeArrowheads="1"/>
            </p:cNvSpPr>
            <p:nvPr/>
          </p:nvSpPr>
          <p:spPr bwMode="auto">
            <a:xfrm>
              <a:off x="1556" y="3308"/>
              <a:ext cx="3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Ventral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1" name="Rectangle 70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2" name="Rectangle 71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3" name="Rectangle 72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4" name="Rectangle 73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5" name="Line 74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6" name="Line 75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7" name="Rectangle 76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8" name="Line 77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9" name="Rectangle 78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0" name="Rectangle 79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1" name="Rectangle 80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2" name="Line 81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3" name="Rectangle 82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44819" name="Rectangle 83"/>
          <p:cNvSpPr>
            <a:spLocks noChangeArrowheads="1"/>
          </p:cNvSpPr>
          <p:nvPr/>
        </p:nvSpPr>
        <p:spPr bwMode="auto">
          <a:xfrm>
            <a:off x="5862638" y="1350963"/>
            <a:ext cx="3276600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Parkinson’s Disease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CC00"/>
                </a:solidFill>
              </a:rPr>
              <a:t> Motor control + initiation?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Intracranial self-stimulation;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Drug addiction;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Natural rewards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CC00"/>
                </a:solidFill>
              </a:rPr>
              <a:t> Reward pathway?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CC00"/>
                </a:solidFill>
              </a:rPr>
              <a:t> Learning?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Also involved in: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Working memory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Novel situations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ADHD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Schizophrenia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Role of dopamine: Many hypotheses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0963"/>
            <a:ext cx="8383588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Anhedonia hypothesis</a:t>
            </a:r>
          </a:p>
          <a:p>
            <a:pPr eaLnBrk="1" hangingPunct="1"/>
            <a:r>
              <a:rPr lang="en-US" sz="2400" smtClean="0"/>
              <a:t>Prediction error (learning, action selection)</a:t>
            </a:r>
          </a:p>
          <a:p>
            <a:pPr eaLnBrk="1" hangingPunct="1"/>
            <a:r>
              <a:rPr lang="en-US" sz="2400" smtClean="0"/>
              <a:t>Salience/attention</a:t>
            </a:r>
          </a:p>
          <a:p>
            <a:pPr eaLnBrk="1" hangingPunct="1"/>
            <a:r>
              <a:rPr lang="en-US" sz="2400" smtClean="0"/>
              <a:t>Incentive salience</a:t>
            </a:r>
          </a:p>
          <a:p>
            <a:pPr eaLnBrk="1" hangingPunct="1"/>
            <a:r>
              <a:rPr lang="en-US" sz="2400" smtClean="0"/>
              <a:t>Uncertainty</a:t>
            </a:r>
          </a:p>
          <a:p>
            <a:pPr eaLnBrk="1" hangingPunct="1"/>
            <a:r>
              <a:rPr lang="en-US" sz="2400" smtClean="0"/>
              <a:t>Cost/benefit computation </a:t>
            </a:r>
          </a:p>
          <a:p>
            <a:pPr eaLnBrk="1" hangingPunct="1"/>
            <a:r>
              <a:rPr lang="en-US" sz="2400" smtClean="0"/>
              <a:t>Energizing/motivating behavior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453188"/>
            <a:ext cx="2133600" cy="476250"/>
          </a:xfrm>
          <a:noFill/>
        </p:spPr>
        <p:txBody>
          <a:bodyPr/>
          <a:lstStyle/>
          <a:p>
            <a:pPr algn="l"/>
            <a:fld id="{77F45CDB-F430-44ED-A8EC-92BB01C3A943}" type="slidenum">
              <a:rPr lang="en-GB"/>
              <a:pPr algn="l"/>
              <a:t>22</a:t>
            </a:fld>
            <a:endParaRPr lang="en-GB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07375" cy="1143000"/>
          </a:xfrm>
        </p:spPr>
        <p:txBody>
          <a:bodyPr/>
          <a:lstStyle/>
          <a:p>
            <a:pPr eaLnBrk="1" hangingPunct="1"/>
            <a:r>
              <a:rPr lang="en-US" smtClean="0"/>
              <a:t>dopamine and prediction error</a:t>
            </a:r>
            <a:endParaRPr lang="en-GB" smtClean="0"/>
          </a:p>
        </p:txBody>
      </p:sp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 cstate="print"/>
          <a:srcRect b="71252"/>
          <a:stretch>
            <a:fillRect/>
          </a:stretch>
        </p:blipFill>
        <p:spPr bwMode="auto">
          <a:xfrm>
            <a:off x="250825" y="4573588"/>
            <a:ext cx="2686050" cy="12239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3" cstate="print"/>
          <a:srcRect t="28748" b="37434"/>
          <a:stretch>
            <a:fillRect/>
          </a:stretch>
        </p:blipFill>
        <p:spPr bwMode="auto">
          <a:xfrm>
            <a:off x="3275013" y="4429125"/>
            <a:ext cx="2686050" cy="14398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56682" name="Picture 10"/>
          <p:cNvPicPr>
            <a:picLocks noChangeAspect="1" noChangeArrowheads="1"/>
          </p:cNvPicPr>
          <p:nvPr/>
        </p:nvPicPr>
        <p:blipFill>
          <a:blip r:embed="rId3" cstate="print"/>
          <a:srcRect t="62566"/>
          <a:stretch>
            <a:fillRect/>
          </a:stretch>
        </p:blipFill>
        <p:spPr bwMode="auto">
          <a:xfrm>
            <a:off x="6227763" y="4502150"/>
            <a:ext cx="2686050" cy="1593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98525" y="6238875"/>
            <a:ext cx="16859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no prediction</a:t>
            </a:r>
            <a:endParaRPr lang="en-GB" sz="1800"/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3419475" y="6238875"/>
            <a:ext cx="22828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prediction, reward</a:t>
            </a:r>
            <a:endParaRPr lang="en-GB" sz="1800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227763" y="6238875"/>
            <a:ext cx="2646362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prediction, no reward</a:t>
            </a:r>
            <a:endParaRPr lang="en-GB" sz="1800"/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1979613" y="1338263"/>
            <a:ext cx="1254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TD error</a:t>
            </a:r>
            <a:endParaRPr lang="en-GB">
              <a:solidFill>
                <a:srgbClr val="FF3300"/>
              </a:solidFill>
            </a:endParaRPr>
          </a:p>
        </p:txBody>
      </p:sp>
      <p:pic>
        <p:nvPicPr>
          <p:cNvPr id="156688" name="Picture 16" descr="ccc3"/>
          <p:cNvPicPr>
            <a:picLocks noChangeAspect="1" noChangeArrowheads="1"/>
          </p:cNvPicPr>
          <p:nvPr/>
        </p:nvPicPr>
        <p:blipFill>
          <a:blip r:embed="rId4" cstate="print"/>
          <a:srcRect l="56168" t="32236" r="24063" b="55872"/>
          <a:stretch>
            <a:fillRect/>
          </a:stretch>
        </p:blipFill>
        <p:spPr bwMode="auto">
          <a:xfrm>
            <a:off x="684213" y="3636963"/>
            <a:ext cx="2159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9" name="Picture 17" descr="ccc3"/>
          <p:cNvPicPr>
            <a:picLocks noChangeAspect="1" noChangeArrowheads="1"/>
          </p:cNvPicPr>
          <p:nvPr/>
        </p:nvPicPr>
        <p:blipFill>
          <a:blip r:embed="rId4" cstate="print"/>
          <a:srcRect l="80513" t="78676" b="10097"/>
          <a:stretch>
            <a:fillRect/>
          </a:stretch>
        </p:blipFill>
        <p:spPr bwMode="auto">
          <a:xfrm>
            <a:off x="3203575" y="3636963"/>
            <a:ext cx="24479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18" descr="ccc3"/>
          <p:cNvPicPr>
            <a:picLocks noChangeAspect="1" noChangeArrowheads="1"/>
          </p:cNvPicPr>
          <p:nvPr/>
        </p:nvPicPr>
        <p:blipFill>
          <a:blip r:embed="rId4" cstate="print"/>
          <a:srcRect l="80513" t="62752" b="27039"/>
          <a:stretch>
            <a:fillRect/>
          </a:stretch>
        </p:blipFill>
        <p:spPr bwMode="auto">
          <a:xfrm>
            <a:off x="6084888" y="3636963"/>
            <a:ext cx="25923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19" descr="ccc3"/>
          <p:cNvPicPr>
            <a:picLocks noChangeAspect="1" noChangeArrowheads="1"/>
          </p:cNvPicPr>
          <p:nvPr/>
        </p:nvPicPr>
        <p:blipFill>
          <a:blip r:embed="rId4" cstate="print"/>
          <a:srcRect l="80194" t="46042" b="44742"/>
          <a:stretch>
            <a:fillRect/>
          </a:stretch>
        </p:blipFill>
        <p:spPr bwMode="auto">
          <a:xfrm>
            <a:off x="2987675" y="2700338"/>
            <a:ext cx="29511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2051050" y="2700338"/>
            <a:ext cx="960438" cy="523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V</a:t>
            </a:r>
            <a:r>
              <a:rPr lang="en-US" sz="2800" baseline="-25000">
                <a:solidFill>
                  <a:srgbClr val="FF3300"/>
                </a:solidFill>
              </a:rPr>
              <a:t>t</a:t>
            </a:r>
            <a:endParaRPr lang="en-GB" sz="2800" baseline="-25000">
              <a:solidFill>
                <a:srgbClr val="FF3300"/>
              </a:solidFill>
            </a:endParaRP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979613" y="4183063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5364163" y="1981200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5364163" y="2000250"/>
            <a:ext cx="433387" cy="50482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140200" y="1981200"/>
            <a:ext cx="354013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L</a:t>
            </a:r>
            <a:endParaRPr lang="en-GB" sz="2400">
              <a:solidFill>
                <a:srgbClr val="0000FF"/>
              </a:solidFill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424238" y="1357313"/>
          <a:ext cx="2436812" cy="557212"/>
        </p:xfrm>
        <a:graphic>
          <a:graphicData uri="http://schemas.openxmlformats.org/presentationml/2006/ole">
            <p:oleObj spid="_x0000_s10242" name="Equation" r:id="rId5" imgW="1002960" imgH="228600" progId="Equation.3">
              <p:embed/>
            </p:oleObj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77788" y="3786188"/>
          <a:ext cx="565150" cy="395287"/>
        </p:xfrm>
        <a:graphic>
          <a:graphicData uri="http://schemas.openxmlformats.org/presentationml/2006/ole">
            <p:oleObj spid="_x0000_s10243" name="Equation" r:id="rId6" imgW="2919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/>
      <p:bldP spid="156685" grpId="0"/>
      <p:bldP spid="156693" grpId="0"/>
      <p:bldP spid="156694" grpId="0"/>
      <p:bldP spid="156695" grpId="0"/>
      <p:bldP spid="156696" grpId="0" animBg="1"/>
      <p:bldP spid="1566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prediction error hypothesis of dopamine </a:t>
            </a:r>
            <a:endParaRPr lang="en-US" sz="2400" smtClean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657600" y="5105400"/>
            <a:ext cx="5334000" cy="1676400"/>
            <a:chOff x="2304" y="3216"/>
            <a:chExt cx="3360" cy="1056"/>
          </a:xfrm>
        </p:grpSpPr>
        <p:grpSp>
          <p:nvGrpSpPr>
            <p:cNvPr id="33800" name="Group 13"/>
            <p:cNvGrpSpPr>
              <a:grpSpLocks/>
            </p:cNvGrpSpPr>
            <p:nvPr/>
          </p:nvGrpSpPr>
          <p:grpSpPr bwMode="auto">
            <a:xfrm>
              <a:off x="2304" y="3456"/>
              <a:ext cx="3360" cy="816"/>
              <a:chOff x="1008" y="3408"/>
              <a:chExt cx="3312" cy="816"/>
            </a:xfrm>
          </p:grpSpPr>
          <p:sp>
            <p:nvSpPr>
              <p:cNvPr id="33802" name="Rectangle 14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3312" cy="816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3803" name="Group 15"/>
              <p:cNvGrpSpPr>
                <a:grpSpLocks/>
              </p:cNvGrpSpPr>
              <p:nvPr/>
            </p:nvGrpSpPr>
            <p:grpSpPr bwMode="auto">
              <a:xfrm>
                <a:off x="1008" y="3408"/>
                <a:ext cx="3292" cy="816"/>
                <a:chOff x="18" y="720"/>
                <a:chExt cx="5060" cy="1296"/>
              </a:xfrm>
            </p:grpSpPr>
            <p:pic>
              <p:nvPicPr>
                <p:cNvPr id="33804" name="Picture 16" descr="307_1642_F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8" y="1180"/>
                  <a:ext cx="5060" cy="8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5" name="Picture 17" descr="307_1642_F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7" y="720"/>
                  <a:ext cx="4823" cy="59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6" name="Picture 18" descr="307_1642_F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4" y="1208"/>
                  <a:ext cx="818" cy="32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7" name="Picture 19" descr="307_1642_F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412" y="986"/>
                  <a:ext cx="3388" cy="31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3801" name="Rectangle 20"/>
            <p:cNvSpPr>
              <a:spLocks noChangeArrowheads="1"/>
            </p:cNvSpPr>
            <p:nvPr/>
          </p:nvSpPr>
          <p:spPr bwMode="auto">
            <a:xfrm>
              <a:off x="2304" y="3216"/>
              <a:ext cx="111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1600"/>
                <a:t>Tobler et al, 2005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71500" y="1417638"/>
            <a:ext cx="2209800" cy="5368925"/>
            <a:chOff x="4368" y="0"/>
            <a:chExt cx="1392" cy="3382"/>
          </a:xfrm>
        </p:grpSpPr>
        <p:sp>
          <p:nvSpPr>
            <p:cNvPr id="33798" name="Rectangle 27"/>
            <p:cNvSpPr>
              <a:spLocks noChangeArrowheads="1"/>
            </p:cNvSpPr>
            <p:nvPr/>
          </p:nvSpPr>
          <p:spPr bwMode="auto">
            <a:xfrm rot="-5400000">
              <a:off x="3911" y="2713"/>
              <a:ext cx="1126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1600"/>
                <a:t>Fiorillo et al, 2003</a:t>
              </a:r>
            </a:p>
          </p:txBody>
        </p:sp>
        <p:pic>
          <p:nvPicPr>
            <p:cNvPr id="33799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 r="3941"/>
            <a:stretch>
              <a:fillRect/>
            </a:stretch>
          </p:blipFill>
          <p:spPr bwMode="auto">
            <a:xfrm>
              <a:off x="4590" y="0"/>
              <a:ext cx="1170" cy="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5010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0"/>
            <a:ext cx="3581400" cy="1295400"/>
          </a:xfrm>
          <a:solidFill>
            <a:schemeClr val="bg1"/>
          </a:solidFill>
          <a:ln>
            <a:solidFill>
              <a:schemeClr val="folHlink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 anchor="ctr"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The idea:</a:t>
            </a:r>
            <a:r>
              <a:rPr lang="en-US" sz="2000" dirty="0" smtClean="0"/>
              <a:t> Dopamine encodes a reward prediction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prediction error hypothesis of dopamine </a:t>
            </a:r>
            <a:endParaRPr lang="en-US" sz="2400" smtClean="0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800600" y="1676400"/>
            <a:ext cx="2414588" cy="2341563"/>
            <a:chOff x="3905" y="960"/>
            <a:chExt cx="1666" cy="1621"/>
          </a:xfrm>
        </p:grpSpPr>
        <p:sp>
          <p:nvSpPr>
            <p:cNvPr id="11272" name="Rectangle 88"/>
            <p:cNvSpPr>
              <a:spLocks noChangeArrowheads="1"/>
            </p:cNvSpPr>
            <p:nvPr/>
          </p:nvSpPr>
          <p:spPr bwMode="auto">
            <a:xfrm>
              <a:off x="3936" y="960"/>
              <a:ext cx="1632" cy="15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1273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960"/>
              <a:ext cx="1491" cy="144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  <p:sp>
          <p:nvSpPr>
            <p:cNvPr id="11274" name="Rectangle 86"/>
            <p:cNvSpPr>
              <a:spLocks noChangeArrowheads="1"/>
            </p:cNvSpPr>
            <p:nvPr/>
          </p:nvSpPr>
          <p:spPr bwMode="auto">
            <a:xfrm>
              <a:off x="4159" y="2370"/>
              <a:ext cx="13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None/>
              </a:pPr>
              <a:r>
                <a:rPr lang="en-US" sz="1400">
                  <a:solidFill>
                    <a:schemeClr val="bg1"/>
                  </a:solidFill>
                  <a:ea typeface="ＭＳ Ｐゴシック" pitchFamily="-64" charset="-128"/>
                </a:rPr>
                <a:t>model prediction error</a:t>
              </a:r>
            </a:p>
          </p:txBody>
        </p:sp>
        <p:sp>
          <p:nvSpPr>
            <p:cNvPr id="11275" name="Rectangle 87"/>
            <p:cNvSpPr>
              <a:spLocks noChangeArrowheads="1"/>
            </p:cNvSpPr>
            <p:nvPr/>
          </p:nvSpPr>
          <p:spPr bwMode="auto">
            <a:xfrm rot="-5400000">
              <a:off x="3399" y="1586"/>
              <a:ext cx="122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None/>
              </a:pPr>
              <a:r>
                <a:rPr lang="en-US" sz="1400">
                  <a:solidFill>
                    <a:schemeClr val="bg1"/>
                  </a:solidFill>
                  <a:ea typeface="ＭＳ Ｐゴシック" pitchFamily="-64" charset="-128"/>
                </a:rPr>
                <a:t>measured firing rate</a:t>
              </a:r>
            </a:p>
          </p:txBody>
        </p:sp>
      </p:grpSp>
      <p:sp>
        <p:nvSpPr>
          <p:cNvPr id="11269" name="Rectangle 136"/>
          <p:cNvSpPr>
            <a:spLocks noChangeArrowheads="1"/>
          </p:cNvSpPr>
          <p:nvPr/>
        </p:nvSpPr>
        <p:spPr bwMode="auto">
          <a:xfrm>
            <a:off x="6772275" y="6521450"/>
            <a:ext cx="24209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600"/>
              <a:t>Bayer &amp; Glimcher (2005)</a:t>
            </a:r>
          </a:p>
        </p:txBody>
      </p:sp>
      <p:pic>
        <p:nvPicPr>
          <p:cNvPr id="11270" name="Picture 142" descr="BayerFig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88" y="1674813"/>
            <a:ext cx="24384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44"/>
          <p:cNvSpPr>
            <a:spLocks noChangeArrowheads="1"/>
          </p:cNvSpPr>
          <p:nvPr/>
        </p:nvSpPr>
        <p:spPr bwMode="auto">
          <a:xfrm>
            <a:off x="1881188" y="4170363"/>
            <a:ext cx="41148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ym typeface="Symbol" pitchFamily="18" charset="2"/>
              </a:rPr>
              <a:t>at end of trial: </a:t>
            </a:r>
            <a:r>
              <a:rPr lang="en-US" sz="1800" baseline="-25000">
                <a:sym typeface="Symbol" pitchFamily="18" charset="2"/>
              </a:rPr>
              <a:t>t</a:t>
            </a:r>
            <a:r>
              <a:rPr lang="en-US" sz="1800">
                <a:sym typeface="Symbol" pitchFamily="18" charset="2"/>
              </a:rPr>
              <a:t> = r</a:t>
            </a:r>
            <a:r>
              <a:rPr lang="en-US" sz="1800" baseline="-25000">
                <a:sym typeface="Symbol" pitchFamily="18" charset="2"/>
              </a:rPr>
              <a:t>t</a:t>
            </a:r>
            <a:r>
              <a:rPr lang="en-US" sz="1800">
                <a:sym typeface="Symbol" pitchFamily="18" charset="2"/>
              </a:rPr>
              <a:t> - V</a:t>
            </a:r>
            <a:r>
              <a:rPr lang="en-US" sz="1800" baseline="-25000">
                <a:sym typeface="Symbol" pitchFamily="18" charset="2"/>
              </a:rPr>
              <a:t>t </a:t>
            </a:r>
            <a:r>
              <a:rPr lang="en-US" sz="1800">
                <a:sym typeface="Symbol" pitchFamily="18" charset="2"/>
              </a:rPr>
              <a:t>(just like R-W)</a:t>
            </a:r>
            <a:endParaRPr lang="en-US" sz="1800"/>
          </a:p>
        </p:txBody>
      </p:sp>
      <p:graphicFrame>
        <p:nvGraphicFramePr>
          <p:cNvPr id="11266" name="Object 147"/>
          <p:cNvGraphicFramePr>
            <a:graphicFrameLocks noChangeAspect="1"/>
          </p:cNvGraphicFramePr>
          <p:nvPr/>
        </p:nvGraphicFramePr>
        <p:xfrm>
          <a:off x="1957388" y="4598988"/>
          <a:ext cx="2286000" cy="854075"/>
        </p:xfrm>
        <a:graphic>
          <a:graphicData uri="http://schemas.openxmlformats.org/presentationml/2006/ole">
            <p:oleObj spid="_x0000_s11266" name="Equation" r:id="rId6" imgW="11557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drives the dips?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08695"/>
            <a:ext cx="5715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21398" y="6453336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Matsumoto &amp; </a:t>
            </a:r>
            <a:r>
              <a:rPr lang="en-GB" dirty="0" err="1" smtClean="0"/>
              <a:t>Hikosaka</a:t>
            </a:r>
            <a:r>
              <a:rPr lang="en-GB" dirty="0" smtClean="0"/>
              <a:t>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drives the dips?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2878" y="1412776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Matsumoto &amp; </a:t>
            </a:r>
            <a:r>
              <a:rPr lang="en-GB" dirty="0" err="1" smtClean="0"/>
              <a:t>Hikosaka</a:t>
            </a:r>
            <a:r>
              <a:rPr lang="en-GB" dirty="0" smtClean="0"/>
              <a:t> (2007)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94881"/>
            <a:ext cx="4318671" cy="54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 r="29210"/>
          <a:stretch>
            <a:fillRect/>
          </a:stretch>
        </p:blipFill>
        <p:spPr bwMode="auto">
          <a:xfrm>
            <a:off x="4476923" y="1844824"/>
            <a:ext cx="4667077" cy="222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 l="4014" r="23321" b="78310"/>
          <a:stretch>
            <a:fillRect/>
          </a:stretch>
        </p:blipFill>
        <p:spPr bwMode="auto">
          <a:xfrm>
            <a:off x="4572000" y="4903691"/>
            <a:ext cx="4572000" cy="140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36719" y="645789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Jhou</a:t>
            </a:r>
            <a:r>
              <a:rPr lang="en-GB" dirty="0" smtClean="0"/>
              <a:t> et al,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Where does dopamine project to? Basal ganglia</a:t>
            </a:r>
            <a:endParaRPr lang="en-US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1430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Several large subcortical nuclei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(unfortunate anatomical names follow structure rather than function, eg caudate + putamen + nucleus accumbens are all relatively similar pieces of striatum; </a:t>
            </a:r>
            <a:br>
              <a:rPr lang="en-GB" sz="1800" smtClean="0"/>
            </a:br>
            <a:r>
              <a:rPr lang="en-GB" sz="1800" smtClean="0"/>
              <a:t>but globus pallidus &amp; substantia nigra each comprise two different things)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3171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908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Where does dopamine project to? Basal ganglia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304800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inputs to BG are from all over the cortex (and topographically mapped)</a:t>
            </a:r>
            <a:endParaRPr lang="en-GB" sz="2000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 b="15874"/>
          <a:stretch>
            <a:fillRect/>
          </a:stretch>
        </p:blipFill>
        <p:spPr bwMode="auto">
          <a:xfrm>
            <a:off x="2057400" y="1905000"/>
            <a:ext cx="51419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5389563" y="6491288"/>
            <a:ext cx="1925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Voorn et al, 2004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Corticostriatal synapses: 3 factor learning</a:t>
            </a:r>
            <a:endParaRPr lang="en-US" smtClean="0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1916113" y="20605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2781300" y="206057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644900" y="206057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6308725" y="206057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X</a:t>
            </a:r>
            <a:r>
              <a:rPr lang="en-US" sz="1800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1916113" y="34305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2781300" y="34305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3644900" y="34305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6308725" y="34305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</a:t>
            </a:r>
            <a:r>
              <a:rPr lang="en-US" sz="1800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5011738" y="3644900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5227638" y="3644900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5445125" y="3644900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5011738" y="2278063"/>
            <a:ext cx="73025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5227638" y="2278063"/>
            <a:ext cx="73025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5445125" y="2278063"/>
            <a:ext cx="73025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132013" y="2563813"/>
            <a:ext cx="0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132013" y="2563813"/>
            <a:ext cx="8636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132013" y="2563813"/>
            <a:ext cx="17287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132013" y="2563813"/>
            <a:ext cx="43926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>
            <a:off x="2132013" y="2563813"/>
            <a:ext cx="8636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2995613" y="25638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2995613" y="2563813"/>
            <a:ext cx="8651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2995613" y="2563813"/>
            <a:ext cx="35290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3860800" y="25638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 flipH="1">
            <a:off x="2995613" y="2563813"/>
            <a:ext cx="8651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H="1">
            <a:off x="2132013" y="2563813"/>
            <a:ext cx="17287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3860800" y="2563813"/>
            <a:ext cx="26638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6524625" y="25638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3860800" y="2563813"/>
            <a:ext cx="2663825" cy="86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H="1">
            <a:off x="2995613" y="2563813"/>
            <a:ext cx="35290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2132013" y="2563813"/>
            <a:ext cx="439261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5" name="Line 34"/>
          <p:cNvSpPr>
            <a:spLocks noChangeShapeType="1"/>
          </p:cNvSpPr>
          <p:nvPr/>
        </p:nvSpPr>
        <p:spPr bwMode="auto">
          <a:xfrm>
            <a:off x="2132013" y="3933825"/>
            <a:ext cx="2076450" cy="1071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6" name="Line 35"/>
          <p:cNvSpPr>
            <a:spLocks noChangeShapeType="1"/>
          </p:cNvSpPr>
          <p:nvPr/>
        </p:nvSpPr>
        <p:spPr bwMode="auto">
          <a:xfrm>
            <a:off x="2995613" y="3933825"/>
            <a:ext cx="1271587" cy="1019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7" name="Line 36"/>
          <p:cNvSpPr>
            <a:spLocks noChangeShapeType="1"/>
          </p:cNvSpPr>
          <p:nvPr/>
        </p:nvSpPr>
        <p:spPr bwMode="auto">
          <a:xfrm>
            <a:off x="3860800" y="3933825"/>
            <a:ext cx="484188" cy="1017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8" name="Line 37"/>
          <p:cNvSpPr>
            <a:spLocks noChangeShapeType="1"/>
          </p:cNvSpPr>
          <p:nvPr/>
        </p:nvSpPr>
        <p:spPr bwMode="auto">
          <a:xfrm flipH="1">
            <a:off x="4575175" y="3933825"/>
            <a:ext cx="194945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49" name="Text Box 38"/>
          <p:cNvSpPr txBox="1">
            <a:spLocks noChangeArrowheads="1"/>
          </p:cNvSpPr>
          <p:nvPr/>
        </p:nvSpPr>
        <p:spPr bwMode="auto">
          <a:xfrm>
            <a:off x="331788" y="1828800"/>
            <a:ext cx="1562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CC00"/>
                </a:solidFill>
              </a:rPr>
              <a:t>Cortex</a:t>
            </a:r>
            <a:endParaRPr lang="en-US" sz="1600"/>
          </a:p>
          <a:p>
            <a:pPr>
              <a:buFontTx/>
              <a:buNone/>
            </a:pPr>
            <a:r>
              <a:rPr lang="en-US" sz="1600"/>
              <a:t>Stimulus</a:t>
            </a:r>
          </a:p>
          <a:p>
            <a:pPr>
              <a:buFontTx/>
              <a:buNone/>
            </a:pPr>
            <a:r>
              <a:rPr lang="en-US" sz="1600"/>
              <a:t>Representation</a:t>
            </a:r>
          </a:p>
        </p:txBody>
      </p:sp>
      <p:sp>
        <p:nvSpPr>
          <p:cNvPr id="38950" name="AutoShape 39"/>
          <p:cNvSpPr>
            <a:spLocks noChangeArrowheads="1"/>
          </p:cNvSpPr>
          <p:nvPr/>
        </p:nvSpPr>
        <p:spPr bwMode="auto">
          <a:xfrm flipH="1">
            <a:off x="6629400" y="2514600"/>
            <a:ext cx="1600200" cy="573088"/>
          </a:xfrm>
          <a:prstGeom prst="rightArrowCallout">
            <a:avLst>
              <a:gd name="adj1" fmla="val 25000"/>
              <a:gd name="adj2" fmla="val 25000"/>
              <a:gd name="adj3" fmla="val 46537"/>
              <a:gd name="adj4" fmla="val 72120"/>
            </a:avLst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1600"/>
              <a:t>adjustable</a:t>
            </a:r>
          </a:p>
          <a:p>
            <a:pPr algn="ctr" rtl="1">
              <a:buFontTx/>
              <a:buNone/>
            </a:pPr>
            <a:r>
              <a:rPr lang="en-US" sz="1600"/>
              <a:t>synapses</a:t>
            </a:r>
            <a:endParaRPr lang="en-US" sz="1800"/>
          </a:p>
        </p:txBody>
      </p:sp>
      <p:sp>
        <p:nvSpPr>
          <p:cNvPr id="38951" name="Line 41"/>
          <p:cNvSpPr>
            <a:spLocks noChangeShapeType="1"/>
          </p:cNvSpPr>
          <p:nvPr/>
        </p:nvSpPr>
        <p:spPr bwMode="auto">
          <a:xfrm>
            <a:off x="2362200" y="5181600"/>
            <a:ext cx="175895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52" name="Freeform 42"/>
          <p:cNvSpPr>
            <a:spLocks/>
          </p:cNvSpPr>
          <p:nvPr/>
        </p:nvSpPr>
        <p:spPr bwMode="auto">
          <a:xfrm>
            <a:off x="4652963" y="3124200"/>
            <a:ext cx="2967037" cy="2033588"/>
          </a:xfrm>
          <a:custGeom>
            <a:avLst/>
            <a:gdLst>
              <a:gd name="T0" fmla="*/ 0 w 1935"/>
              <a:gd name="T1" fmla="*/ 1497 h 1497"/>
              <a:gd name="T2" fmla="*/ 1633 w 1935"/>
              <a:gd name="T3" fmla="*/ 907 h 1497"/>
              <a:gd name="T4" fmla="*/ 1814 w 1935"/>
              <a:gd name="T5" fmla="*/ 272 h 1497"/>
              <a:gd name="T6" fmla="*/ 1270 w 1935"/>
              <a:gd name="T7" fmla="*/ 0 h 1497"/>
              <a:gd name="T8" fmla="*/ 0 60000 65536"/>
              <a:gd name="T9" fmla="*/ 0 60000 65536"/>
              <a:gd name="T10" fmla="*/ 0 60000 65536"/>
              <a:gd name="T11" fmla="*/ 0 60000 65536"/>
              <a:gd name="T12" fmla="*/ 0 w 1935"/>
              <a:gd name="T13" fmla="*/ 0 h 1497"/>
              <a:gd name="T14" fmla="*/ 1935 w 1935"/>
              <a:gd name="T15" fmla="*/ 1497 h 14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5" h="1497">
                <a:moveTo>
                  <a:pt x="0" y="1497"/>
                </a:moveTo>
                <a:cubicBezTo>
                  <a:pt x="665" y="1304"/>
                  <a:pt x="1331" y="1111"/>
                  <a:pt x="1633" y="907"/>
                </a:cubicBezTo>
                <a:cubicBezTo>
                  <a:pt x="1935" y="703"/>
                  <a:pt x="1874" y="423"/>
                  <a:pt x="1814" y="272"/>
                </a:cubicBezTo>
                <a:cubicBezTo>
                  <a:pt x="1754" y="121"/>
                  <a:pt x="1512" y="60"/>
                  <a:pt x="1270" y="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71756" name="Text Box 44"/>
          <p:cNvSpPr txBox="1">
            <a:spLocks noChangeArrowheads="1"/>
          </p:cNvSpPr>
          <p:nvPr/>
        </p:nvSpPr>
        <p:spPr bwMode="auto">
          <a:xfrm>
            <a:off x="304800" y="4860925"/>
            <a:ext cx="1676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PPTN, habenula etc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371758" name="Text Box 46"/>
          <p:cNvSpPr txBox="1">
            <a:spLocks noChangeArrowheads="1"/>
          </p:cNvSpPr>
          <p:nvPr/>
        </p:nvSpPr>
        <p:spPr bwMode="auto">
          <a:xfrm>
            <a:off x="327025" y="3429000"/>
            <a:ext cx="1654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CC00"/>
                </a:solidFill>
              </a:rPr>
              <a:t>Striatum</a:t>
            </a:r>
          </a:p>
          <a:p>
            <a:pPr>
              <a:buFontTx/>
              <a:buNone/>
            </a:pPr>
            <a:r>
              <a:rPr lang="en-US" sz="1600"/>
              <a:t>learned values</a:t>
            </a:r>
            <a:endParaRPr lang="en-US" b="1">
              <a:solidFill>
                <a:srgbClr val="FFCC00"/>
              </a:solidFill>
            </a:endParaRPr>
          </a:p>
        </p:txBody>
      </p:sp>
      <p:sp>
        <p:nvSpPr>
          <p:cNvPr id="371759" name="Text Box 47"/>
          <p:cNvSpPr txBox="1">
            <a:spLocks noChangeArrowheads="1"/>
          </p:cNvSpPr>
          <p:nvPr/>
        </p:nvSpPr>
        <p:spPr bwMode="auto">
          <a:xfrm>
            <a:off x="4648200" y="51054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FFCC00"/>
                </a:solidFill>
              </a:rPr>
              <a:t>VTA, SNc</a:t>
            </a:r>
          </a:p>
        </p:txBody>
      </p:sp>
      <p:sp>
        <p:nvSpPr>
          <p:cNvPr id="38956" name="AutoShape 48"/>
          <p:cNvSpPr>
            <a:spLocks/>
          </p:cNvSpPr>
          <p:nvPr/>
        </p:nvSpPr>
        <p:spPr bwMode="auto">
          <a:xfrm>
            <a:off x="7392988" y="4827588"/>
            <a:ext cx="9144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3611"/>
              <a:gd name="adj5" fmla="val -28648"/>
              <a:gd name="adj6" fmla="val -3958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8957" name="AutoShape 49"/>
          <p:cNvSpPr>
            <a:spLocks/>
          </p:cNvSpPr>
          <p:nvPr/>
        </p:nvSpPr>
        <p:spPr bwMode="auto">
          <a:xfrm>
            <a:off x="7010400" y="4800600"/>
            <a:ext cx="1981200" cy="609600"/>
          </a:xfrm>
          <a:prstGeom prst="borderCallout2">
            <a:avLst>
              <a:gd name="adj1" fmla="val 18750"/>
              <a:gd name="adj2" fmla="val -3847"/>
              <a:gd name="adj3" fmla="val 18750"/>
              <a:gd name="adj4" fmla="val -12181"/>
              <a:gd name="adj5" fmla="val -28648"/>
              <a:gd name="adj6" fmla="val -26361"/>
            </a:avLst>
          </a:prstGeom>
          <a:noFill/>
          <a:ln w="9525" algn="ctr">
            <a:solidFill>
              <a:srgbClr val="FFCC00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>
              <a:buFontTx/>
              <a:buNone/>
            </a:pPr>
            <a:r>
              <a:rPr lang="en-US" sz="1600">
                <a:solidFill>
                  <a:srgbClr val="FFCC00"/>
                </a:solidFill>
              </a:rPr>
              <a:t>Prediction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FFCC00"/>
                </a:solidFill>
              </a:rPr>
              <a:t>Error (Dopamine)</a:t>
            </a:r>
          </a:p>
          <a:p>
            <a:pPr algn="ctr">
              <a:buFontTx/>
              <a:buNone/>
            </a:pPr>
            <a:endParaRPr lang="en-US" sz="1600">
              <a:solidFill>
                <a:srgbClr val="FFCC00"/>
              </a:solidFill>
            </a:endParaRPr>
          </a:p>
        </p:txBody>
      </p:sp>
      <p:sp>
        <p:nvSpPr>
          <p:cNvPr id="38958" name="Oval 33"/>
          <p:cNvSpPr>
            <a:spLocks noChangeArrowheads="1"/>
          </p:cNvSpPr>
          <p:nvPr/>
        </p:nvSpPr>
        <p:spPr bwMode="auto">
          <a:xfrm>
            <a:off x="4148138" y="4941888"/>
            <a:ext cx="503237" cy="5032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buFontTx/>
              <a:buNone/>
            </a:pPr>
            <a:r>
              <a:rPr lang="en-US" sz="2400" b="1">
                <a:solidFill>
                  <a:schemeClr val="bg1"/>
                </a:solidFill>
                <a:sym typeface="Symbol" pitchFamily="18" charset="2"/>
              </a:rPr>
              <a:t>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8959" name="Oval 40"/>
          <p:cNvSpPr>
            <a:spLocks noChangeArrowheads="1"/>
          </p:cNvSpPr>
          <p:nvPr/>
        </p:nvSpPr>
        <p:spPr bwMode="auto">
          <a:xfrm>
            <a:off x="1905000" y="49530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928688" y="6457950"/>
            <a:ext cx="671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but also amygdala; orbitofrontal cortex;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56" grpId="0"/>
      <p:bldP spid="371758" grpId="0"/>
      <p:bldP spid="37175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09600" y="4572000"/>
            <a:ext cx="5103813" cy="2093913"/>
            <a:chOff x="127" y="2880"/>
            <a:chExt cx="3215" cy="1319"/>
          </a:xfrm>
        </p:grpSpPr>
        <p:sp>
          <p:nvSpPr>
            <p:cNvPr id="22557" name="Rectangle 9"/>
            <p:cNvSpPr>
              <a:spLocks noChangeArrowheads="1"/>
            </p:cNvSpPr>
            <p:nvPr/>
          </p:nvSpPr>
          <p:spPr bwMode="auto">
            <a:xfrm>
              <a:off x="127" y="2880"/>
              <a:ext cx="3185" cy="1319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2558" name="Picture 10" descr="b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" y="3247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9" name="Text Box 11"/>
            <p:cNvSpPr txBox="1">
              <a:spLocks noChangeArrowheads="1"/>
            </p:cNvSpPr>
            <p:nvPr/>
          </p:nvSpPr>
          <p:spPr bwMode="auto">
            <a:xfrm>
              <a:off x="642" y="3298"/>
              <a:ext cx="1826" cy="252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= 	</a:t>
              </a:r>
              <a:r>
                <a:rPr lang="en-US" dirty="0" smtClean="0">
                  <a:solidFill>
                    <a:schemeClr val="bg1"/>
                  </a:solidFill>
                </a:rPr>
                <a:t>Conditioned </a:t>
              </a:r>
              <a:r>
                <a:rPr lang="en-US" dirty="0">
                  <a:solidFill>
                    <a:schemeClr val="bg1"/>
                  </a:solidFill>
                </a:rPr>
                <a:t>Stimulus</a:t>
              </a:r>
            </a:p>
          </p:txBody>
        </p:sp>
        <p:pic>
          <p:nvPicPr>
            <p:cNvPr id="22560" name="Picture 12" descr="steak"/>
            <p:cNvPicPr>
              <a:picLocks noChangeAspect="1" noChangeArrowheads="1"/>
            </p:cNvPicPr>
            <p:nvPr/>
          </p:nvPicPr>
          <p:blipFill>
            <a:blip r:embed="rId4" cstate="print"/>
            <a:srcRect t="10573" b="15419"/>
            <a:stretch>
              <a:fillRect/>
            </a:stretch>
          </p:blipFill>
          <p:spPr bwMode="auto">
            <a:xfrm>
              <a:off x="172" y="2883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1" name="Text Box 13"/>
            <p:cNvSpPr txBox="1">
              <a:spLocks noChangeArrowheads="1"/>
            </p:cNvSpPr>
            <p:nvPr/>
          </p:nvSpPr>
          <p:spPr bwMode="auto">
            <a:xfrm>
              <a:off x="640" y="2880"/>
              <a:ext cx="1997" cy="291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=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Unconditioned Stimulus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62" name="Text Box 14"/>
            <p:cNvSpPr txBox="1">
              <a:spLocks noChangeArrowheads="1"/>
            </p:cNvSpPr>
            <p:nvPr/>
          </p:nvSpPr>
          <p:spPr bwMode="auto">
            <a:xfrm>
              <a:off x="647" y="3702"/>
              <a:ext cx="2695" cy="446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= 	</a:t>
              </a:r>
              <a:r>
                <a:rPr lang="en-US" dirty="0" smtClean="0">
                  <a:solidFill>
                    <a:schemeClr val="bg1"/>
                  </a:solidFill>
                </a:rPr>
                <a:t>Unconditioned </a:t>
              </a:r>
              <a:r>
                <a:rPr lang="en-US" dirty="0">
                  <a:solidFill>
                    <a:schemeClr val="bg1"/>
                  </a:solidFill>
                </a:rPr>
                <a:t>Response (reflex);</a:t>
              </a:r>
            </a:p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Conditioned </a:t>
              </a:r>
              <a:r>
                <a:rPr lang="en-US" dirty="0">
                  <a:solidFill>
                    <a:schemeClr val="bg1"/>
                  </a:solidFill>
                </a:rPr>
                <a:t>Response (reflex)</a:t>
              </a:r>
            </a:p>
          </p:txBody>
        </p:sp>
        <p:grpSp>
          <p:nvGrpSpPr>
            <p:cNvPr id="22563" name="Group 15"/>
            <p:cNvGrpSpPr>
              <a:grpSpLocks/>
            </p:cNvGrpSpPr>
            <p:nvPr/>
          </p:nvGrpSpPr>
          <p:grpSpPr bwMode="auto">
            <a:xfrm>
              <a:off x="213" y="3655"/>
              <a:ext cx="411" cy="281"/>
              <a:chOff x="3107" y="890"/>
              <a:chExt cx="453" cy="272"/>
            </a:xfrm>
          </p:grpSpPr>
          <p:sp>
            <p:nvSpPr>
              <p:cNvPr id="22564" name="Rectangle 16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65" name="Group 17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22566" name="Freeform 18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67" name="Freeform 19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68" name="Freeform 20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17489" name="Rectangle 49"/>
          <p:cNvSpPr>
            <a:spLocks noChangeArrowheads="1"/>
          </p:cNvSpPr>
          <p:nvPr/>
        </p:nvSpPr>
        <p:spPr bwMode="auto">
          <a:xfrm>
            <a:off x="6324600" y="2743200"/>
            <a:ext cx="2133600" cy="29718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Animals learn predictions</a:t>
            </a:r>
            <a:endParaRPr lang="en-US" smtClean="0"/>
          </a:p>
        </p:txBody>
      </p:sp>
      <p:pic>
        <p:nvPicPr>
          <p:cNvPr id="22533" name="Picture 6" descr="pavlov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3325" y="85725"/>
            <a:ext cx="1447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620000" y="2057400"/>
            <a:ext cx="1414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>
                <a:latin typeface="Lucida Sans Unicode" pitchFamily="34" charset="0"/>
              </a:rPr>
              <a:t>Ivan Pavlov</a:t>
            </a:r>
          </a:p>
        </p:txBody>
      </p:sp>
      <p:pic>
        <p:nvPicPr>
          <p:cNvPr id="317462" name="Picture 22" descr="b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352800"/>
            <a:ext cx="720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400800" y="2743200"/>
            <a:ext cx="1371600" cy="533400"/>
            <a:chOff x="4032" y="1728"/>
            <a:chExt cx="864" cy="336"/>
          </a:xfrm>
        </p:grpSpPr>
        <p:pic>
          <p:nvPicPr>
            <p:cNvPr id="22550" name="Picture 23" descr="steak"/>
            <p:cNvPicPr>
              <a:picLocks noChangeAspect="1" noChangeArrowheads="1"/>
            </p:cNvPicPr>
            <p:nvPr/>
          </p:nvPicPr>
          <p:blipFill>
            <a:blip r:embed="rId4" cstate="print"/>
            <a:srcRect t="10573" b="15419"/>
            <a:stretch>
              <a:fillRect/>
            </a:stretch>
          </p:blipFill>
          <p:spPr bwMode="auto">
            <a:xfrm>
              <a:off x="4032" y="172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51" name="Group 24"/>
            <p:cNvGrpSpPr>
              <a:grpSpLocks/>
            </p:cNvGrpSpPr>
            <p:nvPr/>
          </p:nvGrpSpPr>
          <p:grpSpPr bwMode="auto">
            <a:xfrm>
              <a:off x="4485" y="1728"/>
              <a:ext cx="411" cy="281"/>
              <a:chOff x="3107" y="890"/>
              <a:chExt cx="453" cy="272"/>
            </a:xfrm>
          </p:grpSpPr>
          <p:sp>
            <p:nvSpPr>
              <p:cNvPr id="22552" name="Rectangle 25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53" name="Group 26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22554" name="Freeform 27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5" name="Freeform 28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6" name="Freeform 29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6400800" y="5002213"/>
            <a:ext cx="1371600" cy="712787"/>
            <a:chOff x="4032" y="3151"/>
            <a:chExt cx="864" cy="449"/>
          </a:xfrm>
        </p:grpSpPr>
        <p:pic>
          <p:nvPicPr>
            <p:cNvPr id="22543" name="Picture 39" descr="b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31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44" name="Group 40"/>
            <p:cNvGrpSpPr>
              <a:grpSpLocks/>
            </p:cNvGrpSpPr>
            <p:nvPr/>
          </p:nvGrpSpPr>
          <p:grpSpPr bwMode="auto">
            <a:xfrm>
              <a:off x="4485" y="3223"/>
              <a:ext cx="411" cy="281"/>
              <a:chOff x="3107" y="890"/>
              <a:chExt cx="453" cy="272"/>
            </a:xfrm>
          </p:grpSpPr>
          <p:sp>
            <p:nvSpPr>
              <p:cNvPr id="22545" name="Rectangle 41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46" name="Group 42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22547" name="Freeform 43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8" name="Freeform 44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9" name="Freeform 45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pic>
        <p:nvPicPr>
          <p:cNvPr id="22538" name="Picture 5" descr="pd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 l="3333" r="6688"/>
          <a:stretch>
            <a:fillRect/>
          </a:stretch>
        </p:blipFill>
        <p:spPr>
          <a:xfrm>
            <a:off x="0" y="1219200"/>
            <a:ext cx="6172200" cy="3498850"/>
          </a:xfrm>
        </p:spPr>
      </p:pic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6400800" y="4164013"/>
            <a:ext cx="2016125" cy="712787"/>
            <a:chOff x="4032" y="2623"/>
            <a:chExt cx="1270" cy="449"/>
          </a:xfrm>
        </p:grpSpPr>
        <p:pic>
          <p:nvPicPr>
            <p:cNvPr id="22540" name="Picture 54" descr="b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2623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55" descr="steak"/>
            <p:cNvPicPr>
              <a:picLocks noChangeAspect="1" noChangeArrowheads="1"/>
            </p:cNvPicPr>
            <p:nvPr/>
          </p:nvPicPr>
          <p:blipFill>
            <a:blip r:embed="rId4" cstate="print"/>
            <a:srcRect t="10573" b="15419"/>
            <a:stretch>
              <a:fillRect/>
            </a:stretch>
          </p:blipFill>
          <p:spPr bwMode="auto">
            <a:xfrm>
              <a:off x="4848" y="268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Line 56"/>
            <p:cNvSpPr>
              <a:spLocks noChangeShapeType="1"/>
            </p:cNvSpPr>
            <p:nvPr/>
          </p:nvSpPr>
          <p:spPr bwMode="auto">
            <a:xfrm>
              <a:off x="4560" y="2880"/>
              <a:ext cx="2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striatal</a:t>
            </a:r>
            <a:r>
              <a:rPr lang="en-GB" dirty="0" smtClean="0"/>
              <a:t>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 r="53780"/>
          <a:stretch>
            <a:fillRect/>
          </a:stretch>
        </p:blipFill>
        <p:spPr bwMode="auto">
          <a:xfrm>
            <a:off x="1835696" y="1412776"/>
            <a:ext cx="5112568" cy="49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9282" y="6485274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Cohen &amp; Frank,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Dopamine and plasticity</a:t>
            </a:r>
            <a:endParaRPr lang="en-US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28600" y="1479550"/>
            <a:ext cx="5257800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Prediction errors are for learning…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Cortico-striatal</a:t>
            </a:r>
            <a:r>
              <a:rPr lang="en-US" dirty="0" smtClean="0"/>
              <a:t> </a:t>
            </a:r>
            <a:r>
              <a:rPr lang="en-US" dirty="0"/>
              <a:t>synapses show </a:t>
            </a:r>
            <a:r>
              <a:rPr lang="en-US" dirty="0" smtClean="0"/>
              <a:t>complex dopamine-dependent </a:t>
            </a:r>
            <a:r>
              <a:rPr lang="en-US" dirty="0"/>
              <a:t>plasticity</a:t>
            </a:r>
          </a:p>
        </p:txBody>
      </p:sp>
      <p:pic>
        <p:nvPicPr>
          <p:cNvPr id="36868" name="Picture 5" descr="threefactor"/>
          <p:cNvPicPr>
            <a:picLocks noChangeAspect="1" noChangeArrowheads="1"/>
          </p:cNvPicPr>
          <p:nvPr/>
        </p:nvPicPr>
        <p:blipFill>
          <a:blip r:embed="rId3" cstate="print"/>
          <a:srcRect b="5455"/>
          <a:stretch>
            <a:fillRect/>
          </a:stretch>
        </p:blipFill>
        <p:spPr bwMode="auto">
          <a:xfrm>
            <a:off x="5638800" y="228600"/>
            <a:ext cx="3209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7186613" y="6521450"/>
            <a:ext cx="1957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/>
              <a:t>Wickens et al, 1996</a:t>
            </a:r>
            <a:endParaRPr lang="en-GB" sz="1600"/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8544"/>
            <a:ext cx="4952033" cy="370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DBBF1265-FA00-49E2-9A74-12664F702A9D}" type="slidenum">
              <a:rPr lang="en-GB"/>
              <a:pPr algn="l"/>
              <a:t>32</a:t>
            </a:fld>
            <a:endParaRPr lang="en-GB"/>
          </a:p>
        </p:txBody>
      </p:sp>
      <p:sp>
        <p:nvSpPr>
          <p:cNvPr id="12292" name="Oval 2"/>
          <p:cNvSpPr>
            <a:spLocks noChangeArrowheads="1"/>
          </p:cNvSpPr>
          <p:nvPr/>
        </p:nvSpPr>
        <p:spPr bwMode="auto">
          <a:xfrm>
            <a:off x="323850" y="4654550"/>
            <a:ext cx="6477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3" name="Oval 3"/>
          <p:cNvSpPr>
            <a:spLocks noChangeArrowheads="1"/>
          </p:cNvSpPr>
          <p:nvPr/>
        </p:nvSpPr>
        <p:spPr bwMode="auto">
          <a:xfrm>
            <a:off x="1547813" y="3430588"/>
            <a:ext cx="6477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4" name="Oval 4"/>
          <p:cNvSpPr>
            <a:spLocks noChangeArrowheads="1"/>
          </p:cNvSpPr>
          <p:nvPr/>
        </p:nvSpPr>
        <p:spPr bwMode="auto">
          <a:xfrm>
            <a:off x="1547813" y="4654550"/>
            <a:ext cx="6477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5" name="Oval 5"/>
          <p:cNvSpPr>
            <a:spLocks noChangeArrowheads="1"/>
          </p:cNvSpPr>
          <p:nvPr/>
        </p:nvSpPr>
        <p:spPr bwMode="auto">
          <a:xfrm>
            <a:off x="2771775" y="343058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2771775" y="465455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>
            <a:off x="1044575" y="3790950"/>
            <a:ext cx="4413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>
            <a:off x="971550" y="4006850"/>
            <a:ext cx="481013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>
            <a:off x="1044575" y="5014913"/>
            <a:ext cx="4413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0" name="Line 10"/>
          <p:cNvSpPr>
            <a:spLocks noChangeShapeType="1"/>
          </p:cNvSpPr>
          <p:nvPr/>
        </p:nvSpPr>
        <p:spPr bwMode="auto">
          <a:xfrm>
            <a:off x="2268538" y="5014913"/>
            <a:ext cx="4413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1" name="Line 11"/>
          <p:cNvSpPr>
            <a:spLocks noChangeShapeType="1"/>
          </p:cNvSpPr>
          <p:nvPr/>
        </p:nvSpPr>
        <p:spPr bwMode="auto">
          <a:xfrm>
            <a:off x="2268538" y="3789363"/>
            <a:ext cx="4413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2" name="Line 12"/>
          <p:cNvSpPr>
            <a:spLocks noChangeShapeType="1"/>
          </p:cNvSpPr>
          <p:nvPr/>
        </p:nvSpPr>
        <p:spPr bwMode="auto">
          <a:xfrm flipV="1">
            <a:off x="971550" y="4006850"/>
            <a:ext cx="481013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2303" name="Picture 13" descr="stim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3614738"/>
            <a:ext cx="431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4" descr="stim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97425"/>
            <a:ext cx="3571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5" descr="stim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0838" y="3573463"/>
            <a:ext cx="431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6" descr="stim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4799013"/>
            <a:ext cx="431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Oval 17"/>
          <p:cNvSpPr>
            <a:spLocks noChangeArrowheads="1"/>
          </p:cNvSpPr>
          <p:nvPr/>
        </p:nvSpPr>
        <p:spPr bwMode="auto">
          <a:xfrm>
            <a:off x="2771775" y="4654550"/>
            <a:ext cx="649288" cy="647700"/>
          </a:xfrm>
          <a:prstGeom prst="ellips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308" name="Oval 18"/>
          <p:cNvSpPr>
            <a:spLocks noChangeArrowheads="1"/>
          </p:cNvSpPr>
          <p:nvPr/>
        </p:nvSpPr>
        <p:spPr bwMode="auto">
          <a:xfrm>
            <a:off x="2771775" y="3430588"/>
            <a:ext cx="649288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12309" name="Text Box 19"/>
          <p:cNvSpPr txBox="1">
            <a:spLocks noChangeArrowheads="1"/>
          </p:cNvSpPr>
          <p:nvPr/>
        </p:nvSpPr>
        <p:spPr bwMode="auto">
          <a:xfrm>
            <a:off x="2843213" y="3500438"/>
            <a:ext cx="5778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FF0000"/>
                </a:solidFill>
              </a:rPr>
              <a:t>High</a:t>
            </a:r>
          </a:p>
          <a:p>
            <a:r>
              <a:rPr lang="en-GB" sz="1200" b="1">
                <a:solidFill>
                  <a:srgbClr val="FF0000"/>
                </a:solidFill>
              </a:rPr>
              <a:t>Pain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12310" name="Text Box 20"/>
          <p:cNvSpPr txBox="1">
            <a:spLocks noChangeArrowheads="1"/>
          </p:cNvSpPr>
          <p:nvPr/>
        </p:nvSpPr>
        <p:spPr bwMode="auto">
          <a:xfrm>
            <a:off x="2844800" y="4724400"/>
            <a:ext cx="5572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rgbClr val="0099FF"/>
                </a:solidFill>
              </a:rPr>
              <a:t>Low</a:t>
            </a:r>
          </a:p>
          <a:p>
            <a:r>
              <a:rPr lang="en-GB" sz="1200" b="1">
                <a:solidFill>
                  <a:srgbClr val="0099FF"/>
                </a:solidFill>
              </a:rPr>
              <a:t>Pain</a:t>
            </a:r>
            <a:endParaRPr lang="en-US" sz="1200" b="1">
              <a:solidFill>
                <a:srgbClr val="0099FF"/>
              </a:solidFill>
            </a:endParaRPr>
          </a:p>
        </p:txBody>
      </p:sp>
      <p:sp>
        <p:nvSpPr>
          <p:cNvPr id="12311" name="Oval 21"/>
          <p:cNvSpPr>
            <a:spLocks noChangeArrowheads="1"/>
          </p:cNvSpPr>
          <p:nvPr/>
        </p:nvSpPr>
        <p:spPr bwMode="auto">
          <a:xfrm>
            <a:off x="1547813" y="3430588"/>
            <a:ext cx="649287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12312" name="Oval 22"/>
          <p:cNvSpPr>
            <a:spLocks noChangeArrowheads="1"/>
          </p:cNvSpPr>
          <p:nvPr/>
        </p:nvSpPr>
        <p:spPr bwMode="auto">
          <a:xfrm>
            <a:off x="1547813" y="4654550"/>
            <a:ext cx="649287" cy="647700"/>
          </a:xfrm>
          <a:prstGeom prst="ellips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313" name="Oval 23"/>
          <p:cNvSpPr>
            <a:spLocks noChangeArrowheads="1"/>
          </p:cNvSpPr>
          <p:nvPr/>
        </p:nvSpPr>
        <p:spPr bwMode="auto">
          <a:xfrm>
            <a:off x="323850" y="4654550"/>
            <a:ext cx="649288" cy="647700"/>
          </a:xfrm>
          <a:prstGeom prst="ellips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314" name="Oval 24"/>
          <p:cNvSpPr>
            <a:spLocks noChangeArrowheads="1"/>
          </p:cNvSpPr>
          <p:nvPr/>
        </p:nvSpPr>
        <p:spPr bwMode="auto">
          <a:xfrm>
            <a:off x="323850" y="3430588"/>
            <a:ext cx="6477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12315" name="Oval 25"/>
          <p:cNvSpPr>
            <a:spLocks noChangeArrowheads="1"/>
          </p:cNvSpPr>
          <p:nvPr/>
        </p:nvSpPr>
        <p:spPr bwMode="auto">
          <a:xfrm>
            <a:off x="323850" y="3430588"/>
            <a:ext cx="647700" cy="6477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12316" name="Text Box 26"/>
          <p:cNvSpPr txBox="1">
            <a:spLocks noChangeArrowheads="1"/>
          </p:cNvSpPr>
          <p:nvPr/>
        </p:nvSpPr>
        <p:spPr bwMode="auto">
          <a:xfrm>
            <a:off x="1023938" y="3570288"/>
            <a:ext cx="3667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0.8</a:t>
            </a:r>
            <a:endParaRPr lang="en-US" sz="800" b="1"/>
          </a:p>
        </p:txBody>
      </p:sp>
      <p:sp>
        <p:nvSpPr>
          <p:cNvPr id="12317" name="Text Box 27"/>
          <p:cNvSpPr txBox="1">
            <a:spLocks noChangeArrowheads="1"/>
          </p:cNvSpPr>
          <p:nvPr/>
        </p:nvSpPr>
        <p:spPr bwMode="auto">
          <a:xfrm>
            <a:off x="2247900" y="3570288"/>
            <a:ext cx="366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1.0</a:t>
            </a:r>
            <a:endParaRPr lang="en-US" sz="800" b="1"/>
          </a:p>
        </p:txBody>
      </p:sp>
      <p:sp>
        <p:nvSpPr>
          <p:cNvPr id="12318" name="Text Box 28"/>
          <p:cNvSpPr txBox="1">
            <a:spLocks noChangeArrowheads="1"/>
          </p:cNvSpPr>
          <p:nvPr/>
        </p:nvSpPr>
        <p:spPr bwMode="auto">
          <a:xfrm>
            <a:off x="1023938" y="5010150"/>
            <a:ext cx="3667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0.8</a:t>
            </a:r>
            <a:endParaRPr lang="en-US" sz="800" b="1"/>
          </a:p>
        </p:txBody>
      </p:sp>
      <p:sp>
        <p:nvSpPr>
          <p:cNvPr id="12319" name="Text Box 29"/>
          <p:cNvSpPr txBox="1">
            <a:spLocks noChangeArrowheads="1"/>
          </p:cNvSpPr>
          <p:nvPr/>
        </p:nvSpPr>
        <p:spPr bwMode="auto">
          <a:xfrm>
            <a:off x="2247900" y="5010150"/>
            <a:ext cx="366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1.0</a:t>
            </a:r>
            <a:endParaRPr lang="en-US" sz="800" b="1"/>
          </a:p>
        </p:txBody>
      </p:sp>
      <p:sp>
        <p:nvSpPr>
          <p:cNvPr id="12320" name="Text Box 30"/>
          <p:cNvSpPr txBox="1">
            <a:spLocks noChangeArrowheads="1"/>
          </p:cNvSpPr>
          <p:nvPr/>
        </p:nvSpPr>
        <p:spPr bwMode="auto">
          <a:xfrm>
            <a:off x="828675" y="4435475"/>
            <a:ext cx="366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0.2</a:t>
            </a:r>
            <a:endParaRPr lang="en-US" sz="800" b="1"/>
          </a:p>
        </p:txBody>
      </p:sp>
      <p:sp>
        <p:nvSpPr>
          <p:cNvPr id="12321" name="Text Box 31"/>
          <p:cNvSpPr txBox="1">
            <a:spLocks noChangeArrowheads="1"/>
          </p:cNvSpPr>
          <p:nvPr/>
        </p:nvSpPr>
        <p:spPr bwMode="auto">
          <a:xfrm>
            <a:off x="828675" y="4075113"/>
            <a:ext cx="366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0.2</a:t>
            </a:r>
            <a:endParaRPr lang="en-US" sz="800" b="1"/>
          </a:p>
        </p:txBody>
      </p:sp>
      <p:pic>
        <p:nvPicPr>
          <p:cNvPr id="12322" name="Picture 32" descr="trial4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8275" y="5518150"/>
            <a:ext cx="212248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34" descr="trial1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5250" y="3214688"/>
            <a:ext cx="21415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36" descr="trial2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5250" y="4149725"/>
            <a:ext cx="21272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38" descr="trial3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5250" y="4725988"/>
            <a:ext cx="21320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 Box 40"/>
          <p:cNvSpPr txBox="1">
            <a:spLocks noChangeArrowheads="1"/>
          </p:cNvSpPr>
          <p:nvPr/>
        </p:nvSpPr>
        <p:spPr bwMode="auto">
          <a:xfrm>
            <a:off x="6659563" y="2632075"/>
            <a:ext cx="1766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Prediction error</a:t>
            </a:r>
            <a:endParaRPr lang="en-US" b="1"/>
          </a:p>
        </p:txBody>
      </p:sp>
      <p:sp>
        <p:nvSpPr>
          <p:cNvPr id="12327" name="Text Box 44"/>
          <p:cNvSpPr txBox="1">
            <a:spLocks noChangeArrowheads="1"/>
          </p:cNvSpPr>
          <p:nvPr/>
        </p:nvSpPr>
        <p:spPr bwMode="auto">
          <a:xfrm>
            <a:off x="0" y="571500"/>
            <a:ext cx="5170488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C000"/>
                </a:solidFill>
              </a:rPr>
              <a:t>punishment prediction error</a:t>
            </a:r>
          </a:p>
        </p:txBody>
      </p:sp>
      <p:pic>
        <p:nvPicPr>
          <p:cNvPr id="12328" name="Picture 45" descr="trial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8763" y="3286125"/>
            <a:ext cx="208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Picture 46" descr="trial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8763" y="4149725"/>
            <a:ext cx="209391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Picture 47" descr="tria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8763" y="4725988"/>
            <a:ext cx="2105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Picture 48" descr="trial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8763" y="5662613"/>
            <a:ext cx="208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2" name="Text Box 49"/>
          <p:cNvSpPr txBox="1">
            <a:spLocks noChangeArrowheads="1"/>
          </p:cNvSpPr>
          <p:nvPr/>
        </p:nvSpPr>
        <p:spPr bwMode="auto">
          <a:xfrm>
            <a:off x="4572000" y="2632075"/>
            <a:ext cx="744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Value</a:t>
            </a:r>
            <a:endParaRPr lang="en-US" b="1"/>
          </a:p>
        </p:txBody>
      </p:sp>
      <p:sp>
        <p:nvSpPr>
          <p:cNvPr id="12333" name="Text Box 15"/>
          <p:cNvSpPr txBox="1">
            <a:spLocks noChangeArrowheads="1"/>
          </p:cNvSpPr>
          <p:nvPr/>
        </p:nvSpPr>
        <p:spPr bwMode="auto">
          <a:xfrm>
            <a:off x="2336800" y="1624013"/>
            <a:ext cx="1254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TD error</a:t>
            </a:r>
            <a:endParaRPr lang="en-GB">
              <a:solidFill>
                <a:srgbClr val="FF3300"/>
              </a:solidFill>
            </a:endParaRP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3781425" y="1571625"/>
          <a:ext cx="2436813" cy="557213"/>
        </p:xfrm>
        <a:graphic>
          <a:graphicData uri="http://schemas.openxmlformats.org/presentationml/2006/ole">
            <p:oleObj spid="_x0000_s12290" name="Equation" r:id="rId15" imgW="1002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F7C8607A-4599-40D9-B8E4-F79F9E8FE35E}" type="slidenum">
              <a:rPr lang="en-GB"/>
              <a:pPr algn="l"/>
              <a:t>33</a:t>
            </a:fld>
            <a:endParaRPr lang="en-GB"/>
          </a:p>
        </p:txBody>
      </p:sp>
      <p:pic>
        <p:nvPicPr>
          <p:cNvPr id="39939" name="Picture 2" descr="brai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50850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sc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133600"/>
            <a:ext cx="16557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4"/>
          <p:cNvSpPr>
            <a:spLocks noChangeArrowheads="1"/>
          </p:cNvSpPr>
          <p:nvPr/>
        </p:nvSpPr>
        <p:spPr bwMode="auto">
          <a:xfrm rot="2040000">
            <a:off x="2124075" y="3429000"/>
            <a:ext cx="144463" cy="792163"/>
          </a:xfrm>
          <a:prstGeom prst="down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5292725" y="2344738"/>
            <a:ext cx="1271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latin typeface="Tahoma" pitchFamily="34" charset="0"/>
              </a:rPr>
              <a:t>TD model</a:t>
            </a:r>
            <a:endParaRPr lang="en-US" sz="1800" b="1">
              <a:latin typeface="Tahoma" pitchFamily="34" charset="0"/>
            </a:endParaRPr>
          </a:p>
        </p:txBody>
      </p:sp>
      <p:sp>
        <p:nvSpPr>
          <p:cNvPr id="39943" name="AutoShape 6"/>
          <p:cNvSpPr>
            <a:spLocks noChangeArrowheads="1"/>
          </p:cNvSpPr>
          <p:nvPr/>
        </p:nvSpPr>
        <p:spPr bwMode="auto">
          <a:xfrm rot="-2040000">
            <a:off x="6300788" y="3068638"/>
            <a:ext cx="144462" cy="936625"/>
          </a:xfrm>
          <a:prstGeom prst="downArrow">
            <a:avLst>
              <a:gd name="adj1" fmla="val 50000"/>
              <a:gd name="adj2" fmla="val 1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2987675" y="5013325"/>
            <a:ext cx="2232025" cy="71438"/>
          </a:xfrm>
          <a:prstGeom prst="leftRightArrow">
            <a:avLst>
              <a:gd name="adj1" fmla="val 50000"/>
              <a:gd name="adj2" fmla="val 624885"/>
            </a:avLst>
          </a:prstGeom>
          <a:solidFill>
            <a:srgbClr val="FFCC0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924300" y="478948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?</a:t>
            </a:r>
            <a:endParaRPr lang="en-US" sz="2400"/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663575" y="1625600"/>
            <a:ext cx="7280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600" b="1">
                <a:solidFill>
                  <a:srgbClr val="FF0000"/>
                </a:solidFill>
              </a:rPr>
              <a:t>A – B – HIGH      </a:t>
            </a:r>
            <a:r>
              <a:rPr lang="en-GB" sz="600" b="1">
                <a:solidFill>
                  <a:srgbClr val="0099FF"/>
                </a:solidFill>
              </a:rPr>
              <a:t>C – D – LOW      C – </a:t>
            </a:r>
            <a:r>
              <a:rPr lang="en-GB" sz="600" b="1">
                <a:solidFill>
                  <a:srgbClr val="FF0000"/>
                </a:solidFill>
              </a:rPr>
              <a:t>B – HIGH       A – B – HIGH        A – </a:t>
            </a:r>
            <a:r>
              <a:rPr lang="en-GB" sz="600" b="1">
                <a:solidFill>
                  <a:srgbClr val="0099FF"/>
                </a:solidFill>
              </a:rPr>
              <a:t>D – LOW    C – D – LOW      </a:t>
            </a:r>
            <a:r>
              <a:rPr lang="en-GB" sz="600" b="1">
                <a:solidFill>
                  <a:srgbClr val="FF0000"/>
                </a:solidFill>
              </a:rPr>
              <a:t>A – B – HIGH      A – B – HIGH       C – D – LOW      C – B – HIGH</a:t>
            </a:r>
            <a:r>
              <a:rPr lang="en-GB" sz="800">
                <a:solidFill>
                  <a:srgbClr val="FF0000"/>
                </a:solidFill>
              </a:rPr>
              <a:t>    </a:t>
            </a:r>
            <a:r>
              <a:rPr lang="en-GB" sz="800">
                <a:solidFill>
                  <a:srgbClr val="0099FF"/>
                </a:solidFill>
              </a:rPr>
              <a:t>  </a:t>
            </a:r>
            <a:endParaRPr lang="en-US" sz="800">
              <a:solidFill>
                <a:srgbClr val="FF0000"/>
              </a:solidFill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900113" y="4216400"/>
            <a:ext cx="1785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Brain responses</a:t>
            </a:r>
            <a:endParaRPr lang="en-US" b="1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580063" y="4143375"/>
            <a:ext cx="3095625" cy="1301750"/>
            <a:chOff x="3515" y="2610"/>
            <a:chExt cx="1950" cy="820"/>
          </a:xfrm>
        </p:grpSpPr>
        <p:pic>
          <p:nvPicPr>
            <p:cNvPr id="39953" name="Picture 7" descr="prederror"/>
            <p:cNvPicPr>
              <a:picLocks noChangeAspect="1" noChangeArrowheads="1"/>
            </p:cNvPicPr>
            <p:nvPr/>
          </p:nvPicPr>
          <p:blipFill>
            <a:blip r:embed="rId4" cstate="print"/>
            <a:srcRect l="7980" r="6041"/>
            <a:stretch>
              <a:fillRect/>
            </a:stretch>
          </p:blipFill>
          <p:spPr bwMode="auto">
            <a:xfrm>
              <a:off x="3515" y="2886"/>
              <a:ext cx="1950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4" name="Text Box 12"/>
            <p:cNvSpPr txBox="1">
              <a:spLocks noChangeArrowheads="1"/>
            </p:cNvSpPr>
            <p:nvPr/>
          </p:nvSpPr>
          <p:spPr bwMode="auto">
            <a:xfrm>
              <a:off x="3923" y="2610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Prediction error</a:t>
              </a:r>
              <a:endParaRPr lang="en-US" b="1"/>
            </a:p>
          </p:txBody>
        </p:sp>
      </p:grp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57188" y="1285875"/>
            <a:ext cx="3201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experimental sequence…..</a:t>
            </a:r>
            <a:endParaRPr lang="en-US" sz="1600" b="1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051050" y="1839913"/>
            <a:ext cx="1341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MR scanner</a:t>
            </a:r>
            <a:endParaRPr lang="en-US" b="1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292725" y="6021388"/>
            <a:ext cx="368617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Ben Seymour; John O’Doherty</a:t>
            </a:r>
            <a:endParaRPr lang="en-GB" sz="1800"/>
          </a:p>
        </p:txBody>
      </p:sp>
      <p:sp>
        <p:nvSpPr>
          <p:cNvPr id="39952" name="Text Box 44"/>
          <p:cNvSpPr txBox="1">
            <a:spLocks noChangeArrowheads="1"/>
          </p:cNvSpPr>
          <p:nvPr/>
        </p:nvSpPr>
        <p:spPr bwMode="auto">
          <a:xfrm>
            <a:off x="0" y="571500"/>
            <a:ext cx="5170488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C000"/>
                </a:solidFill>
              </a:rPr>
              <a:t>punishment prediction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195460CE-A8FC-4061-9F54-61DA25166278}" type="slidenum">
              <a:rPr lang="en-GB"/>
              <a:pPr algn="l"/>
              <a:t>34</a:t>
            </a:fld>
            <a:endParaRPr lang="en-GB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592138" y="1355725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    </a:t>
            </a:r>
            <a:endParaRPr lang="en-US" sz="1800"/>
          </a:p>
        </p:txBody>
      </p: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1692275" y="3910013"/>
            <a:ext cx="6719888" cy="2947987"/>
            <a:chOff x="612" y="1706"/>
            <a:chExt cx="4913" cy="2538"/>
          </a:xfrm>
        </p:grpSpPr>
        <p:pic>
          <p:nvPicPr>
            <p:cNvPr id="13322" name="Picture 2" descr="trial34"/>
            <p:cNvPicPr>
              <a:picLocks noChangeAspect="1" noChangeArrowheads="1"/>
            </p:cNvPicPr>
            <p:nvPr/>
          </p:nvPicPr>
          <p:blipFill>
            <a:blip r:embed="rId3" cstate="print"/>
            <a:srcRect b="75407"/>
            <a:stretch>
              <a:fillRect/>
            </a:stretch>
          </p:blipFill>
          <p:spPr bwMode="auto">
            <a:xfrm>
              <a:off x="612" y="2206"/>
              <a:ext cx="113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3" descr="trial34model"/>
            <p:cNvPicPr>
              <a:picLocks noChangeAspect="1" noChangeArrowheads="1"/>
            </p:cNvPicPr>
            <p:nvPr/>
          </p:nvPicPr>
          <p:blipFill>
            <a:blip r:embed="rId4" cstate="print"/>
            <a:srcRect b="65971"/>
            <a:stretch>
              <a:fillRect/>
            </a:stretch>
          </p:blipFill>
          <p:spPr bwMode="auto">
            <a:xfrm>
              <a:off x="2064" y="2024"/>
              <a:ext cx="1679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4" descr="trial3plo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3" y="1706"/>
              <a:ext cx="1655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5" descr="trial4plo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3" y="2976"/>
              <a:ext cx="1692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1" descr="trial34"/>
            <p:cNvPicPr>
              <a:picLocks noChangeAspect="1" noChangeArrowheads="1"/>
            </p:cNvPicPr>
            <p:nvPr/>
          </p:nvPicPr>
          <p:blipFill>
            <a:blip r:embed="rId3" cstate="print"/>
            <a:srcRect t="74049"/>
            <a:stretch>
              <a:fillRect/>
            </a:stretch>
          </p:blipFill>
          <p:spPr bwMode="auto">
            <a:xfrm>
              <a:off x="658" y="3431"/>
              <a:ext cx="113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2" descr="trial34model"/>
            <p:cNvPicPr>
              <a:picLocks noChangeAspect="1" noChangeArrowheads="1"/>
            </p:cNvPicPr>
            <p:nvPr/>
          </p:nvPicPr>
          <p:blipFill>
            <a:blip r:embed="rId4" cstate="print"/>
            <a:srcRect t="45370"/>
            <a:stretch>
              <a:fillRect/>
            </a:stretch>
          </p:blipFill>
          <p:spPr bwMode="auto">
            <a:xfrm>
              <a:off x="2109" y="3249"/>
              <a:ext cx="167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076825" y="404813"/>
          <a:ext cx="3743325" cy="3381375"/>
        </p:xfrm>
        <a:graphic>
          <a:graphicData uri="http://schemas.openxmlformats.org/presentationml/2006/ole">
            <p:oleObj spid="_x0000_s13314" name="Bitmap Image" r:id="rId7" imgW="3742857" imgH="3381847" progId="PBrush">
              <p:embed/>
            </p:oleObj>
          </a:graphicData>
        </a:graphic>
      </p:graphicFrame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1692275" y="1689100"/>
            <a:ext cx="3028950" cy="94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TD prediction error</a:t>
            </a:r>
            <a:r>
              <a:rPr lang="en-US"/>
              <a:t>:</a:t>
            </a:r>
          </a:p>
          <a:p>
            <a:r>
              <a:rPr lang="en-US"/>
              <a:t>     ventral striatum</a:t>
            </a:r>
            <a:endParaRPr lang="en-GB"/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5076825" y="3357563"/>
            <a:ext cx="646113" cy="390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FF00"/>
                </a:solidFill>
              </a:rPr>
              <a:t>Z=-4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13320" name="Text Box 17"/>
          <p:cNvSpPr txBox="1">
            <a:spLocks noChangeArrowheads="1"/>
          </p:cNvSpPr>
          <p:nvPr/>
        </p:nvSpPr>
        <p:spPr bwMode="auto">
          <a:xfrm>
            <a:off x="8532813" y="3357563"/>
            <a:ext cx="307975" cy="390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FF00"/>
                </a:solidFill>
              </a:rPr>
              <a:t>R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13321" name="Text Box 44"/>
          <p:cNvSpPr txBox="1">
            <a:spLocks noChangeArrowheads="1"/>
          </p:cNvSpPr>
          <p:nvPr/>
        </p:nvSpPr>
        <p:spPr bwMode="auto">
          <a:xfrm>
            <a:off x="0" y="571500"/>
            <a:ext cx="5170488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FFC000"/>
                </a:solidFill>
              </a:rPr>
              <a:t>punishment prediction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8B4791B0-67B6-499C-B739-A87C73D6B721}" type="slidenum">
              <a:rPr lang="en-GB"/>
              <a:pPr algn="l"/>
              <a:t>35</a:t>
            </a:fld>
            <a:endParaRPr lang="en-GB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95288" y="1460500"/>
          <a:ext cx="3200400" cy="3028950"/>
        </p:xfrm>
        <a:graphic>
          <a:graphicData uri="http://schemas.openxmlformats.org/presentationml/2006/ole">
            <p:oleObj spid="_x0000_s14338" name="Bitmap Image" r:id="rId3" imgW="3200000" imgH="3029373" progId="PBrush">
              <p:embed/>
            </p:oleObj>
          </a:graphicData>
        </a:graphic>
      </p:graphicFrame>
      <p:pic>
        <p:nvPicPr>
          <p:cNvPr id="14340" name="Picture 3" descr="valuemo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229225"/>
            <a:ext cx="53990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valued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868863"/>
            <a:ext cx="27209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755650" y="4532313"/>
            <a:ext cx="2706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right anterior insula</a:t>
            </a:r>
            <a:endParaRPr lang="en-US"/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1268413"/>
            <a:ext cx="4029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5435600" y="3789363"/>
            <a:ext cx="2478088" cy="400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dorsal raphe (5HT)?</a:t>
            </a:r>
            <a:endParaRPr lang="en-GB"/>
          </a:p>
        </p:txBody>
      </p:sp>
      <p:sp>
        <p:nvSpPr>
          <p:cNvPr id="14345" name="Text Box 44"/>
          <p:cNvSpPr txBox="1">
            <a:spLocks noChangeArrowheads="1"/>
          </p:cNvSpPr>
          <p:nvPr/>
        </p:nvSpPr>
        <p:spPr bwMode="auto">
          <a:xfrm>
            <a:off x="0" y="571500"/>
            <a:ext cx="4192588" cy="584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C000"/>
                </a:solidFill>
              </a:rPr>
              <a:t>punishment 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3" y="1350962"/>
            <a:ext cx="4700835" cy="550703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dips below baseline in dopamine</a:t>
            </a:r>
          </a:p>
          <a:p>
            <a:pPr lvl="1"/>
            <a:r>
              <a:rPr lang="en-GB" dirty="0" smtClean="0"/>
              <a:t>Frank: D2 receptors particularly sensitive</a:t>
            </a:r>
          </a:p>
          <a:p>
            <a:pPr lvl="1"/>
            <a:r>
              <a:rPr lang="en-GB" dirty="0" smtClean="0"/>
              <a:t>Bayer &amp; </a:t>
            </a:r>
            <a:r>
              <a:rPr lang="en-GB" dirty="0" err="1" smtClean="0"/>
              <a:t>Glimcher</a:t>
            </a:r>
            <a:r>
              <a:rPr lang="en-GB" dirty="0" smtClean="0"/>
              <a:t>: length of pause related to size of negative prediction error</a:t>
            </a:r>
          </a:p>
          <a:p>
            <a:r>
              <a:rPr lang="en-GB" dirty="0" smtClean="0"/>
              <a:t>but: </a:t>
            </a:r>
          </a:p>
          <a:p>
            <a:pPr lvl="1"/>
            <a:r>
              <a:rPr lang="en-GB" dirty="0" smtClean="0"/>
              <a:t>can’t afford to wait that long</a:t>
            </a:r>
          </a:p>
          <a:p>
            <a:pPr lvl="1"/>
            <a:r>
              <a:rPr lang="en-GB" dirty="0" smtClean="0"/>
              <a:t>negative signal for such an important event</a:t>
            </a:r>
          </a:p>
          <a:p>
            <a:pPr lvl="1"/>
            <a:r>
              <a:rPr lang="en-GB" dirty="0" err="1" smtClean="0"/>
              <a:t>opponency</a:t>
            </a:r>
            <a:r>
              <a:rPr lang="en-GB" dirty="0" smtClean="0"/>
              <a:t> a more conventional solution:</a:t>
            </a:r>
          </a:p>
          <a:p>
            <a:pPr lvl="2"/>
            <a:r>
              <a:rPr lang="en-GB" dirty="0" smtClean="0"/>
              <a:t>serotonin…</a:t>
            </a:r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 r="31661"/>
          <a:stretch>
            <a:fillRect/>
          </a:stretch>
        </p:blipFill>
        <p:spPr bwMode="auto">
          <a:xfrm>
            <a:off x="5157568" y="1340768"/>
            <a:ext cx="398643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53EAA-CA23-4E57-A533-121C6D3D053B}" type="slidenum">
              <a:rPr lang="en-GB"/>
              <a:pPr/>
              <a:t>37</a:t>
            </a:fld>
            <a:endParaRPr lang="en-GB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-32" y="260350"/>
            <a:ext cx="7772400" cy="1143000"/>
          </a:xfrm>
        </p:spPr>
        <p:txBody>
          <a:bodyPr/>
          <a:lstStyle/>
          <a:p>
            <a:r>
              <a:rPr lang="en-US" sz="3200" dirty="0" smtClean="0"/>
              <a:t>generalization</a:t>
            </a:r>
            <a:endParaRPr lang="en-GB" sz="3200" dirty="0"/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28736"/>
            <a:ext cx="4778375" cy="5245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2214546" y="3357562"/>
            <a:ext cx="4929222" cy="40011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15272" y="4929198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43108" y="3357562"/>
            <a:ext cx="5072098" cy="207170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14546" y="5304176"/>
            <a:ext cx="5143536" cy="18396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2A25-88FD-4A96-8FEE-AEB18CB7E4E8}" type="slidenum">
              <a:rPr lang="en-GB"/>
              <a:pPr/>
              <a:t>38</a:t>
            </a:fld>
            <a:endParaRPr lang="en-GB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-32" y="285728"/>
            <a:ext cx="7772400" cy="1143000"/>
          </a:xfrm>
        </p:spPr>
        <p:txBody>
          <a:bodyPr/>
          <a:lstStyle/>
          <a:p>
            <a:r>
              <a:rPr lang="en-US" sz="3200" dirty="0" smtClean="0"/>
              <a:t>generalization</a:t>
            </a:r>
            <a:endParaRPr lang="en-GB" sz="3200" dirty="0"/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84313"/>
            <a:ext cx="5191125" cy="5153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random-dot discrimination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552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6923"/>
            <a:ext cx="2592288" cy="644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149080"/>
            <a:ext cx="4137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differential reward (0.16ml; 0.38ml)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Sakagami</a:t>
            </a:r>
            <a:r>
              <a:rPr lang="en-GB" dirty="0" smtClean="0"/>
              <a:t>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6324600" y="2743200"/>
            <a:ext cx="2133600" cy="29718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Animals learn predictions</a:t>
            </a:r>
            <a:endParaRPr lang="en-US" smtClean="0"/>
          </a:p>
        </p:txBody>
      </p:sp>
      <p:pic>
        <p:nvPicPr>
          <p:cNvPr id="1029" name="Picture 17" descr="pavlo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5" y="85725"/>
            <a:ext cx="1447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7620000" y="2057400"/>
            <a:ext cx="1414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>
                <a:latin typeface="Lucida Sans Unicode" pitchFamily="34" charset="0"/>
              </a:rPr>
              <a:t>Ivan Pavlov</a:t>
            </a:r>
          </a:p>
        </p:txBody>
      </p:sp>
      <p:pic>
        <p:nvPicPr>
          <p:cNvPr id="1031" name="Picture 19" descr="b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352800"/>
            <a:ext cx="720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20"/>
          <p:cNvGrpSpPr>
            <a:grpSpLocks/>
          </p:cNvGrpSpPr>
          <p:nvPr/>
        </p:nvGrpSpPr>
        <p:grpSpPr bwMode="auto">
          <a:xfrm>
            <a:off x="6400800" y="2743200"/>
            <a:ext cx="1371600" cy="533400"/>
            <a:chOff x="4032" y="1728"/>
            <a:chExt cx="864" cy="336"/>
          </a:xfrm>
        </p:grpSpPr>
        <p:pic>
          <p:nvPicPr>
            <p:cNvPr id="1047" name="Picture 21" descr="steak"/>
            <p:cNvPicPr>
              <a:picLocks noChangeAspect="1" noChangeArrowheads="1"/>
            </p:cNvPicPr>
            <p:nvPr/>
          </p:nvPicPr>
          <p:blipFill>
            <a:blip r:embed="rId6" cstate="print"/>
            <a:srcRect t="10573" b="15419"/>
            <a:stretch>
              <a:fillRect/>
            </a:stretch>
          </p:blipFill>
          <p:spPr bwMode="auto">
            <a:xfrm>
              <a:off x="4032" y="172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8" name="Group 22"/>
            <p:cNvGrpSpPr>
              <a:grpSpLocks/>
            </p:cNvGrpSpPr>
            <p:nvPr/>
          </p:nvGrpSpPr>
          <p:grpSpPr bwMode="auto">
            <a:xfrm>
              <a:off x="4485" y="1728"/>
              <a:ext cx="411" cy="281"/>
              <a:chOff x="3107" y="890"/>
              <a:chExt cx="453" cy="272"/>
            </a:xfrm>
          </p:grpSpPr>
          <p:sp>
            <p:nvSpPr>
              <p:cNvPr id="1049" name="Rectangle 23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50" name="Group 24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1051" name="Freeform 25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Freeform 26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Freeform 27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033" name="Group 28"/>
          <p:cNvGrpSpPr>
            <a:grpSpLocks/>
          </p:cNvGrpSpPr>
          <p:nvPr/>
        </p:nvGrpSpPr>
        <p:grpSpPr bwMode="auto">
          <a:xfrm>
            <a:off x="6400800" y="5002213"/>
            <a:ext cx="1371600" cy="712787"/>
            <a:chOff x="4032" y="3151"/>
            <a:chExt cx="864" cy="449"/>
          </a:xfrm>
        </p:grpSpPr>
        <p:pic>
          <p:nvPicPr>
            <p:cNvPr id="1040" name="Picture 29" descr="be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31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1" name="Group 30"/>
            <p:cNvGrpSpPr>
              <a:grpSpLocks/>
            </p:cNvGrpSpPr>
            <p:nvPr/>
          </p:nvGrpSpPr>
          <p:grpSpPr bwMode="auto">
            <a:xfrm>
              <a:off x="4485" y="3223"/>
              <a:ext cx="411" cy="281"/>
              <a:chOff x="3107" y="890"/>
              <a:chExt cx="453" cy="272"/>
            </a:xfrm>
          </p:grpSpPr>
          <p:sp>
            <p:nvSpPr>
              <p:cNvPr id="1042" name="Rectangle 31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43" name="Group 32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1044" name="Freeform 33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Freeform 34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Freeform 35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914400" y="4191000"/>
          <a:ext cx="4495800" cy="2667000"/>
        </p:xfrm>
        <a:graphic>
          <a:graphicData uri="http://schemas.openxmlformats.org/presentationml/2006/ole">
            <p:oleObj spid="_x0000_s1026" name="Worksheet" r:id="rId7" imgW="4002024" imgH="2157984" progId="Excel.Sheet.8">
              <p:embed/>
            </p:oleObj>
          </a:graphicData>
        </a:graphic>
      </p:graphicFrame>
      <p:pic>
        <p:nvPicPr>
          <p:cNvPr id="1034" name="Picture 37" descr="pd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 l="3333" r="6688"/>
          <a:stretch>
            <a:fillRect/>
          </a:stretch>
        </p:blipFill>
        <p:spPr>
          <a:xfrm>
            <a:off x="0" y="1219200"/>
            <a:ext cx="6172200" cy="3498850"/>
          </a:xfrm>
        </p:spPr>
      </p:pic>
      <p:grpSp>
        <p:nvGrpSpPr>
          <p:cNvPr id="1035" name="Group 38"/>
          <p:cNvGrpSpPr>
            <a:grpSpLocks/>
          </p:cNvGrpSpPr>
          <p:nvPr/>
        </p:nvGrpSpPr>
        <p:grpSpPr bwMode="auto">
          <a:xfrm>
            <a:off x="6400800" y="4164013"/>
            <a:ext cx="2016125" cy="712787"/>
            <a:chOff x="4032" y="2623"/>
            <a:chExt cx="1270" cy="449"/>
          </a:xfrm>
        </p:grpSpPr>
        <p:pic>
          <p:nvPicPr>
            <p:cNvPr id="1037" name="Picture 39" descr="be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2623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40" descr="steak"/>
            <p:cNvPicPr>
              <a:picLocks noChangeAspect="1" noChangeArrowheads="1"/>
            </p:cNvPicPr>
            <p:nvPr/>
          </p:nvPicPr>
          <p:blipFill>
            <a:blip r:embed="rId6" cstate="print"/>
            <a:srcRect t="10573" b="15419"/>
            <a:stretch>
              <a:fillRect/>
            </a:stretch>
          </p:blipFill>
          <p:spPr bwMode="auto">
            <a:xfrm>
              <a:off x="4848" y="268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Line 41"/>
            <p:cNvSpPr>
              <a:spLocks noChangeShapeType="1"/>
            </p:cNvSpPr>
            <p:nvPr/>
          </p:nvSpPr>
          <p:spPr bwMode="auto">
            <a:xfrm>
              <a:off x="4560" y="2880"/>
              <a:ext cx="2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5876925" y="6019800"/>
            <a:ext cx="28860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very general across species, stimuli, behaviors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inhibitory conditioning</a:t>
            </a:r>
          </a:p>
          <a:p>
            <a:r>
              <a:rPr lang="en-GB" dirty="0" err="1" smtClean="0"/>
              <a:t>transreinforcer</a:t>
            </a:r>
            <a:r>
              <a:rPr lang="en-GB" dirty="0" smtClean="0"/>
              <a:t> blocking</a:t>
            </a:r>
          </a:p>
          <a:p>
            <a:r>
              <a:rPr lang="en-GB" dirty="0" smtClean="0"/>
              <a:t>motivational sensitivities</a:t>
            </a:r>
          </a:p>
          <a:p>
            <a:r>
              <a:rPr lang="en-GB" dirty="0" smtClean="0"/>
              <a:t>backwards blocking</a:t>
            </a:r>
          </a:p>
          <a:p>
            <a:pPr lvl="1"/>
            <a:r>
              <a:rPr lang="en-GB" dirty="0" err="1" smtClean="0"/>
              <a:t>Kalman</a:t>
            </a:r>
            <a:r>
              <a:rPr lang="en-GB" dirty="0" smtClean="0"/>
              <a:t> filtering</a:t>
            </a:r>
          </a:p>
          <a:p>
            <a:r>
              <a:rPr lang="en-GB" dirty="0" smtClean="0"/>
              <a:t>downwards unblocking</a:t>
            </a:r>
          </a:p>
          <a:p>
            <a:r>
              <a:rPr lang="en-GB" dirty="0" smtClean="0"/>
              <a:t>primacy as well as </a:t>
            </a:r>
            <a:r>
              <a:rPr lang="en-GB" dirty="0" err="1" smtClean="0"/>
              <a:t>recency</a:t>
            </a:r>
            <a:r>
              <a:rPr lang="en-GB" dirty="0" smtClean="0"/>
              <a:t> (highlighting)</a:t>
            </a:r>
          </a:p>
          <a:p>
            <a:pPr lvl="1"/>
            <a:r>
              <a:rPr lang="en-GB" dirty="0" smtClean="0"/>
              <a:t>assumed density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Summary of this part: </a:t>
            </a:r>
            <a:br>
              <a:rPr lang="en-US" sz="3200" smtClean="0"/>
            </a:br>
            <a:r>
              <a:rPr lang="en-US" sz="3200" smtClean="0"/>
              <a:t>prediction and RL</a:t>
            </a:r>
            <a:endParaRPr lang="en-US" smtClean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250825" y="1371600"/>
            <a:ext cx="8435975" cy="5056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/>
              <a:t>Prediction is important for action selection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None/>
            </a:pPr>
            <a:endParaRPr lang="en-US">
              <a:solidFill>
                <a:srgbClr val="FFCC00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problem:</a:t>
            </a:r>
            <a:r>
              <a:rPr lang="en-US"/>
              <a:t> prediction of future reward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algorithm:</a:t>
            </a:r>
            <a:r>
              <a:rPr lang="en-US"/>
              <a:t> temporal difference learning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Neural implementation:</a:t>
            </a:r>
            <a:r>
              <a:rPr lang="en-US"/>
              <a:t> dopamine dependent learning in BG</a:t>
            </a:r>
            <a:endParaRPr lang="en-US" sz="1800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  <a:buFontTx/>
              <a:buNone/>
            </a:pPr>
            <a:endParaRPr lang="en-US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>
                <a:sym typeface="Symbol" pitchFamily="18" charset="2"/>
              </a:rPr>
              <a:t>A precise computational model of learning allows one to look in the brain for “hidden variables” postulated by the model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Precise (normative!) theory for generation of dopamine firing patterns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Explains anticipatory dopaminergic responding, second order conditioning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Compelling account for the role of dopamine in classical conditioning: prediction error acts as signal driving learning in prediction areas</a:t>
            </a:r>
          </a:p>
        </p:txBody>
      </p:sp>
      <p:pic>
        <p:nvPicPr>
          <p:cNvPr id="40964" name="Picture 11" descr="Values"/>
          <p:cNvPicPr>
            <a:picLocks noChangeAspect="1" noChangeArrowheads="1"/>
          </p:cNvPicPr>
          <p:nvPr/>
        </p:nvPicPr>
        <p:blipFill>
          <a:blip r:embed="rId3" cstate="print"/>
          <a:srcRect r="12000"/>
          <a:stretch>
            <a:fillRect/>
          </a:stretch>
        </p:blipFill>
        <p:spPr bwMode="auto">
          <a:xfrm>
            <a:off x="5791200" y="0"/>
            <a:ext cx="33528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Striatum and learned values</a:t>
            </a:r>
            <a:endParaRPr lang="en-US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25425" y="1427163"/>
            <a:ext cx="86899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Striatal neurons show ramping activity that precedes a reward (and changes with learning!)</a:t>
            </a:r>
          </a:p>
        </p:txBody>
      </p:sp>
      <p:pic>
        <p:nvPicPr>
          <p:cNvPr id="41988" name="Picture 5" descr="str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3600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638550" y="6338888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(Schultz)</a:t>
            </a:r>
            <a:endParaRPr lang="en-GB" sz="1800"/>
          </a:p>
        </p:txBody>
      </p:sp>
      <p:pic>
        <p:nvPicPr>
          <p:cNvPr id="41990" name="Picture 7" descr="ch5_ventral_165_22_11_4"/>
          <p:cNvPicPr>
            <a:picLocks noChangeAspect="1" noChangeArrowheads="1"/>
          </p:cNvPicPr>
          <p:nvPr/>
        </p:nvPicPr>
        <p:blipFill>
          <a:blip r:embed="rId4" cstate="print"/>
          <a:srcRect l="24181" t="16931" r="49728"/>
          <a:stretch>
            <a:fillRect/>
          </a:stretch>
        </p:blipFill>
        <p:spPr bwMode="auto">
          <a:xfrm>
            <a:off x="5334000" y="3033713"/>
            <a:ext cx="31242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5600700" y="23622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start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6534150" y="23622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food</a:t>
            </a:r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5943600" y="2652713"/>
            <a:ext cx="0" cy="3810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6781800" y="2652713"/>
            <a:ext cx="0" cy="3810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7740650" y="53340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(Daw)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Phasic dopamine also responds to…</a:t>
            </a:r>
            <a:endParaRPr lang="en-US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350963"/>
            <a:ext cx="8589962" cy="4287837"/>
          </a:xfrm>
        </p:spPr>
        <p:txBody>
          <a:bodyPr/>
          <a:lstStyle/>
          <a:p>
            <a:pPr marL="544513" indent="-544513" eaLnBrk="1" hangingPunct="1"/>
            <a:r>
              <a:rPr lang="en-US" sz="2000" smtClean="0"/>
              <a:t>Novel stimuli</a:t>
            </a:r>
          </a:p>
          <a:p>
            <a:pPr marL="544513" indent="-544513" eaLnBrk="1" hangingPunct="1"/>
            <a:r>
              <a:rPr lang="en-US" sz="2000" smtClean="0"/>
              <a:t>Especially salient (attention grabbing) stimuli</a:t>
            </a:r>
          </a:p>
          <a:p>
            <a:pPr marL="544513" indent="-544513" eaLnBrk="1" hangingPunct="1"/>
            <a:r>
              <a:rPr lang="en-US" sz="2000" smtClean="0"/>
              <a:t>Aversive stimuli (??)</a:t>
            </a:r>
          </a:p>
          <a:p>
            <a:pPr marL="544513" indent="-544513" eaLnBrk="1" hangingPunct="1"/>
            <a:endParaRPr lang="en-US" sz="2000" smtClean="0"/>
          </a:p>
          <a:p>
            <a:pPr marL="544513" indent="-544513" eaLnBrk="1" hangingPunct="1"/>
            <a:r>
              <a:rPr lang="en-US" sz="2000" smtClean="0"/>
              <a:t>Reinforcers and appetitive stimuli induce approach behavior and learning, but also have attention functions (elicit orienting response) and disrupt ongoing behaviour.</a:t>
            </a:r>
          </a:p>
          <a:p>
            <a:pPr marL="544513" indent="-544513" eaLnBrk="1" hangingPunct="1"/>
            <a:endParaRPr lang="en-US" sz="2000" smtClean="0"/>
          </a:p>
          <a:p>
            <a:pPr marL="544513" indent="-544513" eaLnBrk="1" hangingPunct="1">
              <a:buFontTx/>
              <a:buNone/>
            </a:pPr>
            <a:r>
              <a:rPr lang="en-US" sz="2000" smtClean="0"/>
              <a:t>→ 	Perhaps DA reports salience of stimuli (to attract attention; switching) and not a prediction error? </a:t>
            </a:r>
            <a:r>
              <a:rPr lang="en-US" sz="1800" smtClean="0"/>
              <a:t>(Horvitz, Redgrave)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 do they really? </a:t>
            </a:r>
            <a:endParaRPr lang="en-US" smtClean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724400"/>
            <a:ext cx="7391400" cy="533400"/>
          </a:xfrm>
          <a:solidFill>
            <a:schemeClr val="bg1"/>
          </a:solidFill>
          <a:ln>
            <a:solidFill>
              <a:srgbClr val="FFCC00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temporal </a:t>
            </a:r>
            <a:r>
              <a:rPr lang="en-US" sz="2400" smtClean="0">
                <a:solidFill>
                  <a:srgbClr val="FFCC00"/>
                </a:solidFill>
              </a:rPr>
              <a:t>contiguity</a:t>
            </a:r>
            <a:r>
              <a:rPr lang="en-US" sz="2400" smtClean="0"/>
              <a:t> is not enough - need </a:t>
            </a:r>
            <a:r>
              <a:rPr lang="en-US" sz="2400" smtClean="0">
                <a:solidFill>
                  <a:srgbClr val="FFCC00"/>
                </a:solidFill>
              </a:rPr>
              <a:t>contingency</a:t>
            </a:r>
            <a:endParaRPr lang="en-US" sz="2400" smtClean="0"/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032000"/>
            <a:ext cx="5638800" cy="2387600"/>
          </a:xfrm>
          <a:noFill/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62000" y="1371600"/>
            <a:ext cx="2924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1.</a:t>
            </a:r>
            <a:r>
              <a:rPr lang="en-US" sz="1800"/>
              <a:t> </a:t>
            </a:r>
            <a:r>
              <a:rPr lang="en-US" sz="2400"/>
              <a:t>Rescorla’s control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2486025" y="5470525"/>
            <a:ext cx="383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P(food | light) &gt; P(food | no light)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 animBg="1" autoUpdateAnimBg="0"/>
      <p:bldP spid="3194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 do they really? </a:t>
            </a:r>
            <a:endParaRPr lang="en-US" smtClean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4648200"/>
            <a:ext cx="6858000" cy="533400"/>
          </a:xfrm>
          <a:solidFill>
            <a:schemeClr val="bg1"/>
          </a:solidFill>
          <a:ln>
            <a:solidFill>
              <a:srgbClr val="FFCC00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contingency is not enough either… need </a:t>
            </a:r>
            <a:r>
              <a:rPr lang="en-US" sz="2400" smtClean="0">
                <a:solidFill>
                  <a:srgbClr val="FFCC00"/>
                </a:solidFill>
              </a:rPr>
              <a:t>surprise</a:t>
            </a:r>
            <a:endParaRPr lang="en-US" sz="2400" smtClean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2000" y="1371600"/>
            <a:ext cx="2809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2. Kamin’s blocking</a:t>
            </a:r>
          </a:p>
        </p:txBody>
      </p:sp>
      <p:pic>
        <p:nvPicPr>
          <p:cNvPr id="2458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3213" y="2119313"/>
            <a:ext cx="8589962" cy="2147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 do they really? </a:t>
            </a:r>
            <a:endParaRPr lang="en-US" smtClean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5257800"/>
            <a:ext cx="5486400" cy="533400"/>
          </a:xfrm>
          <a:solidFill>
            <a:schemeClr val="bg1"/>
          </a:solidFill>
          <a:ln>
            <a:solidFill>
              <a:srgbClr val="FFCC00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seems like stimuli compete for learning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0" y="1371600"/>
            <a:ext cx="40814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3. Reynold’s overshadowing 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 b="6136"/>
          <a:stretch>
            <a:fillRect/>
          </a:stretch>
        </p:blipFill>
        <p:spPr bwMode="auto">
          <a:xfrm>
            <a:off x="2819400" y="1981200"/>
            <a:ext cx="3600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Theories of prediction learning: Goals</a:t>
            </a:r>
            <a:endParaRPr lang="en-US" smtClean="0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89963" cy="3733800"/>
          </a:xfrm>
          <a:noFill/>
        </p:spPr>
        <p:txBody>
          <a:bodyPr/>
          <a:lstStyle/>
          <a:p>
            <a:pPr eaLnBrk="1" hangingPunct="1"/>
            <a:r>
              <a:rPr lang="en-US" sz="2000" smtClean="0"/>
              <a:t>Explain how the CS acquires “value”</a:t>
            </a:r>
          </a:p>
          <a:p>
            <a:pPr eaLnBrk="1" hangingPunct="1"/>
            <a:r>
              <a:rPr lang="en-US" sz="2000" smtClean="0"/>
              <a:t>When (under what conditions) does this happen?</a:t>
            </a:r>
          </a:p>
          <a:p>
            <a:pPr eaLnBrk="1" hangingPunct="1"/>
            <a:r>
              <a:rPr lang="en-US" sz="2000" smtClean="0"/>
              <a:t>Basic phenomena: gradual learning and extinction curves</a:t>
            </a:r>
          </a:p>
          <a:p>
            <a:pPr eaLnBrk="1" hangingPunct="1"/>
            <a:r>
              <a:rPr lang="en-US" sz="2000" smtClean="0"/>
              <a:t>More elaborate behavioral phenomena</a:t>
            </a:r>
          </a:p>
          <a:p>
            <a:pPr eaLnBrk="1" hangingPunct="1"/>
            <a:r>
              <a:rPr lang="en-US" sz="2000" smtClean="0"/>
              <a:t>(Neural data) </a:t>
            </a:r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P.S. Why are we looking at old-fashioned Pavlovian conditioning?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 	it is the perfect uncontaminated test case for examining prediction learning on its own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89963" cy="52578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</a:rPr>
              <a:t>error-driven learning:</a:t>
            </a:r>
            <a:r>
              <a:rPr lang="en-US" sz="2000" dirty="0" smtClean="0"/>
              <a:t> change in value</a:t>
            </a:r>
            <a:r>
              <a:rPr lang="en-US" sz="2000" dirty="0" smtClean="0">
                <a:sym typeface="Symbol" pitchFamily="18" charset="2"/>
              </a:rPr>
              <a:t> is proportional to the difference</a:t>
            </a:r>
          </a:p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ym typeface="Symbol" pitchFamily="18" charset="2"/>
              </a:rPr>
              <a:t>between actual and predicted outcome</a:t>
            </a:r>
          </a:p>
          <a:p>
            <a:pPr marL="285750" indent="-285750" eaLnBrk="1" hangingPunct="1">
              <a:spcBef>
                <a:spcPct val="40000"/>
              </a:spcBef>
              <a:buFontTx/>
              <a:buNone/>
            </a:pPr>
            <a:r>
              <a:rPr lang="en-US" sz="2000" dirty="0" smtClean="0">
                <a:sym typeface="Symbol" pitchFamily="18" charset="2"/>
              </a:rPr>
              <a:t>			</a:t>
            </a: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  <a:sym typeface="Symbol" pitchFamily="18" charset="2"/>
              </a:rPr>
              <a:t>Assumptions: </a:t>
            </a:r>
          </a:p>
          <a:p>
            <a:pPr marL="285750" indent="-28575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learning is driven by error (formalizes notion of surprise)</a:t>
            </a:r>
          </a:p>
          <a:p>
            <a:pPr marL="285750" indent="-28575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summations of predictors is linear</a:t>
            </a: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  <a:sym typeface="Symbol" pitchFamily="18" charset="2"/>
              </a:rPr>
              <a:t>A simple model - but very powerful!</a:t>
            </a:r>
            <a:endParaRPr lang="en-US" sz="2000" dirty="0" smtClean="0">
              <a:sym typeface="Symbol" pitchFamily="18" charset="2"/>
            </a:endParaRPr>
          </a:p>
          <a:p>
            <a:pPr marL="758825" lvl="1" indent="-282575" eaLnBrk="1" hangingPunct="1"/>
            <a:r>
              <a:rPr lang="en-US" sz="1800" dirty="0" smtClean="0">
                <a:sym typeface="Symbol" pitchFamily="18" charset="2"/>
              </a:rPr>
              <a:t>explains: gradual acquisition &amp; extinction, blocking, overshadowing, conditioned inhibition, and more..</a:t>
            </a:r>
          </a:p>
          <a:p>
            <a:pPr marL="758825" lvl="1" indent="-282575" eaLnBrk="1" hangingPunct="1"/>
            <a:r>
              <a:rPr lang="en-US" sz="1800" dirty="0" smtClean="0">
                <a:sym typeface="Symbol" pitchFamily="18" charset="2"/>
              </a:rPr>
              <a:t>predicted </a:t>
            </a:r>
            <a:r>
              <a:rPr lang="en-US" sz="1800" dirty="0" err="1" smtClean="0">
                <a:sym typeface="Symbol" pitchFamily="18" charset="2"/>
              </a:rPr>
              <a:t>overexpectation</a:t>
            </a:r>
            <a:endParaRPr lang="en-US" sz="18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note: US as “special stimulus”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 &amp; Wagner (1972)</a:t>
            </a:r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13038" y="2239963"/>
          <a:ext cx="3641725" cy="1173162"/>
        </p:xfrm>
        <a:graphic>
          <a:graphicData uri="http://schemas.openxmlformats.org/presentationml/2006/ole">
            <p:oleObj spid="_x0000_s2050" name="Equation" r:id="rId4" imgW="14983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theme/theme1.xml><?xml version="1.0" encoding="utf-8"?>
<a:theme xmlns:a="http://schemas.openxmlformats.org/drawingml/2006/main" name="Yael">
  <a:themeElements>
    <a:clrScheme name="Yael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Ya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Ya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Yael">
  <a:themeElements>
    <a:clrScheme name="1_Yael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Ya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Ya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noga:Applications:Microsoft Office 2004:Templates:Presentations:Designs:Blank Presentation</Template>
  <TotalTime>14136</TotalTime>
  <Words>1438</Words>
  <Application>Microsoft Office PowerPoint</Application>
  <PresentationFormat>On-screen Show (4:3)</PresentationFormat>
  <Paragraphs>399</Paragraphs>
  <Slides>43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Yael</vt:lpstr>
      <vt:lpstr>1_Yael</vt:lpstr>
      <vt:lpstr>Worksheet</vt:lpstr>
      <vt:lpstr>Equation</vt:lpstr>
      <vt:lpstr>Chart</vt:lpstr>
      <vt:lpstr>Bitmap Image</vt:lpstr>
      <vt:lpstr>Global plan</vt:lpstr>
      <vt:lpstr>Conditioning</vt:lpstr>
      <vt:lpstr>Animals learn predictions</vt:lpstr>
      <vt:lpstr>Animals learn predictions</vt:lpstr>
      <vt:lpstr>But do they really? </vt:lpstr>
      <vt:lpstr>But do they really? </vt:lpstr>
      <vt:lpstr>But do they really? </vt:lpstr>
      <vt:lpstr>Theories of prediction learning: Goals</vt:lpstr>
      <vt:lpstr>Rescorla &amp; Wagner (1972)</vt:lpstr>
      <vt:lpstr>Rescorla-Wagner learning</vt:lpstr>
      <vt:lpstr>Rescorla-Wagner learning</vt:lpstr>
      <vt:lpstr>Summary so far</vt:lpstr>
      <vt:lpstr>But: second order conditioning</vt:lpstr>
      <vt:lpstr>lets start over: this time from the top</vt:lpstr>
      <vt:lpstr>lets start over: this time from the top</vt:lpstr>
      <vt:lpstr>lets start over: this time from the top</vt:lpstr>
      <vt:lpstr>prediction error</vt:lpstr>
      <vt:lpstr>Summary so far</vt:lpstr>
      <vt:lpstr>Back to Marr’s 3 levels</vt:lpstr>
      <vt:lpstr>Dopamine</vt:lpstr>
      <vt:lpstr>Role of dopamine: Many hypotheses</vt:lpstr>
      <vt:lpstr>dopamine and prediction error</vt:lpstr>
      <vt:lpstr>prediction error hypothesis of dopamine </vt:lpstr>
      <vt:lpstr>prediction error hypothesis of dopamine </vt:lpstr>
      <vt:lpstr>what drives the dips?</vt:lpstr>
      <vt:lpstr>what drives the dips?</vt:lpstr>
      <vt:lpstr>Where does dopamine project to? Basal ganglia</vt:lpstr>
      <vt:lpstr>Where does dopamine project to? Basal ganglia</vt:lpstr>
      <vt:lpstr>Corticostriatal synapses: 3 factor learning</vt:lpstr>
      <vt:lpstr>striatal complexities</vt:lpstr>
      <vt:lpstr>Dopamine and plasticity</vt:lpstr>
      <vt:lpstr>Slide 32</vt:lpstr>
      <vt:lpstr>Slide 33</vt:lpstr>
      <vt:lpstr>Slide 34</vt:lpstr>
      <vt:lpstr>Slide 35</vt:lpstr>
      <vt:lpstr>punishment</vt:lpstr>
      <vt:lpstr>generalization</vt:lpstr>
      <vt:lpstr>generalization</vt:lpstr>
      <vt:lpstr>random-dot discrimination</vt:lpstr>
      <vt:lpstr>other paradigms</vt:lpstr>
      <vt:lpstr>Summary of this part:  prediction and RL</vt:lpstr>
      <vt:lpstr>Striatum and learned values</vt:lpstr>
      <vt:lpstr>Phasic dopamine also responds to…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Dopamine and Reward</dc:title>
  <dc:creator>yael</dc:creator>
  <cp:lastModifiedBy>Administrator</cp:lastModifiedBy>
  <cp:revision>320</cp:revision>
  <dcterms:created xsi:type="dcterms:W3CDTF">2006-03-11T08:53:56Z</dcterms:created>
  <dcterms:modified xsi:type="dcterms:W3CDTF">2010-11-26T09:03:05Z</dcterms:modified>
</cp:coreProperties>
</file>