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5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14" r:id="rId1"/>
    <p:sldMasterId id="2147484110" r:id="rId2"/>
    <p:sldMasterId id="2147484212" r:id="rId3"/>
    <p:sldMasterId id="2147484224" r:id="rId4"/>
    <p:sldMasterId id="2147484284" r:id="rId5"/>
    <p:sldMasterId id="2147484308" r:id="rId6"/>
    <p:sldMasterId id="2147484320" r:id="rId7"/>
    <p:sldMasterId id="2147484392" r:id="rId8"/>
    <p:sldMasterId id="2147484404" r:id="rId9"/>
    <p:sldMasterId id="2147484416" r:id="rId10"/>
    <p:sldMasterId id="2147484428" r:id="rId11"/>
    <p:sldMasterId id="2147484440" r:id="rId12"/>
    <p:sldMasterId id="2147484452" r:id="rId13"/>
  </p:sldMasterIdLst>
  <p:notesMasterIdLst>
    <p:notesMasterId r:id="rId75"/>
  </p:notesMasterIdLst>
  <p:sldIdLst>
    <p:sldId id="745" r:id="rId14"/>
    <p:sldId id="802" r:id="rId15"/>
    <p:sldId id="774" r:id="rId16"/>
    <p:sldId id="799" r:id="rId17"/>
    <p:sldId id="803" r:id="rId18"/>
    <p:sldId id="798" r:id="rId19"/>
    <p:sldId id="844" r:id="rId20"/>
    <p:sldId id="845" r:id="rId21"/>
    <p:sldId id="797" r:id="rId22"/>
    <p:sldId id="808" r:id="rId23"/>
    <p:sldId id="499" r:id="rId24"/>
    <p:sldId id="500" r:id="rId25"/>
    <p:sldId id="501" r:id="rId26"/>
    <p:sldId id="502" r:id="rId27"/>
    <p:sldId id="503" r:id="rId28"/>
    <p:sldId id="504" r:id="rId29"/>
    <p:sldId id="505" r:id="rId30"/>
    <p:sldId id="506" r:id="rId31"/>
    <p:sldId id="507" r:id="rId32"/>
    <p:sldId id="846" r:id="rId33"/>
    <p:sldId id="508" r:id="rId34"/>
    <p:sldId id="509" r:id="rId35"/>
    <p:sldId id="510" r:id="rId36"/>
    <p:sldId id="809" r:id="rId37"/>
    <p:sldId id="704" r:id="rId38"/>
    <p:sldId id="719" r:id="rId39"/>
    <p:sldId id="720" r:id="rId40"/>
    <p:sldId id="710" r:id="rId41"/>
    <p:sldId id="811" r:id="rId42"/>
    <p:sldId id="714" r:id="rId43"/>
    <p:sldId id="715" r:id="rId44"/>
    <p:sldId id="826" r:id="rId45"/>
    <p:sldId id="816" r:id="rId46"/>
    <p:sldId id="817" r:id="rId47"/>
    <p:sldId id="818" r:id="rId48"/>
    <p:sldId id="825" r:id="rId49"/>
    <p:sldId id="755" r:id="rId50"/>
    <p:sldId id="756" r:id="rId51"/>
    <p:sldId id="757" r:id="rId52"/>
    <p:sldId id="847" r:id="rId53"/>
    <p:sldId id="760" r:id="rId54"/>
    <p:sldId id="820" r:id="rId55"/>
    <p:sldId id="824" r:id="rId56"/>
    <p:sldId id="770" r:id="rId57"/>
    <p:sldId id="827" r:id="rId58"/>
    <p:sldId id="828" r:id="rId59"/>
    <p:sldId id="829" r:id="rId60"/>
    <p:sldId id="830" r:id="rId61"/>
    <p:sldId id="831" r:id="rId62"/>
    <p:sldId id="832" r:id="rId63"/>
    <p:sldId id="833" r:id="rId64"/>
    <p:sldId id="835" r:id="rId65"/>
    <p:sldId id="837" r:id="rId66"/>
    <p:sldId id="838" r:id="rId67"/>
    <p:sldId id="839" r:id="rId68"/>
    <p:sldId id="840" r:id="rId69"/>
    <p:sldId id="841" r:id="rId70"/>
    <p:sldId id="842" r:id="rId71"/>
    <p:sldId id="843" r:id="rId72"/>
    <p:sldId id="821" r:id="rId73"/>
    <p:sldId id="848" r:id="rId74"/>
  </p:sldIdLst>
  <p:sldSz cx="9144000" cy="6858000" type="screen4x3"/>
  <p:notesSz cx="6858000" cy="9144000"/>
  <p:defaultTextStyle>
    <a:defPPr>
      <a:defRPr lang="en-US"/>
    </a:defPPr>
    <a:lvl1pPr marL="0" algn="l" defTabSz="9134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08" algn="l" defTabSz="9134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24" algn="l" defTabSz="9134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141" algn="l" defTabSz="9134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853" algn="l" defTabSz="9134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561" algn="l" defTabSz="9134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277" algn="l" defTabSz="9134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987" algn="l" defTabSz="9134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702" algn="l" defTabSz="9134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3CD0DF6-FA10-4B47-A318-5422A0E55D74}">
          <p14:sldIdLst>
            <p14:sldId id="745"/>
            <p14:sldId id="802"/>
            <p14:sldId id="774"/>
            <p14:sldId id="799"/>
            <p14:sldId id="803"/>
            <p14:sldId id="798"/>
            <p14:sldId id="844"/>
            <p14:sldId id="845"/>
            <p14:sldId id="797"/>
            <p14:sldId id="808"/>
          </p14:sldIdLst>
        </p14:section>
        <p14:section name="decorrelate" id="{897F0498-8CBB-4E55-9C0D-AD608F4721AC}">
          <p14:sldIdLst>
            <p14:sldId id="499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846"/>
            <p14:sldId id="508"/>
            <p14:sldId id="509"/>
            <p14:sldId id="510"/>
          </p14:sldIdLst>
        </p14:section>
        <p14:section name="analogous" id="{B471E221-E84D-476E-B7B8-A280CE596213}">
          <p14:sldIdLst>
            <p14:sldId id="809"/>
            <p14:sldId id="704"/>
            <p14:sldId id="719"/>
            <p14:sldId id="720"/>
            <p14:sldId id="710"/>
            <p14:sldId id="811"/>
            <p14:sldId id="714"/>
            <p14:sldId id="715"/>
          </p14:sldIdLst>
        </p14:section>
        <p14:section name="fine-grained" id="{827D45FC-311E-4BEF-84F8-4C725ECE7648}">
          <p14:sldIdLst>
            <p14:sldId id="826"/>
            <p14:sldId id="816"/>
            <p14:sldId id="817"/>
            <p14:sldId id="818"/>
            <p14:sldId id="825"/>
            <p14:sldId id="755"/>
            <p14:sldId id="756"/>
            <p14:sldId id="757"/>
            <p14:sldId id="847"/>
            <p14:sldId id="760"/>
            <p14:sldId id="820"/>
            <p14:sldId id="824"/>
            <p14:sldId id="770"/>
          </p14:sldIdLst>
        </p14:section>
        <p14:section name="adaptation" id="{06B20074-7BF3-47C5-9F02-1DAFB7B06F3F}">
          <p14:sldIdLst>
            <p14:sldId id="827"/>
            <p14:sldId id="828"/>
            <p14:sldId id="829"/>
            <p14:sldId id="830"/>
            <p14:sldId id="831"/>
            <p14:sldId id="832"/>
            <p14:sldId id="833"/>
            <p14:sldId id="835"/>
            <p14:sldId id="837"/>
            <p14:sldId id="838"/>
            <p14:sldId id="839"/>
            <p14:sldId id="840"/>
            <p14:sldId id="841"/>
            <p14:sldId id="842"/>
            <p14:sldId id="843"/>
          </p14:sldIdLst>
        </p14:section>
        <p14:section name="Conclusion" id="{DD4FA5B4-72EF-40EB-96EC-E64A637FFD1D}">
          <p14:sldIdLst>
            <p14:sldId id="821"/>
            <p14:sldId id="8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8A5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27" autoAdjust="0"/>
    <p:restoredTop sz="69610" autoAdjust="0"/>
  </p:normalViewPr>
  <p:slideViewPr>
    <p:cSldViewPr>
      <p:cViewPr>
        <p:scale>
          <a:sx n="33" d="100"/>
          <a:sy n="33" d="100"/>
        </p:scale>
        <p:origin x="1788" y="45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driana%20Kovashka\Documents\Grad%20School\Computer%20Vision\iccv2013_posters\search_chart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dirty="0" smtClean="0"/>
              <a:t>Animals</a:t>
            </a:r>
            <a:endParaRPr lang="en-US" sz="2500" dirty="0"/>
          </a:p>
        </c:rich>
      </c:tx>
      <c:layout>
        <c:manualLayout>
          <c:xMode val="edge"/>
          <c:yMode val="edge"/>
          <c:x val="0.19866482901647561"/>
          <c:y val="8.4033613445378148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03A4E"/>
            </a:solidFill>
            <a:ln>
              <a:noFill/>
            </a:ln>
            <a:effectLst/>
          </c:spPr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0.52739999999999998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lasso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ser>
          <c:idx val="1"/>
          <c:order val="1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0.53779999999999994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feature-sharing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ser>
          <c:idx val="2"/>
          <c:order val="2"/>
          <c:spPr>
            <a:solidFill>
              <a:srgbClr val="000000"/>
            </a:solidFill>
            <a:ln>
              <a:noFill/>
            </a:ln>
            <a:effectLst/>
          </c:spPr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0.53659999999999997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standard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ser>
          <c:idx val="3"/>
          <c:order val="3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Sheet1!$F$2</c:f>
              <c:numCache>
                <c:formatCode>General</c:formatCode>
                <c:ptCount val="1"/>
                <c:pt idx="0">
                  <c:v>0.54969999999999997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proposed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87127088"/>
        <c:axId val="-1387135248"/>
      </c:barChart>
      <c:catAx>
        <c:axId val="-138712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87135248"/>
        <c:crosses val="autoZero"/>
        <c:auto val="1"/>
        <c:lblAlgn val="ctr"/>
        <c:lblOffset val="100"/>
        <c:noMultiLvlLbl val="0"/>
      </c:catAx>
      <c:valAx>
        <c:axId val="-1387135248"/>
        <c:scaling>
          <c:orientation val="minMax"/>
          <c:min val="0.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AP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8712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dirty="0" smtClean="0"/>
              <a:t>Birds</a:t>
            </a:r>
            <a:endParaRPr lang="en-US" sz="2500" dirty="0"/>
          </a:p>
        </c:rich>
      </c:tx>
      <c:layout>
        <c:manualLayout>
          <c:xMode val="edge"/>
          <c:yMode val="edge"/>
          <c:x val="0.71473551383000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66275900722968095"/>
          <c:y val="0.20938290925973074"/>
          <c:w val="0.29645517406548821"/>
          <c:h val="0.723588501340362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203A4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03A4E"/>
              </a:solidFill>
              <a:ln>
                <a:noFill/>
              </a:ln>
              <a:effectLst/>
            </c:spPr>
          </c:dPt>
          <c:val>
            <c:numRef>
              <c:f>Sheet1!$B$2</c:f>
              <c:numCache>
                <c:formatCode>General</c:formatCode>
                <c:ptCount val="1"/>
                <c:pt idx="0">
                  <c:v>0.17829999999999999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lasso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ser>
          <c:idx val="1"/>
          <c:order val="1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0.17780000000000001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sharing(*)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0.19089999999999999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classwise (~)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ser>
          <c:idx val="3"/>
          <c:order val="3"/>
          <c:spPr>
            <a:solidFill>
              <a:srgbClr val="000000"/>
            </a:solidFill>
            <a:ln>
              <a:noFill/>
            </a:ln>
            <a:effectLst/>
          </c:spPr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0.18360000000000001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status quo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ser>
          <c:idx val="4"/>
          <c:order val="4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Sheet1!$F$2</c:f>
              <c:numCache>
                <c:formatCode>General</c:formatCode>
                <c:ptCount val="1"/>
                <c:pt idx="0">
                  <c:v>0.2114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proposed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87131440"/>
        <c:axId val="-1519639568"/>
      </c:barChart>
      <c:catAx>
        <c:axId val="-138713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19639568"/>
        <c:crosses val="autoZero"/>
        <c:auto val="1"/>
        <c:lblAlgn val="ctr"/>
        <c:lblOffset val="100"/>
        <c:noMultiLvlLbl val="0"/>
      </c:catAx>
      <c:valAx>
        <c:axId val="-1519639568"/>
        <c:scaling>
          <c:orientation val="minMax"/>
          <c:min val="0.120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AP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.45951519281243691"/>
              <c:y val="0.5147743480583630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8713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0.19222246816640842"/>
          <c:w val="0.4752056834241874"/>
          <c:h val="0.769732000352828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500" dirty="0" smtClean="0"/>
              <a:t>Pascal</a:t>
            </a:r>
            <a:endParaRPr lang="en-US" sz="2500" dirty="0"/>
          </a:p>
        </c:rich>
      </c:tx>
      <c:layout>
        <c:manualLayout>
          <c:xMode val="edge"/>
          <c:yMode val="edge"/>
          <c:x val="0.32726000783766673"/>
          <c:y val="8.4278424059831044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03A4E"/>
            </a:solidFill>
            <a:ln>
              <a:noFill/>
            </a:ln>
            <a:effectLst/>
          </c:spPr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0.27129999999999999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lasso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ser>
          <c:idx val="1"/>
          <c:order val="1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0.2601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feature-sharing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0.27289999999999998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classwise sparsity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ser>
          <c:idx val="3"/>
          <c:order val="3"/>
          <c:spPr>
            <a:solidFill>
              <a:srgbClr val="000000"/>
            </a:solidFill>
            <a:ln>
              <a:noFill/>
            </a:ln>
            <a:effectLst/>
          </c:spPr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0.2727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standard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ser>
          <c:idx val="4"/>
          <c:order val="4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Sheet1!$F$2</c:f>
              <c:numCache>
                <c:formatCode>General</c:formatCode>
                <c:ptCount val="1"/>
                <c:pt idx="0">
                  <c:v>0.2989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proposed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78858992"/>
        <c:axId val="-1278858448"/>
      </c:barChart>
      <c:catAx>
        <c:axId val="-127885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78858448"/>
        <c:crosses val="autoZero"/>
        <c:auto val="1"/>
        <c:lblAlgn val="ctr"/>
        <c:lblOffset val="100"/>
        <c:noMultiLvlLbl val="0"/>
      </c:catAx>
      <c:valAx>
        <c:axId val="-1278858448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AP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3.7914842864869409E-2"/>
              <c:y val="0.506854423953653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7885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Sheet1!$B$2:$B$3</c:f>
              <c:numCache>
                <c:formatCode>General</c:formatCode>
                <c:ptCount val="2"/>
                <c:pt idx="0">
                  <c:v>71.430000000000007</c:v>
                </c:pt>
                <c:pt idx="1">
                  <c:v>63.43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Universal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ImageNet</c:v>
                      </c:pt>
                      <c:pt idx="1">
                        <c:v>SUN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Sheet1!$C$2:$C$3</c:f>
              <c:numCache>
                <c:formatCode>General</c:formatCode>
                <c:ptCount val="2"/>
                <c:pt idx="0">
                  <c:v>73.040000000000006</c:v>
                </c:pt>
                <c:pt idx="1">
                  <c:v>65.05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Category-sensitive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ImageNet</c:v>
                      </c:pt>
                      <c:pt idx="1">
                        <c:v>SUN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Sheet1!$D$2:$D$3</c:f>
              <c:numCache>
                <c:formatCode>General</c:formatCode>
                <c:ptCount val="2"/>
                <c:pt idx="0">
                  <c:v>72.59</c:v>
                </c:pt>
                <c:pt idx="1">
                  <c:v>64.290000000000006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Inferred (ours)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ImageNet</c:v>
                      </c:pt>
                      <c:pt idx="1">
                        <c:v>SUN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78856816"/>
        <c:axId val="-1278850832"/>
      </c:barChart>
      <c:catAx>
        <c:axId val="-127885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78850832"/>
        <c:crosses val="autoZero"/>
        <c:auto val="1"/>
        <c:lblAlgn val="ctr"/>
        <c:lblOffset val="100"/>
        <c:noMultiLvlLbl val="0"/>
      </c:catAx>
      <c:valAx>
        <c:axId val="-1278850832"/>
        <c:scaling>
          <c:orientation val="minMax"/>
          <c:min val="6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7885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649835958005255"/>
          <c:y val="7.8609990157480339E-2"/>
          <c:w val="0.42158661417322835"/>
          <c:h val="0.327640009842519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shade val="5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5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5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val>
            <c:numRef>
              <c:f>Sheet1!$L$3:$S$3</c:f>
              <c:numCache>
                <c:formatCode>General</c:formatCode>
                <c:ptCount val="8"/>
                <c:pt idx="0">
                  <c:v>80</c:v>
                </c:pt>
                <c:pt idx="1">
                  <c:v>73</c:v>
                </c:pt>
                <c:pt idx="2">
                  <c:v>69</c:v>
                </c:pt>
                <c:pt idx="3">
                  <c:v>77</c:v>
                </c:pt>
                <c:pt idx="4">
                  <c:v>64</c:v>
                </c:pt>
                <c:pt idx="5">
                  <c:v>70</c:v>
                </c:pt>
                <c:pt idx="6">
                  <c:v>78</c:v>
                </c:pt>
                <c:pt idx="7">
                  <c:v>60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Sheet1!$K$3</c15:sqref>
                        </c15:formulaRef>
                      </c:ext>
                    </c:extLst>
                    <c:strCache>
                      <c:ptCount val="1"/>
                      <c:pt idx="0">
                        <c:v>Global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Sheet1!$L$2:$S$2</c15:sqref>
                        </c15:formulaRef>
                      </c:ext>
                    </c:extLst>
                    <c:strCache>
                      <c:ptCount val="8"/>
                      <c:pt idx="0">
                        <c:v>Hiking (700)</c:v>
                      </c:pt>
                      <c:pt idx="1">
                        <c:v>Eating (441)</c:v>
                      </c:pt>
                      <c:pt idx="2">
                        <c:v>Exercise (401)</c:v>
                      </c:pt>
                      <c:pt idx="3">
                        <c:v>Farming (281)</c:v>
                      </c:pt>
                      <c:pt idx="4">
                        <c:v>Metal (1203)</c:v>
                      </c:pt>
                      <c:pt idx="5">
                        <c:v>Still Water (469)</c:v>
                      </c:pt>
                      <c:pt idx="6">
                        <c:v>Clouds (1516)</c:v>
                      </c:pt>
                      <c:pt idx="7">
                        <c:v>Sunny (2416)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5">
                    <a:shade val="7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7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7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val>
            <c:numRef>
              <c:f>Sheet1!$L$4:$S$4</c:f>
              <c:numCache>
                <c:formatCode>General</c:formatCode>
                <c:ptCount val="8"/>
                <c:pt idx="0">
                  <c:v>51</c:v>
                </c:pt>
                <c:pt idx="1">
                  <c:v>50</c:v>
                </c:pt>
                <c:pt idx="2">
                  <c:v>50</c:v>
                </c:pt>
                <c:pt idx="3">
                  <c:v>51</c:v>
                </c:pt>
                <c:pt idx="4">
                  <c:v>50</c:v>
                </c:pt>
                <c:pt idx="5">
                  <c:v>51</c:v>
                </c:pt>
                <c:pt idx="6">
                  <c:v>70</c:v>
                </c:pt>
                <c:pt idx="7">
                  <c:v>65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Sheet1!$K$4</c15:sqref>
                        </c15:formulaRef>
                      </c:ext>
                    </c:extLst>
                    <c:strCache>
                      <c:ptCount val="1"/>
                      <c:pt idx="0">
                        <c:v>Local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Sheet1!$L$2:$S$2</c15:sqref>
                        </c15:formulaRef>
                      </c:ext>
                    </c:extLst>
                    <c:strCache>
                      <c:ptCount val="8"/>
                      <c:pt idx="0">
                        <c:v>Hiking (700)</c:v>
                      </c:pt>
                      <c:pt idx="1">
                        <c:v>Eating (441)</c:v>
                      </c:pt>
                      <c:pt idx="2">
                        <c:v>Exercise (401)</c:v>
                      </c:pt>
                      <c:pt idx="3">
                        <c:v>Farming (281)</c:v>
                      </c:pt>
                      <c:pt idx="4">
                        <c:v>Metal (1203)</c:v>
                      </c:pt>
                      <c:pt idx="5">
                        <c:v>Still Water (469)</c:v>
                      </c:pt>
                      <c:pt idx="6">
                        <c:v>Clouds (1516)</c:v>
                      </c:pt>
                      <c:pt idx="7">
                        <c:v>Sunny (2416)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2"/>
          <c:spPr>
            <a:gradFill rotWithShape="1">
              <a:gsLst>
                <a:gs pos="0">
                  <a:schemeClr val="accent5">
                    <a:shade val="9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9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9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val>
            <c:numRef>
              <c:f>Sheet1!$L$5:$S$5</c:f>
              <c:numCache>
                <c:formatCode>General</c:formatCode>
                <c:ptCount val="8"/>
                <c:pt idx="0">
                  <c:v>55.000000000000007</c:v>
                </c:pt>
                <c:pt idx="1">
                  <c:v>50</c:v>
                </c:pt>
                <c:pt idx="2">
                  <c:v>50</c:v>
                </c:pt>
                <c:pt idx="3">
                  <c:v>52</c:v>
                </c:pt>
                <c:pt idx="4">
                  <c:v>50</c:v>
                </c:pt>
                <c:pt idx="5">
                  <c:v>51</c:v>
                </c:pt>
                <c:pt idx="6">
                  <c:v>74</c:v>
                </c:pt>
                <c:pt idx="7">
                  <c:v>62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Sheet1!$K$5</c15:sqref>
                        </c15:formulaRef>
                      </c:ext>
                    </c:extLst>
                    <c:strCache>
                      <c:ptCount val="1"/>
                      <c:pt idx="0">
                        <c:v>Local+ML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Sheet1!$L$2:$S$2</c15:sqref>
                        </c15:formulaRef>
                      </c:ext>
                    </c:extLst>
                    <c:strCache>
                      <c:ptCount val="8"/>
                      <c:pt idx="0">
                        <c:v>Hiking (700)</c:v>
                      </c:pt>
                      <c:pt idx="1">
                        <c:v>Eating (441)</c:v>
                      </c:pt>
                      <c:pt idx="2">
                        <c:v>Exercise (401)</c:v>
                      </c:pt>
                      <c:pt idx="3">
                        <c:v>Farming (281)</c:v>
                      </c:pt>
                      <c:pt idx="4">
                        <c:v>Metal (1203)</c:v>
                      </c:pt>
                      <c:pt idx="5">
                        <c:v>Still Water (469)</c:v>
                      </c:pt>
                      <c:pt idx="6">
                        <c:v>Clouds (1516)</c:v>
                      </c:pt>
                      <c:pt idx="7">
                        <c:v>Sunny (2416)</c:v>
                      </c:pt>
                    </c:strCache>
                  </c:strRef>
                </c15:cat>
              </c15:filteredCategoryTitle>
            </c:ext>
          </c:extLst>
        </c:ser>
        <c:ser>
          <c:idx val="3"/>
          <c:order val="3"/>
          <c:spPr>
            <a:gradFill rotWithShape="1">
              <a:gsLst>
                <a:gs pos="0">
                  <a:schemeClr val="accent5">
                    <a:tint val="9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9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9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val>
            <c:numRef>
              <c:f>Sheet1!$L$6:$S$6</c:f>
              <c:numCache>
                <c:formatCode>General</c:formatCode>
                <c:ptCount val="8"/>
                <c:pt idx="0">
                  <c:v>51</c:v>
                </c:pt>
                <c:pt idx="1">
                  <c:v>50</c:v>
                </c:pt>
                <c:pt idx="2">
                  <c:v>50</c:v>
                </c:pt>
                <c:pt idx="3">
                  <c:v>51</c:v>
                </c:pt>
                <c:pt idx="4">
                  <c:v>50</c:v>
                </c:pt>
                <c:pt idx="5">
                  <c:v>50</c:v>
                </c:pt>
                <c:pt idx="6">
                  <c:v>70</c:v>
                </c:pt>
                <c:pt idx="7">
                  <c:v>64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Sheet1!$K$6</c15:sqref>
                        </c15:formulaRef>
                      </c:ext>
                    </c:extLst>
                    <c:strCache>
                      <c:ptCount val="1"/>
                      <c:pt idx="0">
                        <c:v>Local+LML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Sheet1!$L$2:$S$2</c15:sqref>
                        </c15:formulaRef>
                      </c:ext>
                    </c:extLst>
                    <c:strCache>
                      <c:ptCount val="8"/>
                      <c:pt idx="0">
                        <c:v>Hiking (700)</c:v>
                      </c:pt>
                      <c:pt idx="1">
                        <c:v>Eating (441)</c:v>
                      </c:pt>
                      <c:pt idx="2">
                        <c:v>Exercise (401)</c:v>
                      </c:pt>
                      <c:pt idx="3">
                        <c:v>Farming (281)</c:v>
                      </c:pt>
                      <c:pt idx="4">
                        <c:v>Metal (1203)</c:v>
                      </c:pt>
                      <c:pt idx="5">
                        <c:v>Still Water (469)</c:v>
                      </c:pt>
                      <c:pt idx="6">
                        <c:v>Clouds (1516)</c:v>
                      </c:pt>
                      <c:pt idx="7">
                        <c:v>Sunny (2416)</c:v>
                      </c:pt>
                    </c:strCache>
                  </c:strRef>
                </c15:cat>
              </c15:filteredCategoryTitle>
            </c:ext>
          </c:extLst>
        </c:ser>
        <c:ser>
          <c:idx val="4"/>
          <c:order val="4"/>
          <c:spPr>
            <a:gradFill rotWithShape="1">
              <a:gsLst>
                <a:gs pos="0">
                  <a:schemeClr val="accent5">
                    <a:tint val="7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7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7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val>
            <c:numRef>
              <c:f>Sheet1!$L$7:$S$7</c:f>
              <c:numCache>
                <c:formatCode>General</c:formatCode>
                <c:ptCount val="8"/>
                <c:pt idx="0">
                  <c:v>85</c:v>
                </c:pt>
                <c:pt idx="1">
                  <c:v>78</c:v>
                </c:pt>
                <c:pt idx="2">
                  <c:v>74</c:v>
                </c:pt>
                <c:pt idx="3">
                  <c:v>83</c:v>
                </c:pt>
                <c:pt idx="4">
                  <c:v>67</c:v>
                </c:pt>
                <c:pt idx="5">
                  <c:v>76</c:v>
                </c:pt>
                <c:pt idx="6">
                  <c:v>80</c:v>
                </c:pt>
                <c:pt idx="7">
                  <c:v>73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Sheet1!$K$7</c15:sqref>
                        </c15:formulaRef>
                      </c:ext>
                    </c:extLst>
                    <c:strCache>
                      <c:ptCount val="1"/>
                      <c:pt idx="0">
                        <c:v>Ours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Sheet1!$L$2:$S$2</c15:sqref>
                        </c15:formulaRef>
                      </c:ext>
                    </c:extLst>
                    <c:strCache>
                      <c:ptCount val="8"/>
                      <c:pt idx="0">
                        <c:v>Hiking (700)</c:v>
                      </c:pt>
                      <c:pt idx="1">
                        <c:v>Eating (441)</c:v>
                      </c:pt>
                      <c:pt idx="2">
                        <c:v>Exercise (401)</c:v>
                      </c:pt>
                      <c:pt idx="3">
                        <c:v>Farming (281)</c:v>
                      </c:pt>
                      <c:pt idx="4">
                        <c:v>Metal (1203)</c:v>
                      </c:pt>
                      <c:pt idx="5">
                        <c:v>Still Water (469)</c:v>
                      </c:pt>
                      <c:pt idx="6">
                        <c:v>Clouds (1516)</c:v>
                      </c:pt>
                      <c:pt idx="7">
                        <c:v>Sunny (2416)</c:v>
                      </c:pt>
                    </c:strCache>
                  </c:strRef>
                </c15:cat>
              </c15:filteredCategoryTitle>
            </c:ext>
          </c:extLst>
        </c:ser>
        <c:ser>
          <c:idx val="5"/>
          <c:order val="5"/>
          <c:spPr>
            <a:gradFill rotWithShape="1">
              <a:gsLst>
                <a:gs pos="0">
                  <a:schemeClr val="accent5">
                    <a:tint val="5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5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5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val>
            <c:numRef>
              <c:f>Sheet1!$L$8:$S$8</c:f>
              <c:numCache>
                <c:formatCode>General</c:formatCode>
                <c:ptCount val="8"/>
                <c:pt idx="0">
                  <c:v>89</c:v>
                </c:pt>
                <c:pt idx="1">
                  <c:v>82</c:v>
                </c:pt>
                <c:pt idx="2">
                  <c:v>77</c:v>
                </c:pt>
                <c:pt idx="3">
                  <c:v>88</c:v>
                </c:pt>
                <c:pt idx="4">
                  <c:v>70</c:v>
                </c:pt>
                <c:pt idx="5">
                  <c:v>81</c:v>
                </c:pt>
                <c:pt idx="6">
                  <c:v>84</c:v>
                </c:pt>
                <c:pt idx="7">
                  <c:v>78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Sheet1!$K$8</c15:sqref>
                        </c15:formulaRef>
                      </c:ext>
                    </c:extLst>
                    <c:strCache>
                      <c:ptCount val="1"/>
                      <c:pt idx="0">
                        <c:v>Ours Fix-k*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Sheet1!$L$2:$S$2</c15:sqref>
                        </c15:formulaRef>
                      </c:ext>
                    </c:extLst>
                    <c:strCache>
                      <c:ptCount val="8"/>
                      <c:pt idx="0">
                        <c:v>Hiking (700)</c:v>
                      </c:pt>
                      <c:pt idx="1">
                        <c:v>Eating (441)</c:v>
                      </c:pt>
                      <c:pt idx="2">
                        <c:v>Exercise (401)</c:v>
                      </c:pt>
                      <c:pt idx="3">
                        <c:v>Farming (281)</c:v>
                      </c:pt>
                      <c:pt idx="4">
                        <c:v>Metal (1203)</c:v>
                      </c:pt>
                      <c:pt idx="5">
                        <c:v>Still Water (469)</c:v>
                      </c:pt>
                      <c:pt idx="6">
                        <c:v>Clouds (1516)</c:v>
                      </c:pt>
                      <c:pt idx="7">
                        <c:v>Sunny (2416)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278860624"/>
        <c:axId val="-1278856272"/>
      </c:barChart>
      <c:catAx>
        <c:axId val="-127886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78856272"/>
        <c:crosses val="autoZero"/>
        <c:auto val="1"/>
        <c:lblAlgn val="ctr"/>
        <c:lblOffset val="100"/>
        <c:noMultiLvlLbl val="0"/>
      </c:catAx>
      <c:valAx>
        <c:axId val="-1278856272"/>
        <c:scaling>
          <c:orientation val="minMax"/>
          <c:max val="95"/>
          <c:min val="4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dirty="0"/>
                  <a:t>Accuracy</a:t>
                </a:r>
                <a:r>
                  <a:rPr lang="en-US" sz="1000" b="0" baseline="0" dirty="0"/>
                  <a:t> (%)</a:t>
                </a:r>
                <a:endParaRPr lang="en-US" sz="1000" b="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78860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818349198887449"/>
          <c:y val="0.17983909268522968"/>
          <c:w val="8.8623212022808123E-2"/>
          <c:h val="0.60948551180072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410043554177413E-2"/>
          <c:y val="0.13717024964197369"/>
          <c:w val="0.90034367764563339"/>
          <c:h val="0.5665261684676472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val>
            <c:numRef>
              <c:f>Sheet1!$B$2:$B$3</c:f>
              <c:numCache>
                <c:formatCode>General</c:formatCode>
                <c:ptCount val="2"/>
                <c:pt idx="0">
                  <c:v>31.5</c:v>
                </c:pt>
                <c:pt idx="1">
                  <c:v>34.300000000000004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generic 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Shoes-Binary</c:v>
                      </c:pt>
                      <c:pt idx="1">
                        <c:v>SUN  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solidFill>
              <a:srgbClr val="CC3399"/>
            </a:solidFill>
          </c:spPr>
          <c:invertIfNegative val="0"/>
          <c:val>
            <c:numRef>
              <c:f>Sheet1!$C$2:$C$3</c:f>
              <c:numCache>
                <c:formatCode>General</c:formatCode>
                <c:ptCount val="2"/>
                <c:pt idx="0">
                  <c:v>36.300000000000004</c:v>
                </c:pt>
                <c:pt idx="1">
                  <c:v>47.3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generic+ 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Shoes-Binary</c:v>
                      </c:pt>
                      <c:pt idx="1">
                        <c:v>SUN  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2"/>
          <c:spPr>
            <a:solidFill>
              <a:srgbClr val="0099FF"/>
            </a:solidFill>
          </c:spPr>
          <c:invertIfNegative val="0"/>
          <c:val>
            <c:numRef>
              <c:f>Sheet1!$D$2:$D$3</c:f>
              <c:numCache>
                <c:formatCode>General</c:formatCode>
                <c:ptCount val="2"/>
                <c:pt idx="0">
                  <c:v>40.300000000000004</c:v>
                </c:pt>
                <c:pt idx="1">
                  <c:v>51.9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user-exclusive 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Shoes-Binary</c:v>
                      </c:pt>
                      <c:pt idx="1">
                        <c:v>SUN  </c:v>
                      </c:pt>
                    </c:strCache>
                  </c:strRef>
                </c15:cat>
              </c15:filteredCategoryTitle>
            </c:ext>
          </c:extLst>
        </c:ser>
        <c:ser>
          <c:idx val="3"/>
          <c:order val="3"/>
          <c:spPr>
            <a:solidFill>
              <a:srgbClr val="92D050"/>
            </a:solidFill>
          </c:spPr>
          <c:invertIfNegative val="0"/>
          <c:val>
            <c:numRef>
              <c:f>Sheet1!$E$2:$E$3</c:f>
              <c:numCache>
                <c:formatCode>General</c:formatCode>
                <c:ptCount val="2"/>
                <c:pt idx="0">
                  <c:v>43.6</c:v>
                </c:pt>
                <c:pt idx="1">
                  <c:v>64.5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user-adaptive 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Shoes-Binary</c:v>
                      </c:pt>
                      <c:pt idx="1">
                        <c:v>SUN  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1278860080"/>
        <c:axId val="-1278865520"/>
      </c:barChart>
      <c:catAx>
        <c:axId val="-1278860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3200"/>
            </a:pPr>
            <a:endParaRPr lang="en-US"/>
          </a:p>
        </c:txPr>
        <c:crossAx val="-1278865520"/>
        <c:crosses val="autoZero"/>
        <c:auto val="1"/>
        <c:lblAlgn val="ctr"/>
        <c:lblOffset val="100"/>
        <c:noMultiLvlLbl val="0"/>
      </c:catAx>
      <c:valAx>
        <c:axId val="-12788655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12788600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1713358821159704E-2"/>
          <c:y val="0.88859625211561"/>
          <c:w val="0.89999994603466782"/>
          <c:h val="7.2651469535216784E-2"/>
        </c:manualLayout>
      </c:layout>
      <c:overlay val="0"/>
      <c:txPr>
        <a:bodyPr/>
        <a:lstStyle/>
        <a:p>
          <a:pPr>
            <a:defRPr sz="3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emf"/><Relationship Id="rId1" Type="http://schemas.openxmlformats.org/officeDocument/2006/relationships/image" Target="../media/image2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EDF77-2F7F-4D91-9E87-B67DE966FFD2}" type="datetimeFigureOut">
              <a:rPr lang="en-US" smtClean="0"/>
              <a:pPr/>
              <a:t>8/4/2015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DEBE7-9966-4079-9F7C-2990F3641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0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08" algn="l" defTabSz="9134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24" algn="l" defTabSz="9134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41" algn="l" defTabSz="9134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53" algn="l" defTabSz="9134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61" algn="l" defTabSz="9134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77" algn="l" defTabSz="9134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987" algn="l" defTabSz="9134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702" algn="l" defTabSz="9134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314" fontAlgn="base">
              <a:spcBef>
                <a:spcPct val="0"/>
              </a:spcBef>
              <a:spcAft>
                <a:spcPct val="0"/>
              </a:spcAft>
            </a:pPr>
            <a:fld id="{53237201-EDD5-432B-B24C-AB883F1A00D4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defTabSz="914314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7394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40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21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5713" y="1089025"/>
            <a:ext cx="3917950" cy="2938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01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5713" y="1089025"/>
            <a:ext cx="3917950" cy="2938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94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62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5713" y="1089025"/>
            <a:ext cx="3917950" cy="2938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59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24" indent="-28572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2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63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81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5713" y="1089025"/>
            <a:ext cx="3917950" cy="2938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18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89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60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5713" y="1089025"/>
            <a:ext cx="3917950" cy="2938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70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53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C66E5-B734-45FF-AA1E-6B163A8E21F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00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45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989C4-0F11-4C89-9DD7-8EED4A06C48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950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989C4-0F11-4C89-9DD7-8EED4A06C48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950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84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30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7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C7386-D14D-4564-A5BD-C1CB5CB23D8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0EC79CC-6DE4-4F17-B8A8-21332EBDC5EA}" type="datetime1">
              <a:rPr lang="en-US" smtClean="0">
                <a:solidFill>
                  <a:prstClr val="black"/>
                </a:solidFill>
              </a:rPr>
              <a:pPr/>
              <a:t>8/4/2015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56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989C4-0F11-4C89-9DD7-8EED4A06C48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906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36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1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42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A2895-66A6-40A6-B098-D227C1456254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473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410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20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917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951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5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028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A2895-66A6-40A6-B098-D227C1456254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887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121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7940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F729A3-7150-482C-BFA8-E21169A3D157}" type="datetime1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8/4/2015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6794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56FEEC-A654-403E-B0FB-C91FA6604334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47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451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F806AE-3858-4A5A-AA62-7E62A03FE50A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49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9026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445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013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37B6F8-A680-4775-BC77-798B8FF8F2AD}" type="slidenum">
              <a:rPr lang="en-US" altLang="en-US">
                <a:solidFill>
                  <a:prstClr val="black"/>
                </a:solidFill>
              </a:rPr>
              <a:pPr/>
              <a:t>52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567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8180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23F884-41F8-4874-A012-075BCF43050F}" type="datetime1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8/4/2015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7818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794E86-7605-490F-9504-0B9C31BB6210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53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200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9204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7C83B0-54BB-45D3-9AB5-615A40E8B6D9}" type="datetime1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8/4/2015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7920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59EF88-B9B2-470E-896F-F99B7B8FC8EC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54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45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0228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7C26D9-6C88-41CB-9BE9-5CA80957A03F}" type="datetime1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8/4/2015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0229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0396C0-F41A-427D-80DA-9571C9A91F22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55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15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24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81252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A5CF2B9-0087-434A-BCB6-F56087E53906}" type="datetime1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8/4/2015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1253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558DC0-2A5B-4B68-BCC7-C0ACD9CB781C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56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6585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2276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10A793-19CA-4DF2-99E6-9CFB08B6599A}" type="datetime1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8/4/2015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227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B658DD-6FE6-46EA-A0C6-7FCD8CFABB91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57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848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3300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B3184D-8F0A-453A-951D-16C8FE20402F}" type="datetime1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8/4/2015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330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1A4FEDF-2EA0-4740-AB22-5B1010BB485A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58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816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0C0F85-7788-43B9-86E0-2982F9692769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59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2964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75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08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9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3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72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DEBE7-9966-4079-9F7C-2990F3641DC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340" rIns="913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6708" indent="0" algn="ctr">
              <a:buNone/>
              <a:defRPr sz="2400"/>
            </a:lvl2pPr>
            <a:lvl3pPr marL="913424" indent="0" algn="ctr">
              <a:buNone/>
              <a:defRPr sz="2400"/>
            </a:lvl3pPr>
            <a:lvl4pPr marL="1370141" indent="0" algn="ctr">
              <a:buNone/>
              <a:defRPr sz="2000"/>
            </a:lvl4pPr>
            <a:lvl5pPr marL="1826853" indent="0" algn="ctr">
              <a:buNone/>
              <a:defRPr sz="2000"/>
            </a:lvl5pPr>
            <a:lvl6pPr marL="2283561" indent="0" algn="ctr">
              <a:buNone/>
              <a:defRPr sz="2000"/>
            </a:lvl6pPr>
            <a:lvl7pPr marL="2740277" indent="0" algn="ctr">
              <a:buNone/>
              <a:defRPr sz="2000"/>
            </a:lvl7pPr>
            <a:lvl8pPr marL="3196987" indent="0" algn="ctr">
              <a:buNone/>
              <a:defRPr sz="2000"/>
            </a:lvl8pPr>
            <a:lvl9pPr marL="3653702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7864-8587-4C8E-BB6F-D6DAEB1B2115}" type="datetime1">
              <a:rPr lang="en-US" smtClean="0"/>
              <a:pPr/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Jayaraman et al., CVPR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224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671" tIns="0" rIns="45671" bIns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9DE22-EEBF-40C8-91D4-E7A0385C8BE9}" type="datetime1">
              <a:rPr lang="en-US" smtClean="0"/>
              <a:pPr/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Jayaraman et al., CVPR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321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7D7-E458-4A8B-BD30-67715F5256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102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4"/>
            <a:ext cx="7886700" cy="5167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964-B4DA-4A91-A5EF-B101D6574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4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6009-F418-4348-A382-8ED0C9F89F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631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9A-7D32-4A14-B981-F2537A2339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668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9AD5-DBC5-4533-9C1C-CF1BFE2204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778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9620-0065-4DCC-AE50-9C83D47390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259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31E3A-F02E-4901-BE5D-4CEBF7A758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927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9900-A28A-4D06-B4C9-6DDA2C2053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219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10E9-B7ED-416C-A619-5437E11322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388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B4DD-8FA6-4927-9AF3-52E36735E4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0"/>
            <a:ext cx="1971675" cy="5757421"/>
          </a:xfrm>
        </p:spPr>
        <p:txBody>
          <a:bodyPr vert="eaVert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80"/>
            <a:ext cx="5800725" cy="5757420"/>
          </a:xfrm>
        </p:spPr>
        <p:txBody>
          <a:bodyPr vert="eaVert" lIns="45671" tIns="0" rIns="45671" bIns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7516-82E5-440A-8D53-8E5969CA4F7A}" type="datetime1">
              <a:rPr lang="en-US" smtClean="0"/>
              <a:pPr/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Jayaraman et al., CVPR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2744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F1868-9703-4B6C-982F-637666431D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710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6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092" indent="0" algn="ctr">
              <a:buNone/>
              <a:defRPr/>
            </a:lvl2pPr>
            <a:lvl3pPr marL="642189" indent="0" algn="ctr">
              <a:buNone/>
              <a:defRPr/>
            </a:lvl3pPr>
            <a:lvl4pPr marL="963284" indent="0" algn="ctr">
              <a:buNone/>
              <a:defRPr/>
            </a:lvl4pPr>
            <a:lvl5pPr marL="1284382" indent="0" algn="ctr">
              <a:buNone/>
              <a:defRPr/>
            </a:lvl5pPr>
            <a:lvl6pPr marL="1605478" indent="0" algn="ctr">
              <a:buNone/>
              <a:defRPr/>
            </a:lvl6pPr>
            <a:lvl7pPr marL="1926572" indent="0" algn="ctr">
              <a:buNone/>
              <a:defRPr/>
            </a:lvl7pPr>
            <a:lvl8pPr marL="2247671" indent="0" algn="ctr">
              <a:buNone/>
              <a:defRPr/>
            </a:lvl8pPr>
            <a:lvl9pPr marL="25687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2803-8340-4E4E-B82F-6152EBDC82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53046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393A-B1DB-4CA2-89A2-107E049777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03500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092" indent="0">
              <a:buNone/>
              <a:defRPr sz="1300"/>
            </a:lvl2pPr>
            <a:lvl3pPr marL="642189" indent="0">
              <a:buNone/>
              <a:defRPr sz="1100"/>
            </a:lvl3pPr>
            <a:lvl4pPr marL="963284" indent="0">
              <a:buNone/>
              <a:defRPr sz="1000"/>
            </a:lvl4pPr>
            <a:lvl5pPr marL="1284382" indent="0">
              <a:buNone/>
              <a:defRPr sz="1000"/>
            </a:lvl5pPr>
            <a:lvl6pPr marL="1605478" indent="0">
              <a:buNone/>
              <a:defRPr sz="1000"/>
            </a:lvl6pPr>
            <a:lvl7pPr marL="1926572" indent="0">
              <a:buNone/>
              <a:defRPr sz="1000"/>
            </a:lvl7pPr>
            <a:lvl8pPr marL="2247671" indent="0">
              <a:buNone/>
              <a:defRPr sz="1000"/>
            </a:lvl8pPr>
            <a:lvl9pPr marL="256876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780E2-F0C7-42FE-9703-134DB2D1D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39024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14" y="1598436"/>
            <a:ext cx="4063008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598436"/>
            <a:ext cx="4063008" cy="45251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19118-3285-4CE7-8E1F-D32B9F823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68987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92" indent="0">
              <a:buNone/>
              <a:defRPr sz="1400" b="1"/>
            </a:lvl2pPr>
            <a:lvl3pPr marL="642189" indent="0">
              <a:buNone/>
              <a:defRPr sz="1300" b="1"/>
            </a:lvl3pPr>
            <a:lvl4pPr marL="963284" indent="0">
              <a:buNone/>
              <a:defRPr sz="1100" b="1"/>
            </a:lvl4pPr>
            <a:lvl5pPr marL="1284382" indent="0">
              <a:buNone/>
              <a:defRPr sz="1100" b="1"/>
            </a:lvl5pPr>
            <a:lvl6pPr marL="1605478" indent="0">
              <a:buNone/>
              <a:defRPr sz="1100" b="1"/>
            </a:lvl6pPr>
            <a:lvl7pPr marL="1926572" indent="0">
              <a:buNone/>
              <a:defRPr sz="1100" b="1"/>
            </a:lvl7pPr>
            <a:lvl8pPr marL="2247671" indent="0">
              <a:buNone/>
              <a:defRPr sz="1100" b="1"/>
            </a:lvl8pPr>
            <a:lvl9pPr marL="256876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92" indent="0">
              <a:buNone/>
              <a:defRPr sz="1400" b="1"/>
            </a:lvl2pPr>
            <a:lvl3pPr marL="642189" indent="0">
              <a:buNone/>
              <a:defRPr sz="1300" b="1"/>
            </a:lvl3pPr>
            <a:lvl4pPr marL="963284" indent="0">
              <a:buNone/>
              <a:defRPr sz="1100" b="1"/>
            </a:lvl4pPr>
            <a:lvl5pPr marL="1284382" indent="0">
              <a:buNone/>
              <a:defRPr sz="1100" b="1"/>
            </a:lvl5pPr>
            <a:lvl6pPr marL="1605478" indent="0">
              <a:buNone/>
              <a:defRPr sz="1100" b="1"/>
            </a:lvl6pPr>
            <a:lvl7pPr marL="1926572" indent="0">
              <a:buNone/>
              <a:defRPr sz="1100" b="1"/>
            </a:lvl7pPr>
            <a:lvl8pPr marL="2247671" indent="0">
              <a:buNone/>
              <a:defRPr sz="1100" b="1"/>
            </a:lvl8pPr>
            <a:lvl9pPr marL="256876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D257-3770-4871-A31F-6A1473B559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0239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1FAA6-FB8D-40DD-886E-0D2BC9C72C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60265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F7C25-6423-4C5E-AE99-688BE8BF32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38510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9" y="27349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6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092" indent="0">
              <a:buNone/>
              <a:defRPr sz="800"/>
            </a:lvl2pPr>
            <a:lvl3pPr marL="642189" indent="0">
              <a:buNone/>
              <a:defRPr sz="700"/>
            </a:lvl3pPr>
            <a:lvl4pPr marL="963284" indent="0">
              <a:buNone/>
              <a:defRPr sz="600"/>
            </a:lvl4pPr>
            <a:lvl5pPr marL="1284382" indent="0">
              <a:buNone/>
              <a:defRPr sz="600"/>
            </a:lvl5pPr>
            <a:lvl6pPr marL="1605478" indent="0">
              <a:buNone/>
              <a:defRPr sz="600"/>
            </a:lvl6pPr>
            <a:lvl7pPr marL="1926572" indent="0">
              <a:buNone/>
              <a:defRPr sz="600"/>
            </a:lvl7pPr>
            <a:lvl8pPr marL="2247671" indent="0">
              <a:buNone/>
              <a:defRPr sz="600"/>
            </a:lvl8pPr>
            <a:lvl9pPr marL="256876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03A5D-0DF1-4C30-BD0C-BCB606821C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22012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5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5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092" indent="0">
              <a:buNone/>
              <a:defRPr sz="2000"/>
            </a:lvl2pPr>
            <a:lvl3pPr marL="642189" indent="0">
              <a:buNone/>
              <a:defRPr sz="1700"/>
            </a:lvl3pPr>
            <a:lvl4pPr marL="963284" indent="0">
              <a:buNone/>
              <a:defRPr sz="1400"/>
            </a:lvl4pPr>
            <a:lvl5pPr marL="1284382" indent="0">
              <a:buNone/>
              <a:defRPr sz="1400"/>
            </a:lvl5pPr>
            <a:lvl6pPr marL="1605478" indent="0">
              <a:buNone/>
              <a:defRPr sz="1400"/>
            </a:lvl6pPr>
            <a:lvl7pPr marL="1926572" indent="0">
              <a:buNone/>
              <a:defRPr sz="1400"/>
            </a:lvl7pPr>
            <a:lvl8pPr marL="2247671" indent="0">
              <a:buNone/>
              <a:defRPr sz="1400"/>
            </a:lvl8pPr>
            <a:lvl9pPr marL="2568765" indent="0">
              <a:buNone/>
              <a:defRPr sz="14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5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092" indent="0">
              <a:buNone/>
              <a:defRPr sz="800"/>
            </a:lvl2pPr>
            <a:lvl3pPr marL="642189" indent="0">
              <a:buNone/>
              <a:defRPr sz="700"/>
            </a:lvl3pPr>
            <a:lvl4pPr marL="963284" indent="0">
              <a:buNone/>
              <a:defRPr sz="600"/>
            </a:lvl4pPr>
            <a:lvl5pPr marL="1284382" indent="0">
              <a:buNone/>
              <a:defRPr sz="600"/>
            </a:lvl5pPr>
            <a:lvl6pPr marL="1605478" indent="0">
              <a:buNone/>
              <a:defRPr sz="600"/>
            </a:lvl6pPr>
            <a:lvl7pPr marL="1926572" indent="0">
              <a:buNone/>
              <a:defRPr sz="600"/>
            </a:lvl7pPr>
            <a:lvl8pPr marL="2247671" indent="0">
              <a:buNone/>
              <a:defRPr sz="600"/>
            </a:lvl8pPr>
            <a:lvl9pPr marL="256876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B5D5B-64AD-4B24-B75B-4E65CB337A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3748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8" indent="0" algn="ctr">
              <a:buNone/>
              <a:defRPr sz="2000"/>
            </a:lvl2pPr>
            <a:lvl3pPr marL="913424" indent="0" algn="ctr">
              <a:buNone/>
              <a:defRPr sz="1800"/>
            </a:lvl3pPr>
            <a:lvl4pPr marL="1370141" indent="0" algn="ctr">
              <a:buNone/>
              <a:defRPr sz="1600"/>
            </a:lvl4pPr>
            <a:lvl5pPr marL="1826853" indent="0" algn="ctr">
              <a:buNone/>
              <a:defRPr sz="1600"/>
            </a:lvl5pPr>
            <a:lvl6pPr marL="2283561" indent="0" algn="ctr">
              <a:buNone/>
              <a:defRPr sz="1600"/>
            </a:lvl6pPr>
            <a:lvl7pPr marL="2740277" indent="0" algn="ctr">
              <a:buNone/>
              <a:defRPr sz="1600"/>
            </a:lvl7pPr>
            <a:lvl8pPr marL="3196987" indent="0" algn="ctr">
              <a:buNone/>
              <a:defRPr sz="1600"/>
            </a:lvl8pPr>
            <a:lvl9pPr marL="365370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7D7-E458-4A8B-BD30-67715F5256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325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5462D-D1C3-451D-88CE-AD20B7F3C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93092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294" y="274589"/>
            <a:ext cx="2058293" cy="584894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415" y="274589"/>
            <a:ext cx="6067723" cy="58489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B6363-87F9-4613-91C5-AF8E32820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48696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85" indent="0" algn="ctr">
              <a:buNone/>
              <a:defRPr sz="2000"/>
            </a:lvl2pPr>
            <a:lvl3pPr marL="913180" indent="0" algn="ctr">
              <a:buNone/>
              <a:defRPr sz="1800"/>
            </a:lvl3pPr>
            <a:lvl4pPr marL="1369780" indent="0" algn="ctr">
              <a:buNone/>
              <a:defRPr sz="1600"/>
            </a:lvl4pPr>
            <a:lvl5pPr marL="1826370" indent="0" algn="ctr">
              <a:buNone/>
              <a:defRPr sz="1600"/>
            </a:lvl5pPr>
            <a:lvl6pPr marL="2282958" indent="0" algn="ctr">
              <a:buNone/>
              <a:defRPr sz="1600"/>
            </a:lvl6pPr>
            <a:lvl7pPr marL="2739556" indent="0" algn="ctr">
              <a:buNone/>
              <a:defRPr sz="1600"/>
            </a:lvl7pPr>
            <a:lvl8pPr marL="3196144" indent="0" algn="ctr">
              <a:buNone/>
              <a:defRPr sz="1600"/>
            </a:lvl8pPr>
            <a:lvl9pPr marL="365273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21DB36D6-C6F7-45ED-A251-6882E339C1F7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02387383-0EEC-4F6E-91C0-4C547D7CE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851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78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5"/>
            <a:ext cx="7886700" cy="5167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CDB2AD6B-3DD1-4EEB-A139-B21DDD29FDC2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AAB9C13A-BE54-4D83-8F81-87AA302F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449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5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7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9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219D5056-F168-4EEC-87BF-68AE46DD31ED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90B70507-3487-4128-A92F-BD6E859E3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268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5AAEAEBD-AE1C-4DB4-8CB4-CEA9B37D5AF0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928A33CF-9E2D-4004-BA72-33109BCEB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861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5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5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80" indent="0">
              <a:buNone/>
              <a:defRPr sz="1600" b="1"/>
            </a:lvl4pPr>
            <a:lvl5pPr marL="1826370" indent="0">
              <a:buNone/>
              <a:defRPr sz="1600" b="1"/>
            </a:lvl5pPr>
            <a:lvl6pPr marL="2282958" indent="0">
              <a:buNone/>
              <a:defRPr sz="1600" b="1"/>
            </a:lvl6pPr>
            <a:lvl7pPr marL="2739556" indent="0">
              <a:buNone/>
              <a:defRPr sz="1600" b="1"/>
            </a:lvl7pPr>
            <a:lvl8pPr marL="3196144" indent="0">
              <a:buNone/>
              <a:defRPr sz="1600" b="1"/>
            </a:lvl8pPr>
            <a:lvl9pPr marL="36527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5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80" indent="0">
              <a:buNone/>
              <a:defRPr sz="1600" b="1"/>
            </a:lvl4pPr>
            <a:lvl5pPr marL="1826370" indent="0">
              <a:buNone/>
              <a:defRPr sz="1600" b="1"/>
            </a:lvl5pPr>
            <a:lvl6pPr marL="2282958" indent="0">
              <a:buNone/>
              <a:defRPr sz="1600" b="1"/>
            </a:lvl6pPr>
            <a:lvl7pPr marL="2739556" indent="0">
              <a:buNone/>
              <a:defRPr sz="1600" b="1"/>
            </a:lvl7pPr>
            <a:lvl8pPr marL="3196144" indent="0">
              <a:buNone/>
              <a:defRPr sz="1600" b="1"/>
            </a:lvl8pPr>
            <a:lvl9pPr marL="36527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6246F44C-61C7-46E6-8269-7E03D2F6D6FD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6283ECDC-2A5A-46D2-9E26-FEB2A867A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104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FF087D46-8F41-42D0-B6F1-D7904C4D4025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14866FDD-5A46-45AC-BFDB-C47829EFD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648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BC926150-E5C7-4BA2-B380-616F6FE47F57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5CB19A19-016B-4B1C-B53E-5D0DBCB35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567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85" indent="0">
              <a:buNone/>
              <a:defRPr sz="1400"/>
            </a:lvl2pPr>
            <a:lvl3pPr marL="913180" indent="0">
              <a:buNone/>
              <a:defRPr sz="1200"/>
            </a:lvl3pPr>
            <a:lvl4pPr marL="1369780" indent="0">
              <a:buNone/>
              <a:defRPr sz="1000"/>
            </a:lvl4pPr>
            <a:lvl5pPr marL="1826370" indent="0">
              <a:buNone/>
              <a:defRPr sz="1000"/>
            </a:lvl5pPr>
            <a:lvl6pPr marL="2282958" indent="0">
              <a:buNone/>
              <a:defRPr sz="1000"/>
            </a:lvl6pPr>
            <a:lvl7pPr marL="2739556" indent="0">
              <a:buNone/>
              <a:defRPr sz="1000"/>
            </a:lvl7pPr>
            <a:lvl8pPr marL="3196144" indent="0">
              <a:buNone/>
              <a:defRPr sz="1000"/>
            </a:lvl8pPr>
            <a:lvl9pPr marL="365273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2BBE9FFD-65D8-4797-816A-CBC84B3C82EA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B7F0070B-14CB-479F-B281-4D9DDB67F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53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71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009405"/>
            <a:ext cx="7886700" cy="5167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964-B4DA-4A91-A5EF-B101D6574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4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585" indent="0">
              <a:buNone/>
              <a:defRPr sz="2800"/>
            </a:lvl2pPr>
            <a:lvl3pPr marL="913180" indent="0">
              <a:buNone/>
              <a:defRPr sz="2400"/>
            </a:lvl3pPr>
            <a:lvl4pPr marL="1369780" indent="0">
              <a:buNone/>
              <a:defRPr sz="2000"/>
            </a:lvl4pPr>
            <a:lvl5pPr marL="1826370" indent="0">
              <a:buNone/>
              <a:defRPr sz="2000"/>
            </a:lvl5pPr>
            <a:lvl6pPr marL="2282958" indent="0">
              <a:buNone/>
              <a:defRPr sz="2000"/>
            </a:lvl6pPr>
            <a:lvl7pPr marL="2739556" indent="0">
              <a:buNone/>
              <a:defRPr sz="2000"/>
            </a:lvl7pPr>
            <a:lvl8pPr marL="3196144" indent="0">
              <a:buNone/>
              <a:defRPr sz="2000"/>
            </a:lvl8pPr>
            <a:lvl9pPr marL="365273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85" indent="0">
              <a:buNone/>
              <a:defRPr sz="1400"/>
            </a:lvl2pPr>
            <a:lvl3pPr marL="913180" indent="0">
              <a:buNone/>
              <a:defRPr sz="1200"/>
            </a:lvl3pPr>
            <a:lvl4pPr marL="1369780" indent="0">
              <a:buNone/>
              <a:defRPr sz="1000"/>
            </a:lvl4pPr>
            <a:lvl5pPr marL="1826370" indent="0">
              <a:buNone/>
              <a:defRPr sz="1000"/>
            </a:lvl5pPr>
            <a:lvl6pPr marL="2282958" indent="0">
              <a:buNone/>
              <a:defRPr sz="1000"/>
            </a:lvl6pPr>
            <a:lvl7pPr marL="2739556" indent="0">
              <a:buNone/>
              <a:defRPr sz="1000"/>
            </a:lvl7pPr>
            <a:lvl8pPr marL="3196144" indent="0">
              <a:buNone/>
              <a:defRPr sz="1000"/>
            </a:lvl8pPr>
            <a:lvl9pPr marL="365273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522F306C-1D81-4E65-9D3A-2EFFC5F5547E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0E19FB06-DDC6-437D-97E6-F42E4A0F4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967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0FC59707-1051-4704-B17D-2E9742F235BC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3EFDB10F-7EF3-4C73-B42A-F776653B0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618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51943B3E-378B-4573-984C-853F007C5D06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552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CC4C013E-EC14-4B25-BDA8-5B73F8E7A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030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75" indent="0" algn="ctr">
              <a:buNone/>
              <a:defRPr sz="2000"/>
            </a:lvl2pPr>
            <a:lvl3pPr marL="913556" indent="0" algn="ctr">
              <a:buNone/>
              <a:defRPr sz="1800"/>
            </a:lvl3pPr>
            <a:lvl4pPr marL="1370340" indent="0" algn="ctr">
              <a:buNone/>
              <a:defRPr sz="1600"/>
            </a:lvl4pPr>
            <a:lvl5pPr marL="1827117" indent="0" algn="ctr">
              <a:buNone/>
              <a:defRPr sz="1600"/>
            </a:lvl5pPr>
            <a:lvl6pPr marL="2283894" indent="0" algn="ctr">
              <a:buNone/>
              <a:defRPr sz="1600"/>
            </a:lvl6pPr>
            <a:lvl7pPr marL="2740677" indent="0" algn="ctr">
              <a:buNone/>
              <a:defRPr sz="1600"/>
            </a:lvl7pPr>
            <a:lvl8pPr marL="3197451" indent="0" algn="ctr">
              <a:buNone/>
              <a:defRPr sz="1600"/>
            </a:lvl8pPr>
            <a:lvl9pPr marL="365423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85575436-AC9F-49E4-8C77-03F75B69701C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6FF8D433-B6E4-4512-8FBF-E87D91969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624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70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9405"/>
            <a:ext cx="7886700" cy="5167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1678F150-6532-4CA0-92A3-5D533E6E13A4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CE377C51-3230-4382-B46A-6D539F799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398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7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3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1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6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AE7BB9D6-857F-4CE9-BC8A-963BC762FB1C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DCF3D60D-97CC-4C0A-B2C1-913386F51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082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4682DA3D-BD8B-4982-9188-BD1999C16BF9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263A6526-9C99-48BD-BAF7-99466BFB5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863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44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5" indent="0">
              <a:buNone/>
              <a:defRPr sz="2000" b="1"/>
            </a:lvl2pPr>
            <a:lvl3pPr marL="913556" indent="0">
              <a:buNone/>
              <a:defRPr sz="1800" b="1"/>
            </a:lvl3pPr>
            <a:lvl4pPr marL="1370340" indent="0">
              <a:buNone/>
              <a:defRPr sz="1600" b="1"/>
            </a:lvl4pPr>
            <a:lvl5pPr marL="1827117" indent="0">
              <a:buNone/>
              <a:defRPr sz="1600" b="1"/>
            </a:lvl5pPr>
            <a:lvl6pPr marL="2283894" indent="0">
              <a:buNone/>
              <a:defRPr sz="1600" b="1"/>
            </a:lvl6pPr>
            <a:lvl7pPr marL="2740677" indent="0">
              <a:buNone/>
              <a:defRPr sz="1600" b="1"/>
            </a:lvl7pPr>
            <a:lvl8pPr marL="3197451" indent="0">
              <a:buNone/>
              <a:defRPr sz="1600" b="1"/>
            </a:lvl8pPr>
            <a:lvl9pPr marL="3654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5" indent="0">
              <a:buNone/>
              <a:defRPr sz="2000" b="1"/>
            </a:lvl2pPr>
            <a:lvl3pPr marL="913556" indent="0">
              <a:buNone/>
              <a:defRPr sz="1800" b="1"/>
            </a:lvl3pPr>
            <a:lvl4pPr marL="1370340" indent="0">
              <a:buNone/>
              <a:defRPr sz="1600" b="1"/>
            </a:lvl4pPr>
            <a:lvl5pPr marL="1827117" indent="0">
              <a:buNone/>
              <a:defRPr sz="1600" b="1"/>
            </a:lvl5pPr>
            <a:lvl6pPr marL="2283894" indent="0">
              <a:buNone/>
              <a:defRPr sz="1600" b="1"/>
            </a:lvl6pPr>
            <a:lvl7pPr marL="2740677" indent="0">
              <a:buNone/>
              <a:defRPr sz="1600" b="1"/>
            </a:lvl7pPr>
            <a:lvl8pPr marL="3197451" indent="0">
              <a:buNone/>
              <a:defRPr sz="1600" b="1"/>
            </a:lvl8pPr>
            <a:lvl9pPr marL="3654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751CECAA-2CAA-46BC-8E88-2222932E2B70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571FD18A-CFF0-45C8-9D49-BE3DBD431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355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E01F9E37-1857-4FBF-81B6-65600491A4F7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F7C07825-D07D-429B-9358-DEA875F38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26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ECDF310C-AA6A-4EF4-A4D5-390378A0AF5D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281A18C1-449D-4336-994F-14E4433A9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70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7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6009-F418-4348-A382-8ED0C9F89F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835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75" indent="0">
              <a:buNone/>
              <a:defRPr sz="1400"/>
            </a:lvl2pPr>
            <a:lvl3pPr marL="913556" indent="0">
              <a:buNone/>
              <a:defRPr sz="1200"/>
            </a:lvl3pPr>
            <a:lvl4pPr marL="1370340" indent="0">
              <a:buNone/>
              <a:defRPr sz="1000"/>
            </a:lvl4pPr>
            <a:lvl5pPr marL="1827117" indent="0">
              <a:buNone/>
              <a:defRPr sz="1000"/>
            </a:lvl5pPr>
            <a:lvl6pPr marL="2283894" indent="0">
              <a:buNone/>
              <a:defRPr sz="1000"/>
            </a:lvl6pPr>
            <a:lvl7pPr marL="2740677" indent="0">
              <a:buNone/>
              <a:defRPr sz="1000"/>
            </a:lvl7pPr>
            <a:lvl8pPr marL="3197451" indent="0">
              <a:buNone/>
              <a:defRPr sz="1000"/>
            </a:lvl8pPr>
            <a:lvl9pPr marL="36542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4275CAE4-6891-4388-AD88-25BBAC8AF3DA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5FA3E242-3EF4-4DCB-932A-581FB4422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101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75" indent="0">
              <a:buNone/>
              <a:defRPr sz="2800"/>
            </a:lvl2pPr>
            <a:lvl3pPr marL="913556" indent="0">
              <a:buNone/>
              <a:defRPr sz="2400"/>
            </a:lvl3pPr>
            <a:lvl4pPr marL="1370340" indent="0">
              <a:buNone/>
              <a:defRPr sz="2000"/>
            </a:lvl4pPr>
            <a:lvl5pPr marL="1827117" indent="0">
              <a:buNone/>
              <a:defRPr sz="2000"/>
            </a:lvl5pPr>
            <a:lvl6pPr marL="2283894" indent="0">
              <a:buNone/>
              <a:defRPr sz="2000"/>
            </a:lvl6pPr>
            <a:lvl7pPr marL="2740677" indent="0">
              <a:buNone/>
              <a:defRPr sz="2000"/>
            </a:lvl7pPr>
            <a:lvl8pPr marL="3197451" indent="0">
              <a:buNone/>
              <a:defRPr sz="2000"/>
            </a:lvl8pPr>
            <a:lvl9pPr marL="3654234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75" indent="0">
              <a:buNone/>
              <a:defRPr sz="1400"/>
            </a:lvl2pPr>
            <a:lvl3pPr marL="913556" indent="0">
              <a:buNone/>
              <a:defRPr sz="1200"/>
            </a:lvl3pPr>
            <a:lvl4pPr marL="1370340" indent="0">
              <a:buNone/>
              <a:defRPr sz="1000"/>
            </a:lvl4pPr>
            <a:lvl5pPr marL="1827117" indent="0">
              <a:buNone/>
              <a:defRPr sz="1000"/>
            </a:lvl5pPr>
            <a:lvl6pPr marL="2283894" indent="0">
              <a:buNone/>
              <a:defRPr sz="1000"/>
            </a:lvl6pPr>
            <a:lvl7pPr marL="2740677" indent="0">
              <a:buNone/>
              <a:defRPr sz="1000"/>
            </a:lvl7pPr>
            <a:lvl8pPr marL="3197451" indent="0">
              <a:buNone/>
              <a:defRPr sz="1000"/>
            </a:lvl8pPr>
            <a:lvl9pPr marL="36542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64017D0C-F62A-4BD8-8491-0F69A885E543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C6443B0A-558B-48ED-A504-6094566BA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413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6A867631-EDA0-4B7C-833F-73F4D05EB6D7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94348937-9D13-4049-8529-8B4A8426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452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64545970-8713-486D-9CB8-F38FFBC2506E}" type="datetime1">
              <a:rPr lang="en-US"/>
              <a:pPr>
                <a:defRPr/>
              </a:pPr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642849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Gill Sans" charset="0"/>
              </a:defRPr>
            </a:lvl1pPr>
          </a:lstStyle>
          <a:p>
            <a:pPr>
              <a:defRPr/>
            </a:pPr>
            <a:fld id="{E0354BBD-BAA8-4556-9DA4-E54346BBC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3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9A-7D32-4A14-B981-F2537A2339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03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4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8" indent="0">
              <a:buNone/>
              <a:defRPr sz="2000" b="1"/>
            </a:lvl2pPr>
            <a:lvl3pPr marL="913424" indent="0">
              <a:buNone/>
              <a:defRPr sz="1800" b="1"/>
            </a:lvl3pPr>
            <a:lvl4pPr marL="1370141" indent="0">
              <a:buNone/>
              <a:defRPr sz="1600" b="1"/>
            </a:lvl4pPr>
            <a:lvl5pPr marL="1826853" indent="0">
              <a:buNone/>
              <a:defRPr sz="1600" b="1"/>
            </a:lvl5pPr>
            <a:lvl6pPr marL="2283561" indent="0">
              <a:buNone/>
              <a:defRPr sz="1600" b="1"/>
            </a:lvl6pPr>
            <a:lvl7pPr marL="2740277" indent="0">
              <a:buNone/>
              <a:defRPr sz="1600" b="1"/>
            </a:lvl7pPr>
            <a:lvl8pPr marL="3196987" indent="0">
              <a:buNone/>
              <a:defRPr sz="1600" b="1"/>
            </a:lvl8pPr>
            <a:lvl9pPr marL="36537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8" indent="0">
              <a:buNone/>
              <a:defRPr sz="2000" b="1"/>
            </a:lvl2pPr>
            <a:lvl3pPr marL="913424" indent="0">
              <a:buNone/>
              <a:defRPr sz="1800" b="1"/>
            </a:lvl3pPr>
            <a:lvl4pPr marL="1370141" indent="0">
              <a:buNone/>
              <a:defRPr sz="1600" b="1"/>
            </a:lvl4pPr>
            <a:lvl5pPr marL="1826853" indent="0">
              <a:buNone/>
              <a:defRPr sz="1600" b="1"/>
            </a:lvl5pPr>
            <a:lvl6pPr marL="2283561" indent="0">
              <a:buNone/>
              <a:defRPr sz="1600" b="1"/>
            </a:lvl6pPr>
            <a:lvl7pPr marL="2740277" indent="0">
              <a:buNone/>
              <a:defRPr sz="1600" b="1"/>
            </a:lvl7pPr>
            <a:lvl8pPr marL="3196987" indent="0">
              <a:buNone/>
              <a:defRPr sz="1600" b="1"/>
            </a:lvl8pPr>
            <a:lvl9pPr marL="36537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9AD5-DBC5-4533-9C1C-CF1BFE2204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74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9620-0065-4DCC-AE50-9C83D47390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94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31E3A-F02E-4901-BE5D-4CEBF7A758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35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08" indent="0">
              <a:buNone/>
              <a:defRPr sz="1400"/>
            </a:lvl2pPr>
            <a:lvl3pPr marL="913424" indent="0">
              <a:buNone/>
              <a:defRPr sz="1200"/>
            </a:lvl3pPr>
            <a:lvl4pPr marL="1370141" indent="0">
              <a:buNone/>
              <a:defRPr sz="1000"/>
            </a:lvl4pPr>
            <a:lvl5pPr marL="1826853" indent="0">
              <a:buNone/>
              <a:defRPr sz="1000"/>
            </a:lvl5pPr>
            <a:lvl6pPr marL="2283561" indent="0">
              <a:buNone/>
              <a:defRPr sz="1000"/>
            </a:lvl6pPr>
            <a:lvl7pPr marL="2740277" indent="0">
              <a:buNone/>
              <a:defRPr sz="1000"/>
            </a:lvl7pPr>
            <a:lvl8pPr marL="3196987" indent="0">
              <a:buNone/>
              <a:defRPr sz="1000"/>
            </a:lvl8pPr>
            <a:lvl9pPr marL="365370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9900-A28A-4D06-B4C9-6DDA2C2053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0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Calibri Light" panose="020F0302020204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1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1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1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F971-07B3-4212-819A-2052817925E8}" type="datetime1">
              <a:rPr lang="en-US" smtClean="0"/>
              <a:pPr/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Jayaraman et al., CVPR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36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708" indent="0">
              <a:buNone/>
              <a:defRPr sz="2800"/>
            </a:lvl2pPr>
            <a:lvl3pPr marL="913424" indent="0">
              <a:buNone/>
              <a:defRPr sz="2400"/>
            </a:lvl3pPr>
            <a:lvl4pPr marL="1370141" indent="0">
              <a:buNone/>
              <a:defRPr sz="2000"/>
            </a:lvl4pPr>
            <a:lvl5pPr marL="1826853" indent="0">
              <a:buNone/>
              <a:defRPr sz="2000"/>
            </a:lvl5pPr>
            <a:lvl6pPr marL="2283561" indent="0">
              <a:buNone/>
              <a:defRPr sz="2000"/>
            </a:lvl6pPr>
            <a:lvl7pPr marL="2740277" indent="0">
              <a:buNone/>
              <a:defRPr sz="2000"/>
            </a:lvl7pPr>
            <a:lvl8pPr marL="3196987" indent="0">
              <a:buNone/>
              <a:defRPr sz="2000"/>
            </a:lvl8pPr>
            <a:lvl9pPr marL="365370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08" indent="0">
              <a:buNone/>
              <a:defRPr sz="1400"/>
            </a:lvl2pPr>
            <a:lvl3pPr marL="913424" indent="0">
              <a:buNone/>
              <a:defRPr sz="1200"/>
            </a:lvl3pPr>
            <a:lvl4pPr marL="1370141" indent="0">
              <a:buNone/>
              <a:defRPr sz="1000"/>
            </a:lvl4pPr>
            <a:lvl5pPr marL="1826853" indent="0">
              <a:buNone/>
              <a:defRPr sz="1000"/>
            </a:lvl5pPr>
            <a:lvl6pPr marL="2283561" indent="0">
              <a:buNone/>
              <a:defRPr sz="1000"/>
            </a:lvl6pPr>
            <a:lvl7pPr marL="2740277" indent="0">
              <a:buNone/>
              <a:defRPr sz="1000"/>
            </a:lvl7pPr>
            <a:lvl8pPr marL="3196987" indent="0">
              <a:buNone/>
              <a:defRPr sz="1000"/>
            </a:lvl8pPr>
            <a:lvl9pPr marL="365370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10E9-B7ED-416C-A619-5437E11322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08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B4DD-8FA6-4927-9AF3-52E36735E4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35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F1868-9703-4B6C-982F-637666431D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59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96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78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54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56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67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28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7200" b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340" rIns="91340" anchor="t" anchorCtr="0">
            <a:normAutofit/>
          </a:bodyPr>
          <a:lstStyle>
            <a:lvl1pPr marL="0" indent="0">
              <a:buNone/>
              <a:defRPr sz="2000" cap="all" spc="200" baseline="0">
                <a:solidFill>
                  <a:schemeClr val="tx2"/>
                </a:solidFill>
                <a:latin typeface="+mn-lt"/>
              </a:defRPr>
            </a:lvl1pPr>
            <a:lvl2pPr marL="4567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7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CAF8-D9B2-4EE7-99AE-AA5BD93F7BFF}" type="datetime1">
              <a:rPr lang="en-US" smtClean="0"/>
              <a:pPr/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Jayaraman et al., CVPR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413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64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51" indent="0">
              <a:buNone/>
              <a:defRPr sz="2800"/>
            </a:lvl2pPr>
            <a:lvl3pPr marL="913509" indent="0">
              <a:buNone/>
              <a:defRPr sz="2400"/>
            </a:lvl3pPr>
            <a:lvl4pPr marL="1370270" indent="0">
              <a:buNone/>
              <a:defRPr sz="2000"/>
            </a:lvl4pPr>
            <a:lvl5pPr marL="1827024" indent="0">
              <a:buNone/>
              <a:defRPr sz="2000"/>
            </a:lvl5pPr>
            <a:lvl6pPr marL="2283777" indent="0">
              <a:buNone/>
              <a:defRPr sz="2000"/>
            </a:lvl6pPr>
            <a:lvl7pPr marL="2740537" indent="0">
              <a:buNone/>
              <a:defRPr sz="2000"/>
            </a:lvl7pPr>
            <a:lvl8pPr marL="3197287" indent="0">
              <a:buNone/>
              <a:defRPr sz="2000"/>
            </a:lvl8pPr>
            <a:lvl9pPr marL="365404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94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6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28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8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65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29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57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1" indent="0">
              <a:buNone/>
              <a:defRPr sz="2000" b="1"/>
            </a:lvl2pPr>
            <a:lvl3pPr marL="913509" indent="0">
              <a:buNone/>
              <a:defRPr sz="1800" b="1"/>
            </a:lvl3pPr>
            <a:lvl4pPr marL="1370270" indent="0">
              <a:buNone/>
              <a:defRPr sz="1600" b="1"/>
            </a:lvl4pPr>
            <a:lvl5pPr marL="1827024" indent="0">
              <a:buNone/>
              <a:defRPr sz="1600" b="1"/>
            </a:lvl5pPr>
            <a:lvl6pPr marL="2283777" indent="0">
              <a:buNone/>
              <a:defRPr sz="1600" b="1"/>
            </a:lvl6pPr>
            <a:lvl7pPr marL="2740537" indent="0">
              <a:buNone/>
              <a:defRPr sz="1600" b="1"/>
            </a:lvl7pPr>
            <a:lvl8pPr marL="3197287" indent="0">
              <a:buNone/>
              <a:defRPr sz="1600" b="1"/>
            </a:lvl8pPr>
            <a:lvl9pPr marL="36540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65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24"/>
            <a:ext cx="7543800" cy="145075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56"/>
            <a:ext cx="3703320" cy="402335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94299-B7D0-4324-9DBC-81FB76852297}" type="datetime1">
              <a:rPr lang="en-US" smtClean="0"/>
              <a:pPr/>
              <a:t>8/4/2015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Jayaraman et al., CVPR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3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35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21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51" indent="0">
              <a:buNone/>
              <a:defRPr sz="2800"/>
            </a:lvl2pPr>
            <a:lvl3pPr marL="913509" indent="0">
              <a:buNone/>
              <a:defRPr sz="2400"/>
            </a:lvl3pPr>
            <a:lvl4pPr marL="1370270" indent="0">
              <a:buNone/>
              <a:defRPr sz="2000"/>
            </a:lvl4pPr>
            <a:lvl5pPr marL="1827024" indent="0">
              <a:buNone/>
              <a:defRPr sz="2000"/>
            </a:lvl5pPr>
            <a:lvl6pPr marL="2283777" indent="0">
              <a:buNone/>
              <a:defRPr sz="2000"/>
            </a:lvl6pPr>
            <a:lvl7pPr marL="2740537" indent="0">
              <a:buNone/>
              <a:defRPr sz="2000"/>
            </a:lvl7pPr>
            <a:lvl8pPr marL="3197287" indent="0">
              <a:buNone/>
              <a:defRPr sz="2000"/>
            </a:lvl8pPr>
            <a:lvl9pPr marL="365404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51" indent="0">
              <a:buNone/>
              <a:defRPr sz="1200"/>
            </a:lvl2pPr>
            <a:lvl3pPr marL="913509" indent="0">
              <a:buNone/>
              <a:defRPr sz="1000"/>
            </a:lvl3pPr>
            <a:lvl4pPr marL="1370270" indent="0">
              <a:buNone/>
              <a:defRPr sz="900"/>
            </a:lvl4pPr>
            <a:lvl5pPr marL="1827024" indent="0">
              <a:buNone/>
              <a:defRPr sz="900"/>
            </a:lvl5pPr>
            <a:lvl6pPr marL="2283777" indent="0">
              <a:buNone/>
              <a:defRPr sz="900"/>
            </a:lvl6pPr>
            <a:lvl7pPr marL="2740537" indent="0">
              <a:buNone/>
              <a:defRPr sz="900"/>
            </a:lvl7pPr>
            <a:lvl8pPr marL="3197287" indent="0">
              <a:buNone/>
              <a:defRPr sz="900"/>
            </a:lvl8pPr>
            <a:lvl9pPr marL="36540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00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2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99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7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4" indent="0" algn="ctr">
              <a:buNone/>
              <a:defRPr/>
            </a:lvl6pPr>
            <a:lvl7pPr marL="2742941" indent="0" algn="ctr">
              <a:buNone/>
              <a:defRPr/>
            </a:lvl7pPr>
            <a:lvl8pPr marL="3200098" indent="0" algn="ctr">
              <a:buNone/>
              <a:defRPr/>
            </a:lvl8pPr>
            <a:lvl9pPr marL="365725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D5AD6-9488-4DAC-A474-257D49D9591F}" type="datetime1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55E1D-3AC4-48CB-B488-6C2C4B557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350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9585F-AA06-404C-BE22-59654A4DDC08}" type="datetime1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751DB-F9AD-4487-B928-0017021A15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170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7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4" indent="0">
              <a:buNone/>
              <a:defRPr sz="1400"/>
            </a:lvl6pPr>
            <a:lvl7pPr marL="2742941" indent="0">
              <a:buNone/>
              <a:defRPr sz="1400"/>
            </a:lvl7pPr>
            <a:lvl8pPr marL="3200098" indent="0">
              <a:buNone/>
              <a:defRPr sz="1400"/>
            </a:lvl8pPr>
            <a:lvl9pPr marL="365725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838D1-A5EB-4A4D-943B-F7FC12271DC0}" type="datetime1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02562-2792-4251-930A-4D0680E92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242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FE2AF-5110-4CCF-8D51-0D756ABB0192}" type="datetime1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11232-F306-418D-8456-CAA227FB9E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66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DFC08-C8BD-4738-A662-96A80D2411E1}" type="datetime1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319F9-2207-439E-AAAC-A4F8BD9279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24"/>
            <a:ext cx="7543800" cy="145075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3"/>
            <a:ext cx="3703320" cy="736282"/>
          </a:xfrm>
        </p:spPr>
        <p:txBody>
          <a:bodyPr lIns="91340" rIns="91340" anchor="ctr">
            <a:normAutofit/>
          </a:bodyPr>
          <a:lstStyle>
            <a:lvl1pPr marL="0" indent="0">
              <a:buNone/>
              <a:defRPr sz="1800" b="0" cap="all" baseline="0">
                <a:solidFill>
                  <a:schemeClr val="tx2"/>
                </a:solidFill>
              </a:defRPr>
            </a:lvl1pPr>
            <a:lvl2pPr marL="456708" indent="0">
              <a:buNone/>
              <a:defRPr sz="2000" b="1"/>
            </a:lvl2pPr>
            <a:lvl3pPr marL="913424" indent="0">
              <a:buNone/>
              <a:defRPr sz="1800" b="1"/>
            </a:lvl3pPr>
            <a:lvl4pPr marL="1370141" indent="0">
              <a:buNone/>
              <a:defRPr sz="1600" b="1"/>
            </a:lvl4pPr>
            <a:lvl5pPr marL="1826853" indent="0">
              <a:buNone/>
              <a:defRPr sz="1600" b="1"/>
            </a:lvl5pPr>
            <a:lvl6pPr marL="2283561" indent="0">
              <a:buNone/>
              <a:defRPr sz="1600" b="1"/>
            </a:lvl6pPr>
            <a:lvl7pPr marL="2740277" indent="0">
              <a:buNone/>
              <a:defRPr sz="1600" b="1"/>
            </a:lvl7pPr>
            <a:lvl8pPr marL="3196987" indent="0">
              <a:buNone/>
              <a:defRPr sz="1600" b="1"/>
            </a:lvl8pPr>
            <a:lvl9pPr marL="365370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3"/>
            <a:ext cx="3703320" cy="736282"/>
          </a:xfrm>
        </p:spPr>
        <p:txBody>
          <a:bodyPr lIns="91340" rIns="91340" anchor="ctr">
            <a:normAutofit/>
          </a:bodyPr>
          <a:lstStyle>
            <a:lvl1pPr marL="0" indent="0">
              <a:buNone/>
              <a:defRPr sz="1800" b="0" cap="all" baseline="0">
                <a:solidFill>
                  <a:schemeClr val="tx2"/>
                </a:solidFill>
              </a:defRPr>
            </a:lvl1pPr>
            <a:lvl2pPr marL="456708" indent="0">
              <a:buNone/>
              <a:defRPr sz="2000" b="1"/>
            </a:lvl2pPr>
            <a:lvl3pPr marL="913424" indent="0">
              <a:buNone/>
              <a:defRPr sz="1800" b="1"/>
            </a:lvl3pPr>
            <a:lvl4pPr marL="1370141" indent="0">
              <a:buNone/>
              <a:defRPr sz="1600" b="1"/>
            </a:lvl4pPr>
            <a:lvl5pPr marL="1826853" indent="0">
              <a:buNone/>
              <a:defRPr sz="1600" b="1"/>
            </a:lvl5pPr>
            <a:lvl6pPr marL="2283561" indent="0">
              <a:buNone/>
              <a:defRPr sz="1600" b="1"/>
            </a:lvl6pPr>
            <a:lvl7pPr marL="2740277" indent="0">
              <a:buNone/>
              <a:defRPr sz="1600" b="1"/>
            </a:lvl7pPr>
            <a:lvl8pPr marL="3196987" indent="0">
              <a:buNone/>
              <a:defRPr sz="1600" b="1"/>
            </a:lvl8pPr>
            <a:lvl9pPr marL="365370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5"/>
            <a:ext cx="3703320" cy="328676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EB9-12A5-4720-B0E7-82343EFD69F7}" type="datetime1">
              <a:rPr lang="en-US" smtClean="0"/>
              <a:pPr/>
              <a:t>8/4/2015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Jayaraman et al., CVPR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0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6A292-56AD-4AFE-A750-33F4C2E5C13F}" type="datetime1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F7460-9CB1-49AD-8564-7FF6F5E699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15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24297-8700-4F5C-BA08-276EB6D2296B}" type="datetime1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DA575-9435-4E37-9295-72C16ABF64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31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DE607-6C28-45C4-AB37-BF9F8B748F4C}" type="datetime1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CA70A-B7FA-4D1A-8FD4-F7A3DD26A7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12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7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4" indent="0">
              <a:buNone/>
              <a:defRPr sz="2000"/>
            </a:lvl6pPr>
            <a:lvl7pPr marL="2742941" indent="0">
              <a:buNone/>
              <a:defRPr sz="2000"/>
            </a:lvl7pPr>
            <a:lvl8pPr marL="3200098" indent="0">
              <a:buNone/>
              <a:defRPr sz="2000"/>
            </a:lvl8pPr>
            <a:lvl9pPr marL="365725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DEA3D-E991-4E7F-8C76-72218F7FB512}" type="datetime1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0E6DF-F3C5-4395-A49F-AF4A7FAE3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407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B2E7A-A426-47FF-823F-627E18695AEE}" type="datetime1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A374C-79A8-4F03-B6B9-5711270CBD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84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5B1C5-C118-4159-B9EB-A15C2820B3F5}" type="datetime1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9790A-137D-4701-8758-47296AB9CD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56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8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5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A1B1-A380-4F1D-9B73-405EA8D5D7BA}" type="datetime1">
              <a:rPr lang="en-US" smtClean="0"/>
              <a:pPr/>
              <a:t>8/4/2015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Jayaraman et al., CVPR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300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6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0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6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1" indent="0" algn="ctr">
              <a:buNone/>
              <a:defRPr sz="2000"/>
            </a:lvl2pPr>
            <a:lvl3pPr marL="914246" indent="0" algn="ctr">
              <a:buNone/>
              <a:defRPr sz="1800"/>
            </a:lvl3pPr>
            <a:lvl4pPr marL="1371369" indent="0" algn="ctr">
              <a:buNone/>
              <a:defRPr sz="1600"/>
            </a:lvl4pPr>
            <a:lvl5pPr marL="1828493" indent="0" algn="ctr">
              <a:buNone/>
              <a:defRPr sz="1600"/>
            </a:lvl5pPr>
            <a:lvl6pPr marL="2285613" indent="0" algn="ctr">
              <a:buNone/>
              <a:defRPr sz="1600"/>
            </a:lvl6pPr>
            <a:lvl7pPr marL="2742734" indent="0" algn="ctr">
              <a:buNone/>
              <a:defRPr sz="1600"/>
            </a:lvl7pPr>
            <a:lvl8pPr marL="3199858" indent="0" algn="ctr">
              <a:buNone/>
              <a:defRPr sz="1600"/>
            </a:lvl8pPr>
            <a:lvl9pPr marL="365698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47D7-E458-4A8B-BD30-67715F5256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998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752"/>
            <a:ext cx="9144000" cy="656151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009404"/>
            <a:ext cx="7886700" cy="5167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1964-B4DA-4A91-A5EF-B101D6574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56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2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6009-F418-4348-A382-8ED0C9F89F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55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4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73B9-A493-4EC7-B9D5-C491FB8CE474}" type="datetime1">
              <a:rPr lang="en-US" smtClean="0"/>
              <a:pPr/>
              <a:t>8/4/2015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Jayaraman et al., CVPR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265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259A-7D32-4A14-B981-F2537A2339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566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30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1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3" indent="0">
              <a:buNone/>
              <a:defRPr sz="1600" b="1"/>
            </a:lvl5pPr>
            <a:lvl6pPr marL="2285613" indent="0">
              <a:buNone/>
              <a:defRPr sz="1600" b="1"/>
            </a:lvl6pPr>
            <a:lvl7pPr marL="2742734" indent="0">
              <a:buNone/>
              <a:defRPr sz="1600" b="1"/>
            </a:lvl7pPr>
            <a:lvl8pPr marL="3199858" indent="0">
              <a:buNone/>
              <a:defRPr sz="1600" b="1"/>
            </a:lvl8pPr>
            <a:lvl9pPr marL="36569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1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3" indent="0">
              <a:buNone/>
              <a:defRPr sz="1600" b="1"/>
            </a:lvl5pPr>
            <a:lvl6pPr marL="2285613" indent="0">
              <a:buNone/>
              <a:defRPr sz="1600" b="1"/>
            </a:lvl6pPr>
            <a:lvl7pPr marL="2742734" indent="0">
              <a:buNone/>
              <a:defRPr sz="1600" b="1"/>
            </a:lvl7pPr>
            <a:lvl8pPr marL="3199858" indent="0">
              <a:buNone/>
              <a:defRPr sz="1600" b="1"/>
            </a:lvl8pPr>
            <a:lvl9pPr marL="36569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9AD5-DBC5-4533-9C1C-CF1BFE2204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02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9620-0065-4DCC-AE50-9C83D47390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35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31E3A-F02E-4901-BE5D-4CEBF7A758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893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21" indent="0">
              <a:buNone/>
              <a:defRPr sz="1400"/>
            </a:lvl2pPr>
            <a:lvl3pPr marL="914246" indent="0">
              <a:buNone/>
              <a:defRPr sz="1200"/>
            </a:lvl3pPr>
            <a:lvl4pPr marL="1371369" indent="0">
              <a:buNone/>
              <a:defRPr sz="1000"/>
            </a:lvl4pPr>
            <a:lvl5pPr marL="1828493" indent="0">
              <a:buNone/>
              <a:defRPr sz="1000"/>
            </a:lvl5pPr>
            <a:lvl6pPr marL="2285613" indent="0">
              <a:buNone/>
              <a:defRPr sz="1000"/>
            </a:lvl6pPr>
            <a:lvl7pPr marL="2742734" indent="0">
              <a:buNone/>
              <a:defRPr sz="1000"/>
            </a:lvl7pPr>
            <a:lvl8pPr marL="3199858" indent="0">
              <a:buNone/>
              <a:defRPr sz="1000"/>
            </a:lvl8pPr>
            <a:lvl9pPr marL="365698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9900-A28A-4D06-B4C9-6DDA2C2053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733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21" indent="0">
              <a:buNone/>
              <a:defRPr sz="2800"/>
            </a:lvl2pPr>
            <a:lvl3pPr marL="914246" indent="0">
              <a:buNone/>
              <a:defRPr sz="2400"/>
            </a:lvl3pPr>
            <a:lvl4pPr marL="1371369" indent="0">
              <a:buNone/>
              <a:defRPr sz="2000"/>
            </a:lvl4pPr>
            <a:lvl5pPr marL="1828493" indent="0">
              <a:buNone/>
              <a:defRPr sz="2000"/>
            </a:lvl5pPr>
            <a:lvl6pPr marL="2285613" indent="0">
              <a:buNone/>
              <a:defRPr sz="2000"/>
            </a:lvl6pPr>
            <a:lvl7pPr marL="2742734" indent="0">
              <a:buNone/>
              <a:defRPr sz="2000"/>
            </a:lvl7pPr>
            <a:lvl8pPr marL="3199858" indent="0">
              <a:buNone/>
              <a:defRPr sz="2000"/>
            </a:lvl8pPr>
            <a:lvl9pPr marL="365698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21" indent="0">
              <a:buNone/>
              <a:defRPr sz="1400"/>
            </a:lvl2pPr>
            <a:lvl3pPr marL="914246" indent="0">
              <a:buNone/>
              <a:defRPr sz="1200"/>
            </a:lvl3pPr>
            <a:lvl4pPr marL="1371369" indent="0">
              <a:buNone/>
              <a:defRPr sz="1000"/>
            </a:lvl4pPr>
            <a:lvl5pPr marL="1828493" indent="0">
              <a:buNone/>
              <a:defRPr sz="1000"/>
            </a:lvl5pPr>
            <a:lvl6pPr marL="2285613" indent="0">
              <a:buNone/>
              <a:defRPr sz="1000"/>
            </a:lvl6pPr>
            <a:lvl7pPr marL="2742734" indent="0">
              <a:buNone/>
              <a:defRPr sz="1000"/>
            </a:lvl7pPr>
            <a:lvl8pPr marL="3199858" indent="0">
              <a:buNone/>
              <a:defRPr sz="1000"/>
            </a:lvl8pPr>
            <a:lvl9pPr marL="365698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10E9-B7ED-416C-A619-5437E11322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26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B4DD-8FA6-4927-9AF3-52E36735E4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106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7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F1868-9703-4B6C-982F-637666431D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902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1" indent="0" algn="ctr">
              <a:buNone/>
              <a:defRPr/>
            </a:lvl2pPr>
            <a:lvl3pPr marL="914246" indent="0" algn="ctr">
              <a:buNone/>
              <a:defRPr/>
            </a:lvl3pPr>
            <a:lvl4pPr marL="1371369" indent="0" algn="ctr">
              <a:buNone/>
              <a:defRPr/>
            </a:lvl4pPr>
            <a:lvl5pPr marL="1828493" indent="0" algn="ctr">
              <a:buNone/>
              <a:defRPr/>
            </a:lvl5pPr>
            <a:lvl6pPr marL="2285613" indent="0" algn="ctr">
              <a:buNone/>
              <a:defRPr/>
            </a:lvl6pPr>
            <a:lvl7pPr marL="2742734" indent="0" algn="ctr">
              <a:buNone/>
              <a:defRPr/>
            </a:lvl7pPr>
            <a:lvl8pPr marL="3199858" indent="0" algn="ctr">
              <a:buNone/>
              <a:defRPr/>
            </a:lvl8pPr>
            <a:lvl9pPr marL="365698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E9716-1031-48A4-B617-CB29288D30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2810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300DC-FF56-44B9-87F3-05D49A1D06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2279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4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2"/>
            <a:ext cx="2400300" cy="3379124"/>
          </a:xfrm>
        </p:spPr>
        <p:txBody>
          <a:bodyPr lIns="91340" rIns="91340"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6708" indent="0">
              <a:buNone/>
              <a:defRPr sz="1200"/>
            </a:lvl2pPr>
            <a:lvl3pPr marL="913424" indent="0">
              <a:buNone/>
              <a:defRPr sz="1000"/>
            </a:lvl3pPr>
            <a:lvl4pPr marL="1370141" indent="0">
              <a:buNone/>
              <a:defRPr sz="900"/>
            </a:lvl4pPr>
            <a:lvl5pPr marL="1826853" indent="0">
              <a:buNone/>
              <a:defRPr sz="900"/>
            </a:lvl5pPr>
            <a:lvl6pPr marL="2283561" indent="0">
              <a:buNone/>
              <a:defRPr sz="900"/>
            </a:lvl6pPr>
            <a:lvl7pPr marL="2740277" indent="0">
              <a:buNone/>
              <a:defRPr sz="900"/>
            </a:lvl7pPr>
            <a:lvl8pPr marL="3196987" indent="0">
              <a:buNone/>
              <a:defRPr sz="900"/>
            </a:lvl8pPr>
            <a:lvl9pPr marL="3653702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80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130FFD5-D72C-4149-BC0E-2D23B430AC00}" type="datetime1">
              <a:rPr lang="en-US" smtClean="0"/>
              <a:pPr/>
              <a:t>8/4/2015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80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da-DK" smtClean="0">
                <a:solidFill>
                  <a:srgbClr val="637052"/>
                </a:solidFill>
              </a:rPr>
              <a:t>Jayaraman et al., CVPR 2014</a:t>
            </a:r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6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1" indent="0">
              <a:buNone/>
              <a:defRPr sz="1800"/>
            </a:lvl2pPr>
            <a:lvl3pPr marL="914246" indent="0">
              <a:buNone/>
              <a:defRPr sz="1600"/>
            </a:lvl3pPr>
            <a:lvl4pPr marL="1371369" indent="0">
              <a:buNone/>
              <a:defRPr sz="1400"/>
            </a:lvl4pPr>
            <a:lvl5pPr marL="1828493" indent="0">
              <a:buNone/>
              <a:defRPr sz="1400"/>
            </a:lvl5pPr>
            <a:lvl6pPr marL="2285613" indent="0">
              <a:buNone/>
              <a:defRPr sz="1400"/>
            </a:lvl6pPr>
            <a:lvl7pPr marL="2742734" indent="0">
              <a:buNone/>
              <a:defRPr sz="1400"/>
            </a:lvl7pPr>
            <a:lvl8pPr marL="3199858" indent="0">
              <a:buNone/>
              <a:defRPr sz="1400"/>
            </a:lvl8pPr>
            <a:lvl9pPr marL="365698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182DF-3991-48AC-8A6B-D99B05CE49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84890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8B355-A366-4D94-97D1-F9EDA066F6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2722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1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3" indent="0">
              <a:buNone/>
              <a:defRPr sz="1600" b="1"/>
            </a:lvl5pPr>
            <a:lvl6pPr marL="2285613" indent="0">
              <a:buNone/>
              <a:defRPr sz="1600" b="1"/>
            </a:lvl6pPr>
            <a:lvl7pPr marL="2742734" indent="0">
              <a:buNone/>
              <a:defRPr sz="1600" b="1"/>
            </a:lvl7pPr>
            <a:lvl8pPr marL="3199858" indent="0">
              <a:buNone/>
              <a:defRPr sz="1600" b="1"/>
            </a:lvl8pPr>
            <a:lvl9pPr marL="36569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1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3" indent="0">
              <a:buNone/>
              <a:defRPr sz="1600" b="1"/>
            </a:lvl5pPr>
            <a:lvl6pPr marL="2285613" indent="0">
              <a:buNone/>
              <a:defRPr sz="1600" b="1"/>
            </a:lvl6pPr>
            <a:lvl7pPr marL="2742734" indent="0">
              <a:buNone/>
              <a:defRPr sz="1600" b="1"/>
            </a:lvl7pPr>
            <a:lvl8pPr marL="3199858" indent="0">
              <a:buNone/>
              <a:defRPr sz="1600" b="1"/>
            </a:lvl8pPr>
            <a:lvl9pPr marL="36569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CDD92-A529-43B9-90E6-EC846508B2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6890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AF5E0-E26C-4704-9B12-E195839F3E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1748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D83E8-8522-4285-A7C9-499E58028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7718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1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3" indent="0">
              <a:buNone/>
              <a:defRPr sz="900"/>
            </a:lvl5pPr>
            <a:lvl6pPr marL="2285613" indent="0">
              <a:buNone/>
              <a:defRPr sz="900"/>
            </a:lvl6pPr>
            <a:lvl7pPr marL="2742734" indent="0">
              <a:buNone/>
              <a:defRPr sz="900"/>
            </a:lvl7pPr>
            <a:lvl8pPr marL="3199858" indent="0">
              <a:buNone/>
              <a:defRPr sz="900"/>
            </a:lvl8pPr>
            <a:lvl9pPr marL="36569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37004-9D5C-4D29-B39F-2561373B19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3724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1" indent="0">
              <a:buNone/>
              <a:defRPr sz="2800"/>
            </a:lvl2pPr>
            <a:lvl3pPr marL="914246" indent="0">
              <a:buNone/>
              <a:defRPr sz="2400"/>
            </a:lvl3pPr>
            <a:lvl4pPr marL="1371369" indent="0">
              <a:buNone/>
              <a:defRPr sz="2000"/>
            </a:lvl4pPr>
            <a:lvl5pPr marL="1828493" indent="0">
              <a:buNone/>
              <a:defRPr sz="2000"/>
            </a:lvl5pPr>
            <a:lvl6pPr marL="2285613" indent="0">
              <a:buNone/>
              <a:defRPr sz="2000"/>
            </a:lvl6pPr>
            <a:lvl7pPr marL="2742734" indent="0">
              <a:buNone/>
              <a:defRPr sz="2000"/>
            </a:lvl7pPr>
            <a:lvl8pPr marL="3199858" indent="0">
              <a:buNone/>
              <a:defRPr sz="2000"/>
            </a:lvl8pPr>
            <a:lvl9pPr marL="365698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1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3" indent="0">
              <a:buNone/>
              <a:defRPr sz="900"/>
            </a:lvl5pPr>
            <a:lvl6pPr marL="2285613" indent="0">
              <a:buNone/>
              <a:defRPr sz="900"/>
            </a:lvl6pPr>
            <a:lvl7pPr marL="2742734" indent="0">
              <a:buNone/>
              <a:defRPr sz="900"/>
            </a:lvl7pPr>
            <a:lvl8pPr marL="3199858" indent="0">
              <a:buNone/>
              <a:defRPr sz="900"/>
            </a:lvl8pPr>
            <a:lvl9pPr marL="36569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9065F-EFE7-49BE-9F4B-E64F1A8638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62025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33DA1-D3D1-435A-8D12-A836AC4459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9012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34425-73E0-4AE6-B4ED-E4D04E5DC9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78782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FB49C-36C6-4BED-9370-531FACF737A2}" type="datetime1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55E1D-3AC4-48CB-B488-6C2C4B557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3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1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6708" tIns="456708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6708" indent="0">
              <a:buNone/>
              <a:defRPr sz="2800"/>
            </a:lvl2pPr>
            <a:lvl3pPr marL="913424" indent="0">
              <a:buNone/>
              <a:defRPr sz="2400"/>
            </a:lvl3pPr>
            <a:lvl4pPr marL="1370141" indent="0">
              <a:buNone/>
              <a:defRPr sz="2000"/>
            </a:lvl4pPr>
            <a:lvl5pPr marL="1826853" indent="0">
              <a:buNone/>
              <a:defRPr sz="2000"/>
            </a:lvl5pPr>
            <a:lvl6pPr marL="2283561" indent="0">
              <a:buNone/>
              <a:defRPr sz="2000"/>
            </a:lvl6pPr>
            <a:lvl7pPr marL="2740277" indent="0">
              <a:buNone/>
              <a:defRPr sz="2000"/>
            </a:lvl7pPr>
            <a:lvl8pPr marL="3196987" indent="0">
              <a:buNone/>
              <a:defRPr sz="2000"/>
            </a:lvl8pPr>
            <a:lvl9pPr marL="365370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340" tIns="0" rIns="913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6708" indent="0">
              <a:buNone/>
              <a:defRPr sz="1200"/>
            </a:lvl2pPr>
            <a:lvl3pPr marL="913424" indent="0">
              <a:buNone/>
              <a:defRPr sz="1000"/>
            </a:lvl3pPr>
            <a:lvl4pPr marL="1370141" indent="0">
              <a:buNone/>
              <a:defRPr sz="900"/>
            </a:lvl4pPr>
            <a:lvl5pPr marL="1826853" indent="0">
              <a:buNone/>
              <a:defRPr sz="900"/>
            </a:lvl5pPr>
            <a:lvl6pPr marL="2283561" indent="0">
              <a:buNone/>
              <a:defRPr sz="900"/>
            </a:lvl6pPr>
            <a:lvl7pPr marL="2740277" indent="0">
              <a:buNone/>
              <a:defRPr sz="900"/>
            </a:lvl7pPr>
            <a:lvl8pPr marL="3196987" indent="0">
              <a:buNone/>
              <a:defRPr sz="900"/>
            </a:lvl8pPr>
            <a:lvl9pPr marL="365370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686A-3027-4C5C-9DB6-AEC9921E132E}" type="datetime1">
              <a:rPr lang="en-US" smtClean="0"/>
              <a:pPr/>
              <a:t>8/4/2015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Jayaraman et al., CVPR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372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01D89-1FD9-4BDD-82D9-3A5533435D09}" type="datetime1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751DB-F9AD-4487-B928-0017021A15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053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BD733-4988-412E-915B-021DA6C13443}" type="datetime1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02562-2792-4251-930A-4D0680E92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285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0E433-E5AC-45D6-8798-61051467C445}" type="datetime1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11232-F306-418D-8456-CAA227FB9E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51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69181-5A90-4164-AA89-010F291608A0}" type="datetime1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319F9-2207-439E-AAAC-A4F8BD9279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346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D6E03-D693-4E39-8A7A-D68B15FC28E5}" type="datetime1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F7460-9CB1-49AD-8564-7FF6F5E699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007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0C5D9-1E73-4662-BED0-0EFAFCA18924}" type="datetime1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DA575-9435-4E37-9295-72C16ABF64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67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FE94C-251F-4EF5-BED1-38C27E014CC5}" type="datetime1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CA70A-B7FA-4D1A-8FD4-F7A3DD26A7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507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A9E25-F4BF-42E7-8150-4558AEAB46BC}" type="datetime1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0E6DF-F3C5-4395-A49F-AF4A7FAE3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456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1AE19-0D37-4375-987C-09F2623217CD}" type="datetime1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A374C-79A8-4F03-B6B9-5711270CBD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476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D077F-4FA5-465C-8F2A-F7A3DC2F3716}" type="datetime1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9790A-137D-4701-8758-47296AB9CD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06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0" y="633433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79" y="286605"/>
            <a:ext cx="7543801" cy="932596"/>
          </a:xfrm>
          <a:prstGeom prst="rect">
            <a:avLst/>
          </a:prstGeom>
        </p:spPr>
        <p:txBody>
          <a:bodyPr vert="horz" lIns="91340" tIns="45671" rIns="91340" bIns="45671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79" y="1341121"/>
            <a:ext cx="7543801" cy="4527974"/>
          </a:xfrm>
          <a:prstGeom prst="rect">
            <a:avLst/>
          </a:prstGeom>
        </p:spPr>
        <p:txBody>
          <a:bodyPr vert="horz" lIns="0" tIns="45671" rIns="0" bIns="4567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81" y="6459806"/>
            <a:ext cx="1854203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6708"/>
            <a:fld id="{8A17F760-9D90-4AB6-9C4A-F900685810A2}" type="datetime1">
              <a:rPr lang="en-US" smtClean="0"/>
              <a:pPr defTabSz="456708"/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806"/>
            <a:ext cx="3617103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6708"/>
            <a:r>
              <a:rPr lang="da-DK" smtClean="0"/>
              <a:t>Jayaraman et al., CVPR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806"/>
            <a:ext cx="984019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pPr defTabSz="456708"/>
            <a:fld id="{4FAB73BC-B049-4115-A692-8D63A059BFB8}" type="slidenum">
              <a:rPr lang="en-US" smtClean="0"/>
              <a:pPr defTabSz="456708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227306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20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3424" rtl="0" eaLnBrk="1" latinLnBrk="0" hangingPunct="1">
        <a:lnSpc>
          <a:spcPct val="85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340" indent="-91340" algn="l" defTabSz="91342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644" indent="-182684" algn="l" defTabSz="91342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324" indent="-182684" algn="l" defTabSz="91342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014" indent="-182684" algn="l" defTabSz="91342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1694" indent="-182684" algn="l" defTabSz="91342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8826" indent="-228354" algn="l" defTabSz="91342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8617" indent="-228354" algn="l" defTabSz="91342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8396" indent="-228354" algn="l" defTabSz="91342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8187" indent="-228354" algn="l" defTabSz="91342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8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4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1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3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1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7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87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2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99B7AC-D863-4D42-B1F3-208DC72376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5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4" y="274588"/>
            <a:ext cx="82331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6756" tIns="26756" rIns="26756" bIns="267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4" y="1598433"/>
            <a:ext cx="8233172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6756" tIns="26756" rIns="26756" bIns="267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charset="0"/>
              </a:rPr>
              <a:t>Third level</a:t>
            </a:r>
          </a:p>
          <a:p>
            <a:pPr lvl="3"/>
            <a:r>
              <a:rPr lang="en-US" altLang="en-US" smtClean="0">
                <a:sym typeface="Arial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65345" y="6511975"/>
            <a:ext cx="221010" cy="2053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19" tIns="32107" rIns="64219" bIns="32107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78787"/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 defTabSz="913509" fontAlgn="base">
              <a:spcBef>
                <a:spcPct val="0"/>
              </a:spcBef>
              <a:spcAft>
                <a:spcPct val="0"/>
              </a:spcAft>
              <a:defRPr/>
            </a:pPr>
            <a:fld id="{A3CE727D-216E-4C3E-822D-E5B2CEBB4D75}" type="slidenum">
              <a:rPr lang="en-US" altLang="en-US" smtClean="0"/>
              <a:pPr defTabSz="91350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51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5pPr>
      <a:lvl6pPr marL="3210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642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96328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2843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239748" indent="-239748" algn="l" rtl="0" eaLnBrk="0" fontAlgn="base" hangingPunct="0">
        <a:spcBef>
          <a:spcPts val="773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493978" indent="-199601" algn="l" rtl="0" eaLnBrk="0" fontAlgn="base" hangingPunct="0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774982" indent="-159460" algn="l" rtl="0" eaLnBrk="0" fontAlgn="base" hangingPunct="0">
        <a:spcBef>
          <a:spcPts val="562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096133" indent="-159460" algn="l" rtl="0" eaLnBrk="0" fontAlgn="base" hangingPunct="0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417273" indent="-159460" algn="l" rtl="0" eaLnBrk="0" fontAlgn="base" hangingPunct="0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739269" indent="-16054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060361" indent="-16054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381458" indent="-16054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702554" indent="-16054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42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092" algn="l" defTabSz="642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189" algn="l" defTabSz="642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284" algn="l" defTabSz="642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382" algn="l" defTabSz="642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478" algn="l" defTabSz="642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572" algn="l" defTabSz="642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671" algn="l" defTabSz="642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765" algn="l" defTabSz="64218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428" y="365012"/>
            <a:ext cx="7887146" cy="132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7" tIns="45659" rIns="91317" bIns="456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428" y="1826122"/>
            <a:ext cx="7887146" cy="43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7" tIns="45659" rIns="91317" bIns="4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427" y="6356832"/>
            <a:ext cx="2057176" cy="365001"/>
          </a:xfrm>
          <a:prstGeom prst="rect">
            <a:avLst/>
          </a:prstGeom>
        </p:spPr>
        <p:txBody>
          <a:bodyPr vert="horz" wrap="square" lIns="91317" tIns="45659" rIns="91317" bIns="45659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930" fontAlgn="base">
              <a:spcBef>
                <a:spcPct val="0"/>
              </a:spcBef>
              <a:spcAft>
                <a:spcPct val="0"/>
              </a:spcAft>
              <a:defRPr/>
            </a:pPr>
            <a:fld id="{C38B9CC7-D11A-4956-B143-82789E666077}" type="datetime1">
              <a:rPr lang="en-US" altLang="en-US" smtClean="0">
                <a:sym typeface="Gill Sans" charset="0"/>
              </a:rPr>
              <a:pPr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t>8/4/2015</a:t>
            </a:fld>
            <a:endParaRPr lang="en-US" altLang="en-US"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397" y="6356832"/>
            <a:ext cx="3085207" cy="365001"/>
          </a:xfrm>
          <a:prstGeom prst="rect">
            <a:avLst/>
          </a:prstGeom>
        </p:spPr>
        <p:txBody>
          <a:bodyPr vert="horz" wrap="square" lIns="91317" tIns="45659" rIns="91317" bIns="4565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algn="ctr" defTabSz="9139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408" y="6356832"/>
            <a:ext cx="2057177" cy="365001"/>
          </a:xfrm>
          <a:prstGeom prst="rect">
            <a:avLst/>
          </a:prstGeom>
        </p:spPr>
        <p:txBody>
          <a:bodyPr vert="horz" wrap="square" lIns="91317" tIns="45659" rIns="91317" bIns="4565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930" fontAlgn="base">
              <a:spcBef>
                <a:spcPct val="0"/>
              </a:spcBef>
              <a:spcAft>
                <a:spcPct val="0"/>
              </a:spcAft>
              <a:defRPr/>
            </a:pPr>
            <a:fld id="{A8B0B9FF-7FE6-4147-8F07-01196A572689}" type="slidenum">
              <a:rPr lang="en-US" altLang="en-US" smtClean="0">
                <a:sym typeface="Gill Sans" charset="0"/>
              </a:rPr>
              <a:pPr defTabSz="91393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6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hf hdr="0" ftr="0" dt="0"/>
  <p:txStyles>
    <p:titleStyle>
      <a:lvl1pPr algn="l" defTabSz="91251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51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defTabSz="91251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defTabSz="91251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defTabSz="91251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321275" algn="l" defTabSz="91251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642552" algn="l" defTabSz="91251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963826" algn="l" defTabSz="91251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285105" algn="l" defTabSz="91251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7570" indent="-227570" algn="l" defTabSz="912514" rtl="0" eaLnBrk="0" fontAlgn="base" hangingPunct="0">
        <a:lnSpc>
          <a:spcPct val="90000"/>
        </a:lnSpc>
        <a:spcBef>
          <a:spcPts val="1002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828" indent="-227570" algn="l" defTabSz="912514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02" indent="-227570" algn="l" defTabSz="912514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57" indent="-227570" algn="l" defTabSz="912514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7" indent="-227570" algn="l" defTabSz="912514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59" indent="-228292" algn="l" defTabSz="913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48" indent="-228292" algn="l" defTabSz="913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44" indent="-228292" algn="l" defTabSz="913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28" indent="-228292" algn="l" defTabSz="913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5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8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8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7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5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56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44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3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428" y="365003"/>
            <a:ext cx="7887146" cy="132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4" tIns="45678" rIns="91354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428" y="1826122"/>
            <a:ext cx="7887146" cy="43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4" tIns="45678" rIns="91354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427" y="6356823"/>
            <a:ext cx="2057176" cy="365001"/>
          </a:xfrm>
          <a:prstGeom prst="rect">
            <a:avLst/>
          </a:prstGeom>
        </p:spPr>
        <p:txBody>
          <a:bodyPr vert="horz" wrap="square" lIns="91354" tIns="45678" rIns="91354" bIns="45678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221FBA3-5EBE-445B-BA90-F1F7819FA670}" type="datetime1">
              <a:rPr lang="en-US" altLang="en-US">
                <a:sym typeface="Gill Sans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8/4/2015</a:t>
            </a:fld>
            <a:endParaRPr lang="en-US" altLang="en-US"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397" y="6356823"/>
            <a:ext cx="3085207" cy="365001"/>
          </a:xfrm>
          <a:prstGeom prst="rect">
            <a:avLst/>
          </a:prstGeom>
        </p:spPr>
        <p:txBody>
          <a:bodyPr vert="horz" wrap="square" lIns="91354" tIns="45678" rIns="91354" bIns="4567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399" y="6356823"/>
            <a:ext cx="2057177" cy="365001"/>
          </a:xfrm>
          <a:prstGeom prst="rect">
            <a:avLst/>
          </a:prstGeom>
        </p:spPr>
        <p:txBody>
          <a:bodyPr vert="horz" wrap="square" lIns="91354" tIns="45678" rIns="91354" bIns="4567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8B23B8B-2433-44D3-BF69-53A2243939FA}" type="slidenum">
              <a:rPr lang="en-US" altLang="en-US">
                <a:sym typeface="Gill Sans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9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hf hdr="0" ftr="0" dt="0"/>
  <p:txStyles>
    <p:titleStyle>
      <a:lvl1pPr algn="l" defTabSz="9129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9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defTabSz="9129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defTabSz="9129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defTabSz="91293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321424" algn="l" defTabSz="912935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642849" algn="l" defTabSz="912935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964274" algn="l" defTabSz="912935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285697" algn="l" defTabSz="912935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7676" indent="-227676" algn="l" defTabSz="912935" rtl="0" eaLnBrk="0" fontAlgn="base" hangingPunct="0">
        <a:lnSpc>
          <a:spcPct val="90000"/>
        </a:lnSpc>
        <a:spcBef>
          <a:spcPts val="1002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43" indent="-227676" algn="l" defTabSz="912935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28" indent="-227676" algn="l" defTabSz="912935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93" indent="-227676" algn="l" defTabSz="912935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62" indent="-227676" algn="l" defTabSz="912935" rtl="0" eaLnBrk="0" fontAlgn="base" hangingPunct="0">
        <a:lnSpc>
          <a:spcPct val="90000"/>
        </a:lnSpc>
        <a:spcBef>
          <a:spcPts val="501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87" indent="-228387" algn="l" defTabSz="9135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64" indent="-228387" algn="l" defTabSz="9135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46" indent="-228387" algn="l" defTabSz="9135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19" indent="-228387" algn="l" defTabSz="9135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5" algn="l" defTabSz="9135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56" algn="l" defTabSz="9135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0" algn="l" defTabSz="9135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17" algn="l" defTabSz="9135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4" algn="l" defTabSz="9135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77" algn="l" defTabSz="9135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51" algn="l" defTabSz="9135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34" algn="l" defTabSz="9135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46"/>
            <a:ext cx="7886700" cy="1325563"/>
          </a:xfrm>
          <a:prstGeom prst="rect">
            <a:avLst/>
          </a:prstGeom>
        </p:spPr>
        <p:txBody>
          <a:bodyPr vert="horz" lIns="91340" tIns="45671" rIns="91340" bIns="4567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340" tIns="45671" rIns="91340" bIns="4567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71"/>
            <a:ext cx="20574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9B7AC-D863-4D42-B1F3-208DC72376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71"/>
            <a:ext cx="30861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3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hf hdr="0" ftr="0" dt="0"/>
  <p:txStyles>
    <p:titleStyle>
      <a:lvl1pPr algn="l" defTabSz="91342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4" indent="-228354" algn="l" defTabSz="91342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70" indent="-228354" algn="l" defTabSz="913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79" indent="-228354" algn="l" defTabSz="913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92" indent="-228354" algn="l" defTabSz="913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10" indent="-228354" algn="l" defTabSz="913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22" indent="-228354" algn="l" defTabSz="913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31" indent="-228354" algn="l" defTabSz="913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46" indent="-228354" algn="l" defTabSz="913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53" indent="-228354" algn="l" defTabSz="9134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8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4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1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3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1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7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87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2" algn="l" defTabSz="913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50" tIns="45675" rIns="91350" bIns="456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 vert="horz" lIns="91350" tIns="45675" rIns="91350" bIns="4567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9"/>
            <a:fld id="{85DEFC85-E704-4173-98E8-C81D4C0621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09"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9"/>
            <a:ext cx="2895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9"/>
            <a:ext cx="2133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9"/>
            <a:fld id="{461B0ED1-AD8B-4ABE-82B1-87C313A1E0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6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defTabSz="9135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1" indent="-342571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8" indent="-285475" algn="l" defTabSz="91350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6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3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05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9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12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71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20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50" tIns="45675" rIns="91350" bIns="4567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9"/>
            <a:ext cx="8229600" cy="4525963"/>
          </a:xfrm>
          <a:prstGeom prst="rect">
            <a:avLst/>
          </a:prstGeom>
        </p:spPr>
        <p:txBody>
          <a:bodyPr vert="horz" lIns="91350" tIns="45675" rIns="91350" bIns="4567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9"/>
            <a:ext cx="2133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9"/>
            <a:fld id="{3A6430C2-2F29-4366-A9C0-EE7F5B8E98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09"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9"/>
            <a:ext cx="2895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9"/>
            <a:ext cx="2133600" cy="365125"/>
          </a:xfrm>
          <a:prstGeom prst="rect">
            <a:avLst/>
          </a:prstGeom>
        </p:spPr>
        <p:txBody>
          <a:bodyPr vert="horz" lIns="91350" tIns="45675" rIns="91350" bIns="456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09"/>
            <a:fld id="{1B711FF6-7433-4507-A08B-249F1CF99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8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35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1" indent="-342571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8" indent="-285475" algn="l" defTabSz="91350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6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3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05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9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12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71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20" indent="-228375" algn="l" defTabSz="9135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1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9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0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24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3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47" algn="l" defTabSz="9135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latin typeface="Arial" pitchFamily="34" charset="0"/>
              </a:defRPr>
            </a:lvl1pPr>
          </a:lstStyle>
          <a:p>
            <a:pPr defTabSz="914314" fontAlgn="base">
              <a:spcBef>
                <a:spcPct val="0"/>
              </a:spcBef>
              <a:spcAft>
                <a:spcPct val="0"/>
              </a:spcAft>
              <a:defRPr/>
            </a:pPr>
            <a:fld id="{0A3F91ED-BADF-476F-B3C5-07125D60BF37}" type="datetime1">
              <a:rPr lang="ko-KR" altLang="en-US" smtClean="0">
                <a:solidFill>
                  <a:srgbClr val="000000"/>
                </a:solidFill>
              </a:rPr>
              <a:pPr defTabSz="914314" fontAlgn="base">
                <a:spcBef>
                  <a:spcPct val="0"/>
                </a:spcBef>
                <a:spcAft>
                  <a:spcPct val="0"/>
                </a:spcAft>
                <a:defRPr/>
              </a:pPr>
              <a:t>2015-08-04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latin typeface="Arial" pitchFamily="34" charset="0"/>
              </a:defRPr>
            </a:lvl1pPr>
          </a:lstStyle>
          <a:p>
            <a:pPr defTabSz="9143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Hwang &amp; Grauman, CVPR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>
                <a:latin typeface="Arial" pitchFamily="34" charset="0"/>
              </a:defRPr>
            </a:lvl1pPr>
          </a:lstStyle>
          <a:p>
            <a:pPr defTabSz="914314" fontAlgn="base">
              <a:spcBef>
                <a:spcPct val="0"/>
              </a:spcBef>
              <a:spcAft>
                <a:spcPct val="0"/>
              </a:spcAft>
              <a:defRPr/>
            </a:pPr>
            <a:fld id="{00D863DF-6A83-443A-B756-9FCDCDB7CB3B}" type="slidenum">
              <a:rPr lang="en-US">
                <a:solidFill>
                  <a:srgbClr val="000000"/>
                </a:solidFill>
              </a:rPr>
              <a:pPr defTabSz="9143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3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5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68" indent="-34286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80" indent="-28572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92" indent="-2285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49" indent="-22857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06" indent="-2285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63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1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77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3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4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1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8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5" algn="l" defTabSz="914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1807DCA-1997-4607-8FCD-FDF56C3D5E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A1C0275-D836-4B20-BBD9-33F43677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30"/>
            <a:ext cx="7886700" cy="1325563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5"/>
            <a:ext cx="20574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6"/>
            <a:fld id="{9C99B7AC-D863-4D42-B1F3-208DC72376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8/4/2015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5"/>
            <a:ext cx="30861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6"/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5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hdr="0" ftr="0" dt="0"/>
  <p:txStyles>
    <p:titleStyle>
      <a:lvl1pPr algn="l" defTabSz="9142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28560" algn="l" defTabSz="9142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7" indent="-228560" algn="l" defTabSz="9142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9" indent="-228560" algn="l" defTabSz="9142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53" indent="-228560" algn="l" defTabSz="9142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74" indent="-228560" algn="l" defTabSz="9142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97" indent="-228560" algn="l" defTabSz="9142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20" indent="-228560" algn="l" defTabSz="9142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43" indent="-228560" algn="l" defTabSz="9142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8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42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42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defTabSz="914246" fontAlgn="base">
              <a:spcBef>
                <a:spcPct val="0"/>
              </a:spcBef>
              <a:spcAft>
                <a:spcPct val="0"/>
              </a:spcAft>
              <a:defRPr/>
            </a:pPr>
            <a:fld id="{441310FA-6A17-4F0C-91F3-14664EB72EA8}" type="slidenum">
              <a:rPr lang="en-US">
                <a:solidFill>
                  <a:srgbClr val="000000"/>
                </a:solidFill>
              </a:rPr>
              <a:pPr defTabSz="9142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6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36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4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42" indent="-34284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26" indent="-28570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07" indent="-22856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29" indent="-22856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53" indent="-22856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174" indent="-22856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297" indent="-22856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20" indent="-22856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543" indent="-22856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8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CF378CF-64A1-4D98-ADBB-8D14C272059F}" type="datetime1">
              <a:rPr lang="en-US" altLang="ko-KR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0D863DF-6A83-443A-B756-9FCDCDB7CB3B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4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3.gif"/><Relationship Id="rId18" Type="http://schemas.openxmlformats.org/officeDocument/2006/relationships/image" Target="../media/image58.gif"/><Relationship Id="rId3" Type="http://schemas.openxmlformats.org/officeDocument/2006/relationships/image" Target="../media/image43.gif"/><Relationship Id="rId7" Type="http://schemas.openxmlformats.org/officeDocument/2006/relationships/image" Target="../media/image47.gif"/><Relationship Id="rId12" Type="http://schemas.openxmlformats.org/officeDocument/2006/relationships/image" Target="../media/image52.gif"/><Relationship Id="rId17" Type="http://schemas.openxmlformats.org/officeDocument/2006/relationships/image" Target="../media/image57.gi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11" Type="http://schemas.openxmlformats.org/officeDocument/2006/relationships/image" Target="../media/image51.gif"/><Relationship Id="rId5" Type="http://schemas.openxmlformats.org/officeDocument/2006/relationships/image" Target="../media/image45.gif"/><Relationship Id="rId15" Type="http://schemas.openxmlformats.org/officeDocument/2006/relationships/image" Target="../media/image55.gif"/><Relationship Id="rId10" Type="http://schemas.openxmlformats.org/officeDocument/2006/relationships/image" Target="../media/image50.gif"/><Relationship Id="rId4" Type="http://schemas.openxmlformats.org/officeDocument/2006/relationships/image" Target="../media/image44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9.gif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11" Type="http://schemas.openxmlformats.org/officeDocument/2006/relationships/image" Target="../media/image58.gif"/><Relationship Id="rId5" Type="http://schemas.openxmlformats.org/officeDocument/2006/relationships/image" Target="../media/image54.gif"/><Relationship Id="rId10" Type="http://schemas.openxmlformats.org/officeDocument/2006/relationships/image" Target="../media/image57.gif"/><Relationship Id="rId4" Type="http://schemas.openxmlformats.org/officeDocument/2006/relationships/image" Target="../media/image53.gif"/><Relationship Id="rId9" Type="http://schemas.openxmlformats.org/officeDocument/2006/relationships/image" Target="../media/image6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65.png"/><Relationship Id="rId10" Type="http://schemas.openxmlformats.org/officeDocument/2006/relationships/image" Target="../media/image68.jpeg"/><Relationship Id="rId4" Type="http://schemas.openxmlformats.org/officeDocument/2006/relationships/image" Target="../media/image64.gif"/><Relationship Id="rId9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8.png"/><Relationship Id="rId5" Type="http://schemas.openxmlformats.org/officeDocument/2006/relationships/image" Target="../media/image95.jpe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5.png"/><Relationship Id="rId4" Type="http://schemas.openxmlformats.org/officeDocument/2006/relationships/chart" Target="../charts/chart4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9" Type="http://schemas.microsoft.com/office/2007/relationships/hdphoto" Target="../media/hdphoto19.wdp"/><Relationship Id="rId21" Type="http://schemas.openxmlformats.org/officeDocument/2006/relationships/image" Target="../media/image125.png"/><Relationship Id="rId34" Type="http://schemas.openxmlformats.org/officeDocument/2006/relationships/image" Target="../media/image132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0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129.png"/><Relationship Id="rId41" Type="http://schemas.microsoft.com/office/2007/relationships/hdphoto" Target="../media/hdphoto20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120.png"/><Relationship Id="rId24" Type="http://schemas.microsoft.com/office/2007/relationships/hdphoto" Target="../media/hdphoto12.wdp"/><Relationship Id="rId32" Type="http://schemas.microsoft.com/office/2007/relationships/hdphoto" Target="../media/hdphoto16.wdp"/><Relationship Id="rId37" Type="http://schemas.microsoft.com/office/2007/relationships/hdphoto" Target="../media/hdphoto18.wdp"/><Relationship Id="rId40" Type="http://schemas.openxmlformats.org/officeDocument/2006/relationships/image" Target="../media/image135.png"/><Relationship Id="rId5" Type="http://schemas.openxmlformats.org/officeDocument/2006/relationships/image" Target="../media/image117.png"/><Relationship Id="rId15" Type="http://schemas.openxmlformats.org/officeDocument/2006/relationships/image" Target="../media/image122.png"/><Relationship Id="rId23" Type="http://schemas.openxmlformats.org/officeDocument/2006/relationships/image" Target="../media/image126.png"/><Relationship Id="rId28" Type="http://schemas.microsoft.com/office/2007/relationships/hdphoto" Target="../media/hdphoto14.wdp"/><Relationship Id="rId36" Type="http://schemas.openxmlformats.org/officeDocument/2006/relationships/image" Target="../media/image133.png"/><Relationship Id="rId10" Type="http://schemas.microsoft.com/office/2007/relationships/hdphoto" Target="../media/hdphoto5.wdp"/><Relationship Id="rId19" Type="http://schemas.openxmlformats.org/officeDocument/2006/relationships/image" Target="../media/image124.png"/><Relationship Id="rId31" Type="http://schemas.openxmlformats.org/officeDocument/2006/relationships/image" Target="../media/image130.png"/><Relationship Id="rId4" Type="http://schemas.microsoft.com/office/2007/relationships/hdphoto" Target="../media/hdphoto2.wdp"/><Relationship Id="rId9" Type="http://schemas.openxmlformats.org/officeDocument/2006/relationships/image" Target="../media/image119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128.png"/><Relationship Id="rId30" Type="http://schemas.microsoft.com/office/2007/relationships/hdphoto" Target="../media/hdphoto15.wdp"/><Relationship Id="rId35" Type="http://schemas.microsoft.com/office/2007/relationships/hdphoto" Target="../media/hdphoto17.wdp"/><Relationship Id="rId8" Type="http://schemas.microsoft.com/office/2007/relationships/hdphoto" Target="../media/hdphoto4.wdp"/><Relationship Id="rId3" Type="http://schemas.openxmlformats.org/officeDocument/2006/relationships/image" Target="../media/image116.png"/><Relationship Id="rId12" Type="http://schemas.microsoft.com/office/2007/relationships/hdphoto" Target="../media/hdphoto6.wdp"/><Relationship Id="rId17" Type="http://schemas.openxmlformats.org/officeDocument/2006/relationships/image" Target="../media/image123.png"/><Relationship Id="rId25" Type="http://schemas.openxmlformats.org/officeDocument/2006/relationships/image" Target="../media/image127.png"/><Relationship Id="rId33" Type="http://schemas.openxmlformats.org/officeDocument/2006/relationships/image" Target="../media/image131.jpeg"/><Relationship Id="rId38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155.jpeg"/><Relationship Id="rId18" Type="http://schemas.openxmlformats.org/officeDocument/2006/relationships/image" Target="../media/image144.jpeg"/><Relationship Id="rId3" Type="http://schemas.openxmlformats.org/officeDocument/2006/relationships/image" Target="../media/image146.jpeg"/><Relationship Id="rId21" Type="http://schemas.openxmlformats.org/officeDocument/2006/relationships/image" Target="../media/image162.jpeg"/><Relationship Id="rId7" Type="http://schemas.openxmlformats.org/officeDocument/2006/relationships/image" Target="../media/image150.jpeg"/><Relationship Id="rId12" Type="http://schemas.openxmlformats.org/officeDocument/2006/relationships/image" Target="../media/image143.jpe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58.jpeg"/><Relationship Id="rId20" Type="http://schemas.openxmlformats.org/officeDocument/2006/relationships/image" Target="../media/image161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5" Type="http://schemas.openxmlformats.org/officeDocument/2006/relationships/image" Target="../media/image157.jpeg"/><Relationship Id="rId23" Type="http://schemas.openxmlformats.org/officeDocument/2006/relationships/image" Target="../media/image164.png"/><Relationship Id="rId10" Type="http://schemas.openxmlformats.org/officeDocument/2006/relationships/image" Target="../media/image153.jpeg"/><Relationship Id="rId19" Type="http://schemas.openxmlformats.org/officeDocument/2006/relationships/image" Target="../media/image160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Relationship Id="rId14" Type="http://schemas.openxmlformats.org/officeDocument/2006/relationships/image" Target="../media/image156.jpeg"/><Relationship Id="rId22" Type="http://schemas.openxmlformats.org/officeDocument/2006/relationships/image" Target="../media/image16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9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12" Type="http://schemas.openxmlformats.org/officeDocument/2006/relationships/image" Target="../media/image17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.jpeg"/><Relationship Id="rId18" Type="http://schemas.openxmlformats.org/officeDocument/2006/relationships/image" Target="../media/image191.jpeg"/><Relationship Id="rId26" Type="http://schemas.openxmlformats.org/officeDocument/2006/relationships/image" Target="../media/image199.jpeg"/><Relationship Id="rId39" Type="http://schemas.openxmlformats.org/officeDocument/2006/relationships/image" Target="../media/image212.jpeg"/><Relationship Id="rId21" Type="http://schemas.openxmlformats.org/officeDocument/2006/relationships/image" Target="../media/image194.jpeg"/><Relationship Id="rId34" Type="http://schemas.openxmlformats.org/officeDocument/2006/relationships/image" Target="../media/image207.jpeg"/><Relationship Id="rId42" Type="http://schemas.openxmlformats.org/officeDocument/2006/relationships/image" Target="../media/image215.jpeg"/><Relationship Id="rId47" Type="http://schemas.openxmlformats.org/officeDocument/2006/relationships/image" Target="../media/image220.jpeg"/><Relationship Id="rId50" Type="http://schemas.openxmlformats.org/officeDocument/2006/relationships/image" Target="../media/image223.jpeg"/><Relationship Id="rId7" Type="http://schemas.openxmlformats.org/officeDocument/2006/relationships/image" Target="../media/image180.jpe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89.jpeg"/><Relationship Id="rId29" Type="http://schemas.openxmlformats.org/officeDocument/2006/relationships/image" Target="../media/image202.jpeg"/><Relationship Id="rId11" Type="http://schemas.openxmlformats.org/officeDocument/2006/relationships/image" Target="../media/image184.jpeg"/><Relationship Id="rId24" Type="http://schemas.openxmlformats.org/officeDocument/2006/relationships/image" Target="../media/image197.jpeg"/><Relationship Id="rId32" Type="http://schemas.openxmlformats.org/officeDocument/2006/relationships/image" Target="../media/image205.jpeg"/><Relationship Id="rId37" Type="http://schemas.openxmlformats.org/officeDocument/2006/relationships/image" Target="../media/image210.jpeg"/><Relationship Id="rId40" Type="http://schemas.openxmlformats.org/officeDocument/2006/relationships/image" Target="../media/image213.jpeg"/><Relationship Id="rId45" Type="http://schemas.openxmlformats.org/officeDocument/2006/relationships/image" Target="../media/image218.jpeg"/><Relationship Id="rId5" Type="http://schemas.openxmlformats.org/officeDocument/2006/relationships/image" Target="../media/image178.jpeg"/><Relationship Id="rId15" Type="http://schemas.openxmlformats.org/officeDocument/2006/relationships/image" Target="../media/image188.jpeg"/><Relationship Id="rId23" Type="http://schemas.openxmlformats.org/officeDocument/2006/relationships/image" Target="../media/image196.jpeg"/><Relationship Id="rId28" Type="http://schemas.openxmlformats.org/officeDocument/2006/relationships/image" Target="../media/image201.jpeg"/><Relationship Id="rId36" Type="http://schemas.openxmlformats.org/officeDocument/2006/relationships/image" Target="../media/image209.jpeg"/><Relationship Id="rId49" Type="http://schemas.openxmlformats.org/officeDocument/2006/relationships/image" Target="../media/image222.jpeg"/><Relationship Id="rId10" Type="http://schemas.openxmlformats.org/officeDocument/2006/relationships/image" Target="../media/image183.jpeg"/><Relationship Id="rId19" Type="http://schemas.openxmlformats.org/officeDocument/2006/relationships/image" Target="../media/image192.jpeg"/><Relationship Id="rId31" Type="http://schemas.openxmlformats.org/officeDocument/2006/relationships/image" Target="../media/image204.jpeg"/><Relationship Id="rId44" Type="http://schemas.openxmlformats.org/officeDocument/2006/relationships/image" Target="../media/image217.jpe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Relationship Id="rId14" Type="http://schemas.openxmlformats.org/officeDocument/2006/relationships/image" Target="../media/image187.jpeg"/><Relationship Id="rId22" Type="http://schemas.openxmlformats.org/officeDocument/2006/relationships/image" Target="../media/image195.jpeg"/><Relationship Id="rId27" Type="http://schemas.openxmlformats.org/officeDocument/2006/relationships/image" Target="../media/image200.jpeg"/><Relationship Id="rId30" Type="http://schemas.openxmlformats.org/officeDocument/2006/relationships/image" Target="../media/image203.jpeg"/><Relationship Id="rId35" Type="http://schemas.openxmlformats.org/officeDocument/2006/relationships/image" Target="../media/image208.jpeg"/><Relationship Id="rId43" Type="http://schemas.openxmlformats.org/officeDocument/2006/relationships/image" Target="../media/image216.jpeg"/><Relationship Id="rId48" Type="http://schemas.openxmlformats.org/officeDocument/2006/relationships/image" Target="../media/image221.jpeg"/><Relationship Id="rId8" Type="http://schemas.openxmlformats.org/officeDocument/2006/relationships/image" Target="../media/image181.jpeg"/><Relationship Id="rId51" Type="http://schemas.openxmlformats.org/officeDocument/2006/relationships/image" Target="../media/image224.jpeg"/><Relationship Id="rId3" Type="http://schemas.openxmlformats.org/officeDocument/2006/relationships/image" Target="../media/image176.jpeg"/><Relationship Id="rId12" Type="http://schemas.openxmlformats.org/officeDocument/2006/relationships/image" Target="../media/image185.jpeg"/><Relationship Id="rId17" Type="http://schemas.openxmlformats.org/officeDocument/2006/relationships/image" Target="../media/image190.jpeg"/><Relationship Id="rId25" Type="http://schemas.openxmlformats.org/officeDocument/2006/relationships/image" Target="../media/image198.jpeg"/><Relationship Id="rId33" Type="http://schemas.openxmlformats.org/officeDocument/2006/relationships/image" Target="../media/image206.jpeg"/><Relationship Id="rId38" Type="http://schemas.openxmlformats.org/officeDocument/2006/relationships/image" Target="../media/image211.jpeg"/><Relationship Id="rId46" Type="http://schemas.openxmlformats.org/officeDocument/2006/relationships/image" Target="../media/image219.jpeg"/><Relationship Id="rId20" Type="http://schemas.openxmlformats.org/officeDocument/2006/relationships/image" Target="../media/image193.jpeg"/><Relationship Id="rId41" Type="http://schemas.openxmlformats.org/officeDocument/2006/relationships/image" Target="../media/image21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6.jpeg"/><Relationship Id="rId3" Type="http://schemas.openxmlformats.org/officeDocument/2006/relationships/image" Target="../media/image226.png"/><Relationship Id="rId7" Type="http://schemas.openxmlformats.org/officeDocument/2006/relationships/image" Target="../media/image230.jpeg"/><Relationship Id="rId12" Type="http://schemas.openxmlformats.org/officeDocument/2006/relationships/image" Target="../media/image235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9.jpeg"/><Relationship Id="rId11" Type="http://schemas.openxmlformats.org/officeDocument/2006/relationships/image" Target="../media/image234.jpeg"/><Relationship Id="rId5" Type="http://schemas.openxmlformats.org/officeDocument/2006/relationships/image" Target="../media/image228.jpeg"/><Relationship Id="rId10" Type="http://schemas.openxmlformats.org/officeDocument/2006/relationships/image" Target="../media/image233.jpeg"/><Relationship Id="rId4" Type="http://schemas.openxmlformats.org/officeDocument/2006/relationships/image" Target="../media/image227.jpeg"/><Relationship Id="rId9" Type="http://schemas.openxmlformats.org/officeDocument/2006/relationships/image" Target="../media/image23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image" Target="../media/image237.jpe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0.jpeg"/><Relationship Id="rId11" Type="http://schemas.openxmlformats.org/officeDocument/2006/relationships/image" Target="../media/image245.jpeg"/><Relationship Id="rId5" Type="http://schemas.openxmlformats.org/officeDocument/2006/relationships/image" Target="../media/image239.jpeg"/><Relationship Id="rId10" Type="http://schemas.openxmlformats.org/officeDocument/2006/relationships/image" Target="../media/image244.jpeg"/><Relationship Id="rId4" Type="http://schemas.openxmlformats.org/officeDocument/2006/relationships/image" Target="../media/image238.jpeg"/><Relationship Id="rId9" Type="http://schemas.openxmlformats.org/officeDocument/2006/relationships/image" Target="../media/image24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253.jpeg"/><Relationship Id="rId3" Type="http://schemas.openxmlformats.org/officeDocument/2006/relationships/image" Target="../media/image249.jpe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255.jpe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1.png"/><Relationship Id="rId11" Type="http://schemas.openxmlformats.org/officeDocument/2006/relationships/image" Target="../media/image252.jpeg"/><Relationship Id="rId5" Type="http://schemas.openxmlformats.org/officeDocument/2006/relationships/image" Target="../media/image170.png"/><Relationship Id="rId15" Type="http://schemas.openxmlformats.org/officeDocument/2006/relationships/image" Target="../media/image180.png"/><Relationship Id="rId10" Type="http://schemas.openxmlformats.org/officeDocument/2006/relationships/image" Target="../media/image251.jpeg"/><Relationship Id="rId4" Type="http://schemas.openxmlformats.org/officeDocument/2006/relationships/image" Target="../media/image169.png"/><Relationship Id="rId9" Type="http://schemas.openxmlformats.org/officeDocument/2006/relationships/image" Target="../media/image250.jpeg"/><Relationship Id="rId14" Type="http://schemas.openxmlformats.org/officeDocument/2006/relationships/image" Target="../media/image254.jpe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6.jpeg"/><Relationship Id="rId18" Type="http://schemas.openxmlformats.org/officeDocument/2006/relationships/image" Target="../media/image271.jpeg"/><Relationship Id="rId26" Type="http://schemas.openxmlformats.org/officeDocument/2006/relationships/image" Target="../media/image279.jpeg"/><Relationship Id="rId39" Type="http://schemas.openxmlformats.org/officeDocument/2006/relationships/image" Target="../media/image292.jpeg"/><Relationship Id="rId21" Type="http://schemas.openxmlformats.org/officeDocument/2006/relationships/image" Target="../media/image274.jpeg"/><Relationship Id="rId34" Type="http://schemas.openxmlformats.org/officeDocument/2006/relationships/image" Target="../media/image287.jpeg"/><Relationship Id="rId42" Type="http://schemas.openxmlformats.org/officeDocument/2006/relationships/image" Target="../media/image295.jpeg"/><Relationship Id="rId47" Type="http://schemas.openxmlformats.org/officeDocument/2006/relationships/chart" Target="../charts/chart5.xml"/><Relationship Id="rId7" Type="http://schemas.openxmlformats.org/officeDocument/2006/relationships/image" Target="../media/image260.jpe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269.jpeg"/><Relationship Id="rId29" Type="http://schemas.openxmlformats.org/officeDocument/2006/relationships/image" Target="../media/image282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59.jpeg"/><Relationship Id="rId11" Type="http://schemas.openxmlformats.org/officeDocument/2006/relationships/image" Target="../media/image264.jpeg"/><Relationship Id="rId24" Type="http://schemas.openxmlformats.org/officeDocument/2006/relationships/image" Target="../media/image277.jpeg"/><Relationship Id="rId32" Type="http://schemas.openxmlformats.org/officeDocument/2006/relationships/image" Target="../media/image285.jpeg"/><Relationship Id="rId37" Type="http://schemas.openxmlformats.org/officeDocument/2006/relationships/image" Target="../media/image290.jpeg"/><Relationship Id="rId40" Type="http://schemas.openxmlformats.org/officeDocument/2006/relationships/image" Target="../media/image293.jpeg"/><Relationship Id="rId45" Type="http://schemas.openxmlformats.org/officeDocument/2006/relationships/image" Target="../media/image298.jpeg"/><Relationship Id="rId5" Type="http://schemas.openxmlformats.org/officeDocument/2006/relationships/image" Target="../media/image258.jpeg"/><Relationship Id="rId15" Type="http://schemas.openxmlformats.org/officeDocument/2006/relationships/image" Target="../media/image268.jpeg"/><Relationship Id="rId23" Type="http://schemas.openxmlformats.org/officeDocument/2006/relationships/image" Target="../media/image276.jpeg"/><Relationship Id="rId28" Type="http://schemas.openxmlformats.org/officeDocument/2006/relationships/image" Target="../media/image281.jpeg"/><Relationship Id="rId36" Type="http://schemas.openxmlformats.org/officeDocument/2006/relationships/image" Target="../media/image289.jpeg"/><Relationship Id="rId10" Type="http://schemas.openxmlformats.org/officeDocument/2006/relationships/image" Target="../media/image263.jpeg"/><Relationship Id="rId19" Type="http://schemas.openxmlformats.org/officeDocument/2006/relationships/image" Target="../media/image272.jpeg"/><Relationship Id="rId31" Type="http://schemas.openxmlformats.org/officeDocument/2006/relationships/image" Target="../media/image284.jpeg"/><Relationship Id="rId44" Type="http://schemas.openxmlformats.org/officeDocument/2006/relationships/image" Target="../media/image297.jpeg"/><Relationship Id="rId4" Type="http://schemas.openxmlformats.org/officeDocument/2006/relationships/image" Target="../media/image257.jpeg"/><Relationship Id="rId9" Type="http://schemas.openxmlformats.org/officeDocument/2006/relationships/image" Target="../media/image262.jpeg"/><Relationship Id="rId14" Type="http://schemas.openxmlformats.org/officeDocument/2006/relationships/image" Target="../media/image267.jpeg"/><Relationship Id="rId22" Type="http://schemas.openxmlformats.org/officeDocument/2006/relationships/image" Target="../media/image275.jpeg"/><Relationship Id="rId27" Type="http://schemas.openxmlformats.org/officeDocument/2006/relationships/image" Target="../media/image280.jpeg"/><Relationship Id="rId30" Type="http://schemas.openxmlformats.org/officeDocument/2006/relationships/image" Target="../media/image283.jpeg"/><Relationship Id="rId35" Type="http://schemas.openxmlformats.org/officeDocument/2006/relationships/image" Target="../media/image288.jpeg"/><Relationship Id="rId43" Type="http://schemas.openxmlformats.org/officeDocument/2006/relationships/image" Target="../media/image296.jpeg"/><Relationship Id="rId8" Type="http://schemas.openxmlformats.org/officeDocument/2006/relationships/image" Target="../media/image261.jpeg"/><Relationship Id="rId3" Type="http://schemas.openxmlformats.org/officeDocument/2006/relationships/image" Target="../media/image256.jpeg"/><Relationship Id="rId12" Type="http://schemas.openxmlformats.org/officeDocument/2006/relationships/image" Target="../media/image265.jpeg"/><Relationship Id="rId17" Type="http://schemas.openxmlformats.org/officeDocument/2006/relationships/image" Target="../media/image270.jpeg"/><Relationship Id="rId25" Type="http://schemas.openxmlformats.org/officeDocument/2006/relationships/image" Target="../media/image278.jpeg"/><Relationship Id="rId33" Type="http://schemas.openxmlformats.org/officeDocument/2006/relationships/image" Target="../media/image286.jpeg"/><Relationship Id="rId38" Type="http://schemas.openxmlformats.org/officeDocument/2006/relationships/image" Target="../media/image291.jpeg"/><Relationship Id="rId46" Type="http://schemas.openxmlformats.org/officeDocument/2006/relationships/image" Target="../media/image299.jpeg"/><Relationship Id="rId20" Type="http://schemas.openxmlformats.org/officeDocument/2006/relationships/image" Target="../media/image273.jpeg"/><Relationship Id="rId41" Type="http://schemas.openxmlformats.org/officeDocument/2006/relationships/image" Target="../media/image29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0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304.jpeg"/><Relationship Id="rId4" Type="http://schemas.openxmlformats.org/officeDocument/2006/relationships/image" Target="../media/image30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1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30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eg"/><Relationship Id="rId3" Type="http://schemas.openxmlformats.org/officeDocument/2006/relationships/image" Target="../media/image300.jpeg"/><Relationship Id="rId7" Type="http://schemas.openxmlformats.org/officeDocument/2006/relationships/image" Target="../media/image31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12.jpeg"/><Relationship Id="rId5" Type="http://schemas.openxmlformats.org/officeDocument/2006/relationships/image" Target="../media/image311.jpeg"/><Relationship Id="rId4" Type="http://schemas.openxmlformats.org/officeDocument/2006/relationships/image" Target="../media/image3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jpeg"/><Relationship Id="rId13" Type="http://schemas.openxmlformats.org/officeDocument/2006/relationships/image" Target="../media/image329.jpeg"/><Relationship Id="rId18" Type="http://schemas.openxmlformats.org/officeDocument/2006/relationships/image" Target="../media/image334.jpeg"/><Relationship Id="rId3" Type="http://schemas.openxmlformats.org/officeDocument/2006/relationships/image" Target="../media/image319.jpeg"/><Relationship Id="rId21" Type="http://schemas.openxmlformats.org/officeDocument/2006/relationships/image" Target="../media/image337.jpeg"/><Relationship Id="rId7" Type="http://schemas.openxmlformats.org/officeDocument/2006/relationships/image" Target="../media/image323.jpeg"/><Relationship Id="rId12" Type="http://schemas.openxmlformats.org/officeDocument/2006/relationships/image" Target="../media/image328.jpeg"/><Relationship Id="rId17" Type="http://schemas.openxmlformats.org/officeDocument/2006/relationships/image" Target="../media/image333.jpe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332.jpeg"/><Relationship Id="rId20" Type="http://schemas.openxmlformats.org/officeDocument/2006/relationships/image" Target="../media/image336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22.jpeg"/><Relationship Id="rId11" Type="http://schemas.openxmlformats.org/officeDocument/2006/relationships/image" Target="../media/image327.jpeg"/><Relationship Id="rId24" Type="http://schemas.openxmlformats.org/officeDocument/2006/relationships/image" Target="../media/image340.jpeg"/><Relationship Id="rId5" Type="http://schemas.openxmlformats.org/officeDocument/2006/relationships/image" Target="../media/image321.jpeg"/><Relationship Id="rId15" Type="http://schemas.openxmlformats.org/officeDocument/2006/relationships/image" Target="../media/image331.jpeg"/><Relationship Id="rId23" Type="http://schemas.openxmlformats.org/officeDocument/2006/relationships/image" Target="../media/image339.jpeg"/><Relationship Id="rId10" Type="http://schemas.openxmlformats.org/officeDocument/2006/relationships/image" Target="../media/image326.jpeg"/><Relationship Id="rId19" Type="http://schemas.openxmlformats.org/officeDocument/2006/relationships/image" Target="../media/image335.jpeg"/><Relationship Id="rId4" Type="http://schemas.openxmlformats.org/officeDocument/2006/relationships/image" Target="../media/image320.jpeg"/><Relationship Id="rId9" Type="http://schemas.openxmlformats.org/officeDocument/2006/relationships/image" Target="../media/image325.jpeg"/><Relationship Id="rId14" Type="http://schemas.openxmlformats.org/officeDocument/2006/relationships/image" Target="../media/image330.jpeg"/><Relationship Id="rId22" Type="http://schemas.openxmlformats.org/officeDocument/2006/relationships/image" Target="../media/image33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jpeg"/><Relationship Id="rId13" Type="http://schemas.openxmlformats.org/officeDocument/2006/relationships/image" Target="../media/image351.jpeg"/><Relationship Id="rId18" Type="http://schemas.openxmlformats.org/officeDocument/2006/relationships/image" Target="../media/image356.jpeg"/><Relationship Id="rId26" Type="http://schemas.openxmlformats.org/officeDocument/2006/relationships/image" Target="../media/image364.jpeg"/><Relationship Id="rId3" Type="http://schemas.openxmlformats.org/officeDocument/2006/relationships/image" Target="../media/image341.jpeg"/><Relationship Id="rId21" Type="http://schemas.openxmlformats.org/officeDocument/2006/relationships/image" Target="../media/image359.jpeg"/><Relationship Id="rId7" Type="http://schemas.openxmlformats.org/officeDocument/2006/relationships/image" Target="../media/image345.jpeg"/><Relationship Id="rId12" Type="http://schemas.openxmlformats.org/officeDocument/2006/relationships/image" Target="../media/image350.jpeg"/><Relationship Id="rId17" Type="http://schemas.openxmlformats.org/officeDocument/2006/relationships/image" Target="../media/image355.jpeg"/><Relationship Id="rId25" Type="http://schemas.openxmlformats.org/officeDocument/2006/relationships/image" Target="../media/image363.jpe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354.jpeg"/><Relationship Id="rId20" Type="http://schemas.openxmlformats.org/officeDocument/2006/relationships/image" Target="../media/image358.jpeg"/><Relationship Id="rId29" Type="http://schemas.openxmlformats.org/officeDocument/2006/relationships/image" Target="../media/image367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344.jpeg"/><Relationship Id="rId11" Type="http://schemas.openxmlformats.org/officeDocument/2006/relationships/image" Target="../media/image349.jpeg"/><Relationship Id="rId24" Type="http://schemas.openxmlformats.org/officeDocument/2006/relationships/image" Target="../media/image362.jpeg"/><Relationship Id="rId5" Type="http://schemas.openxmlformats.org/officeDocument/2006/relationships/image" Target="../media/image343.jpeg"/><Relationship Id="rId15" Type="http://schemas.openxmlformats.org/officeDocument/2006/relationships/image" Target="../media/image353.jpeg"/><Relationship Id="rId23" Type="http://schemas.openxmlformats.org/officeDocument/2006/relationships/image" Target="../media/image361.jpeg"/><Relationship Id="rId28" Type="http://schemas.openxmlformats.org/officeDocument/2006/relationships/image" Target="../media/image366.jpeg"/><Relationship Id="rId10" Type="http://schemas.openxmlformats.org/officeDocument/2006/relationships/image" Target="../media/image348.jpeg"/><Relationship Id="rId19" Type="http://schemas.openxmlformats.org/officeDocument/2006/relationships/image" Target="../media/image357.jpeg"/><Relationship Id="rId4" Type="http://schemas.openxmlformats.org/officeDocument/2006/relationships/image" Target="../media/image342.jpeg"/><Relationship Id="rId9" Type="http://schemas.openxmlformats.org/officeDocument/2006/relationships/image" Target="../media/image347.jpeg"/><Relationship Id="rId14" Type="http://schemas.openxmlformats.org/officeDocument/2006/relationships/image" Target="../media/image352.jpeg"/><Relationship Id="rId22" Type="http://schemas.openxmlformats.org/officeDocument/2006/relationships/image" Target="../media/image360.jpeg"/><Relationship Id="rId27" Type="http://schemas.openxmlformats.org/officeDocument/2006/relationships/image" Target="../media/image365.jpeg"/><Relationship Id="rId30" Type="http://schemas.openxmlformats.org/officeDocument/2006/relationships/image" Target="../media/image36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370.jpeg"/><Relationship Id="rId4" Type="http://schemas.openxmlformats.org/officeDocument/2006/relationships/image" Target="../media/image3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115616" y="980728"/>
            <a:ext cx="7200292" cy="1470025"/>
          </a:xfrm>
        </p:spPr>
        <p:txBody>
          <a:bodyPr/>
          <a:lstStyle/>
          <a:p>
            <a:r>
              <a:rPr lang="en-US" sz="4000" dirty="0" smtClean="0"/>
              <a:t>Learning the right thing</a:t>
            </a:r>
            <a:br>
              <a:rPr lang="en-US" sz="4000" dirty="0" smtClean="0"/>
            </a:br>
            <a:r>
              <a:rPr lang="en-US" sz="4000" dirty="0" smtClean="0"/>
              <a:t>with visual attributes</a:t>
            </a:r>
            <a:endParaRPr lang="en-US" sz="4000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71346" y="2784227"/>
            <a:ext cx="7488832" cy="1682750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Kristen Grauman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Department of Computer Science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University of Texas at </a:t>
            </a:r>
            <a:r>
              <a:rPr lang="en-US" sz="2800" dirty="0" smtClean="0"/>
              <a:t>Austin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/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With Chao-</a:t>
            </a:r>
            <a:r>
              <a:rPr lang="en-US" sz="2800" dirty="0" err="1" smtClean="0"/>
              <a:t>Yeh</a:t>
            </a:r>
            <a:r>
              <a:rPr lang="en-US" sz="2800" dirty="0" smtClean="0"/>
              <a:t> Chen, Aron Yu</a:t>
            </a:r>
            <a:r>
              <a:rPr lang="en-US" sz="2800" dirty="0" smtClean="0"/>
              <a:t>, </a:t>
            </a:r>
            <a:r>
              <a:rPr lang="en-US" sz="2800" dirty="0" err="1" smtClean="0"/>
              <a:t>Fei</a:t>
            </a:r>
            <a:r>
              <a:rPr lang="en-US" sz="2800" dirty="0" smtClean="0"/>
              <a:t> </a:t>
            </a:r>
            <a:r>
              <a:rPr lang="en-US" sz="2800" dirty="0" err="1" smtClean="0"/>
              <a:t>Sha</a:t>
            </a:r>
            <a:r>
              <a:rPr lang="en-US" sz="2800" dirty="0" smtClean="0"/>
              <a:t>,</a:t>
            </a:r>
            <a:endParaRPr lang="en-US" sz="2800" dirty="0" smtClean="0"/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Dinesh </a:t>
            </a:r>
            <a:r>
              <a:rPr lang="en-US" sz="2800" dirty="0" err="1" smtClean="0"/>
              <a:t>Jayaraman</a:t>
            </a:r>
            <a:r>
              <a:rPr lang="en-US" sz="2800" dirty="0" smtClean="0"/>
              <a:t>, Adriana </a:t>
            </a:r>
            <a:r>
              <a:rPr lang="en-US" sz="2800" dirty="0" err="1" smtClean="0"/>
              <a:t>Kovashka</a:t>
            </a:r>
            <a:endParaRPr lang="en-US" sz="2800" dirty="0"/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16" y="5589240"/>
            <a:ext cx="2340260" cy="106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89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5556" y="1232756"/>
            <a:ext cx="8371841" cy="4800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1B2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right thing.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decorrelate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attributes that often occur simultaneously?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attributes really class-independent?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detect fine-grained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attribute differences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24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account for differences in attribute perception?</a:t>
            </a:r>
          </a:p>
          <a:p>
            <a:pPr>
              <a:spcBef>
                <a:spcPts val="2400"/>
              </a:spcBef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556" y="1880828"/>
            <a:ext cx="7884876" cy="93610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4092978" y="4223564"/>
            <a:ext cx="728836" cy="584767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3200" dirty="0">
                <a:solidFill>
                  <a:srgbClr val="000000"/>
                </a:solidFill>
                <a:latin typeface="Calibri Light"/>
                <a:ea typeface="Open Sans" panose="020B0606030504020204" pitchFamily="34" charset="0"/>
                <a:cs typeface="Open Sans" panose="020B0606030504020204" pitchFamily="34" charset="0"/>
              </a:rPr>
              <a:t>Cat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curse of correlation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749990" y="2790511"/>
            <a:ext cx="1186356" cy="1433038"/>
            <a:chOff x="2236190" y="3821289"/>
            <a:chExt cx="973269" cy="124746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6190" y="3821289"/>
              <a:ext cx="973269" cy="89840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62" name="TextBox 61"/>
            <p:cNvSpPr txBox="1"/>
            <p:nvPr/>
          </p:nvSpPr>
          <p:spPr>
            <a:xfrm>
              <a:off x="2515365" y="4666871"/>
              <a:ext cx="247133" cy="40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08"/>
              <a:r>
                <a:rPr lang="en-US" sz="24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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89268" y="2790506"/>
            <a:ext cx="1190476" cy="1420912"/>
            <a:chOff x="1112641" y="3821288"/>
            <a:chExt cx="976650" cy="1236908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2641" y="3821288"/>
              <a:ext cx="976650" cy="89840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60" name="TextBox 59"/>
            <p:cNvSpPr txBox="1"/>
            <p:nvPr/>
          </p:nvSpPr>
          <p:spPr>
            <a:xfrm>
              <a:off x="1332518" y="4656315"/>
              <a:ext cx="247135" cy="40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08"/>
              <a:r>
                <a:rPr lang="en-US" sz="24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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22960" y="2790505"/>
            <a:ext cx="849895" cy="1488154"/>
            <a:chOff x="1097280" y="2312824"/>
            <a:chExt cx="697242" cy="129544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280" y="2312824"/>
              <a:ext cx="697242" cy="89840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8" name="TextBox 57"/>
            <p:cNvSpPr txBox="1"/>
            <p:nvPr/>
          </p:nvSpPr>
          <p:spPr>
            <a:xfrm>
              <a:off x="1276998" y="3206386"/>
              <a:ext cx="273501" cy="40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08"/>
              <a:r>
                <a:rPr lang="en-US" sz="2400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890504" y="2786678"/>
            <a:ext cx="1460161" cy="1490197"/>
            <a:chOff x="2793448" y="2309471"/>
            <a:chExt cx="1197895" cy="129722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93448" y="2309471"/>
              <a:ext cx="1197895" cy="90002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6" name="TextBox 55"/>
            <p:cNvSpPr txBox="1"/>
            <p:nvPr/>
          </p:nvSpPr>
          <p:spPr>
            <a:xfrm>
              <a:off x="3136416" y="3204812"/>
              <a:ext cx="273501" cy="40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08"/>
              <a:r>
                <a:rPr lang="en-US" sz="2400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740178" y="2790531"/>
            <a:ext cx="1020431" cy="1488159"/>
            <a:chOff x="1849751" y="2312824"/>
            <a:chExt cx="837147" cy="129544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9751" y="2312824"/>
              <a:ext cx="837147" cy="89840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2190581" y="3206390"/>
              <a:ext cx="273501" cy="40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08"/>
              <a:r>
                <a:rPr lang="en-US" sz="2400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017345" y="2790512"/>
            <a:ext cx="842381" cy="1433040"/>
            <a:chOff x="3356360" y="3821288"/>
            <a:chExt cx="691078" cy="124746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6360" y="3821288"/>
              <a:ext cx="691078" cy="89840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3511966" y="4666872"/>
              <a:ext cx="247133" cy="40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08"/>
              <a:r>
                <a:rPr lang="en-US" sz="24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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1142537" y="1394358"/>
            <a:ext cx="8175863" cy="58476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defTabSz="456708"/>
            <a:r>
              <a:rPr lang="en-US" sz="3200" dirty="0">
                <a:solidFill>
                  <a:srgbClr val="000000"/>
                </a:solidFill>
              </a:rPr>
              <a:t>What will be learned from this training set?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0486" y="2092717"/>
            <a:ext cx="3075434" cy="58476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sz="3200" dirty="0">
                <a:solidFill>
                  <a:srgbClr val="000000"/>
                </a:solidFill>
              </a:rPr>
              <a:t>Object Learning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curse of correlation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2538" y="4820555"/>
            <a:ext cx="6811490" cy="1087788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defTabSz="456708"/>
            <a:r>
              <a:rPr lang="en-US" sz="3200" b="1" dirty="0">
                <a:solidFill>
                  <a:srgbClr val="FF0000"/>
                </a:solidFill>
              </a:rPr>
              <a:t>Problem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  <a:r>
              <a:rPr lang="en-US" sz="3200" dirty="0">
                <a:solidFill>
                  <a:srgbClr val="0000E3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Attributes that often co-occur cannot be distinguished by the learner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2764640" y="2095089"/>
            <a:ext cx="3214453" cy="58476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sz="3200" dirty="0">
                <a:solidFill>
                  <a:srgbClr val="000000"/>
                </a:solidFill>
              </a:rPr>
              <a:t>Attribute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Learning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822969" y="4172626"/>
            <a:ext cx="2293751" cy="523212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2800" dirty="0">
                <a:solidFill>
                  <a:srgbClr val="000000"/>
                </a:solidFill>
                <a:latin typeface="Calibri Light"/>
                <a:ea typeface="Open Sans" panose="020B0606030504020204" pitchFamily="34" charset="0"/>
                <a:cs typeface="Open Sans" panose="020B0606030504020204" pitchFamily="34" charset="0"/>
              </a:rPr>
              <a:t>Forest animal?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3091134" y="4181380"/>
            <a:ext cx="1283603" cy="523212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2800" dirty="0">
                <a:solidFill>
                  <a:srgbClr val="000000"/>
                </a:solidFill>
                <a:latin typeface="Calibri Light"/>
                <a:ea typeface="Open Sans" panose="020B0606030504020204" pitchFamily="34" charset="0"/>
                <a:cs typeface="Open Sans" panose="020B0606030504020204" pitchFamily="34" charset="0"/>
              </a:rPr>
              <a:t>Brown?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415194" y="4172626"/>
            <a:ext cx="1565860" cy="523212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2800" dirty="0">
                <a:solidFill>
                  <a:srgbClr val="000000"/>
                </a:solidFill>
                <a:latin typeface="Calibri Light"/>
                <a:ea typeface="Open Sans" panose="020B0606030504020204" pitchFamily="34" charset="0"/>
                <a:cs typeface="Open Sans" panose="020B0606030504020204" pitchFamily="34" charset="0"/>
              </a:rPr>
              <a:t>Has ears?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42537" y="1394358"/>
            <a:ext cx="8175863" cy="58476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defTabSz="456708"/>
            <a:r>
              <a:rPr lang="en-US" sz="3200" dirty="0">
                <a:solidFill>
                  <a:srgbClr val="000000"/>
                </a:solidFill>
              </a:rPr>
              <a:t>What will be learned from this training set?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024303" y="4181380"/>
            <a:ext cx="2340366" cy="523212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2800" dirty="0">
                <a:solidFill>
                  <a:srgbClr val="E48312"/>
                </a:solidFill>
                <a:latin typeface="Calibri Light"/>
                <a:ea typeface="Open Sans" panose="020B0606030504020204" pitchFamily="34" charset="0"/>
                <a:cs typeface="Open Sans" panose="020B0606030504020204" pitchFamily="34" charset="0"/>
              </a:rPr>
              <a:t>Combinations?</a:t>
            </a:r>
          </a:p>
        </p:txBody>
      </p:sp>
      <p:sp>
        <p:nvSpPr>
          <p:cNvPr id="8" name="AutoShape 4" descr="data:image/jpeg;base64,/9j/4AAQSkZJRgABAQAAAQABAAD/2wCEAAkGBxQTEhUUExQWFhUXGBwbGRgYGBwbGhgdGhgaHR4dHhsaHCghHR8lHB4cITEhJSksLi8uICAzODMsNygtLisBCgoKDg0OGxAQGywkICQsLCwsLDQsLCwsLCwsLCwsNCwsLCwsLCwsLCwsLCwsLCwsLCwsLCwsLCwsLCwsLCwsLP/AABEIAMEBBgMBIgACEQEDEQH/xAAbAAACAwEBAQAAAAAAAAAAAAAEBQADBgIBB//EAEAQAAIBAgQEBAQEBAUEAQUBAAECEQMhAAQSMQVBUWETInGBBjKRoUKxwfAjctHhFDNSYvEVNILCs3N0kqKyRP/EABgBAAMBAQAAAAAAAAAAAAAAAAABAgME/8QAKxEAAgIBBAAFAwQDAAAAAAAAAAECESEDEjFBIjJRgfAzcZFCYaHBBLHR/9oADAMBAAIRAxEAPwAnJVF1+aSCPp9Mc/8AUiaxKHytYWvA6Dl64oy+YKhpIDam8sR037YlTNqgVVE1CNgLn16DHIkEo06C+LcRYBUU/wARrCLADme+OuFZBU0BmFrG8Tub+8Y54TljLM4mo+xmyjkoxfmsgWsTBnaY/LFyaqhM7zWbFMuESf8ASWvy6c7/AKYnDaTtHiGFvYfMcDVsmtO+5jfc+046oli0iSbe/XGbdK0IvzmUpilUUixUwYAIPKet8I+COFgbzDGxBBI5HpjQlfFJpsbbGL2xnc7T8NWolvPSMoyn50O23MCxxtprdEpGgy9csA06h0BwUVlp5/bGZ4fnSVKbEfi2352w5yxl180Kd2Ppv9cSo7XQmMK7EISsjf3jCmvUdqYJWDMzHLpOL+INqLLTcjobw3tuMA1Mw4QaptaIt6jvhydfMCaYRxJBUCuzHSigQdyZ298FUsuaVEpqUtWW6hjKMStzaOwwlp5wVqiAfKp809RyP5/TDHPUw633uR1PQYi1T9fn9FV0U0mFOoyMwcoL6biSCCNQ6dsUitqLfMB+Hb7kC/5474HSWo+htVOd5iRF7dR3wRx3JpRICk6YDqZHmB5zsd+WHHTk1XQ2msHNNnUF/NCkSwM6bxIk9Y2wwymdaqug1iAJIDaiW3tpEkk++FWc1impiNa6lm5Kg3xXS1KRIGrckGIJJ6H0thbNrrogZIgbzGQwiy2j1PU4tclCDTFzNzLRPODzicL2qtASQJ2JERG0npjx3bTK/MO/y9Yi59sTJ1VLIDfIVQFrGp80QsJKt7x5cNqlU5ukiSKei0wdIgGBPcDp+mM/SzzMg8QERu1wTO0g/wDJx0/ENJApsZBkdDFx6+mNd2yNN3/sBn/g1SqBUJJUGSTa3piqm6OxjyoTBn8R6wdiOuAv+pO7XuTMx33npgSopp+aQ17KRO+MpajvwoZeeGGWbxINrgXPTa04lWVlVupS5ixPvzviylWURMlmMkz5R0sLYrq5gFocnymZO3/iRi04LCA8yzDaoCoje5PqMc8U4scrRLU3HiONCkxsxAuOwk+2JxTMKSoVm1RcMIUA9/T039cYz4o4qNQpKZAIn/dK2Akk2818XFXIELf8OIBEkkxYwZYn5jtMAtHIb8sCUlqLIMxHKYGoSJHW3LHGZzjqhCQAjGDYE7LJBsDCn6nHWQ4gFJNd2F5gLLVDAsYEACTa2NJcWWMMvLadTGTNojleSLH6XxdmaiU76oj5R/qIB5G39uWEeY4gusMhZSSZCmALwAPaDbqemBc6SXG7EAbGSPptP64E2BZxGsSdYnUd52jt74mPHoPAGoatyJ29+u2PMMD6HnOIoCUprrePMTyg88EZDLKTqmSbFzuT26DtjzhdEUwzMgaQNWvdj17emHTKXW1MAEcuu4xlNJqiGwWpmNOw9L9MTK5xagJqzqm1rY7zqqFpwDPMN64aDhwVlRFLO4nUl4HfpiVpOsMBPnMsSSykkkWHbt3wRwqlVI2EcuvpHri/ON4c61qzssqukkf7tVjHLDLhuSNLzNIOm1uZneDywVeGFXgXJSqMxVVKzMk+UW5ajvgLi3ADVRTZHU/iMW5+vXDPPcRp0ySPM/Vrx+gwjzGfaodUx3v/AFwKSjwbw0XyyzIcKo0dXiVdciIFhM/nglq9KmoKUxbYtJwlzGeI5An7n64X1s27cyPtiXJs3WnFdGkT4gc/KPptgqhxZ58xEH3jGQSr/wAzE49y9d9V2kdD+hFsIukbVM1Tk+RJO5AAmOuOKufpidQVvaD/AM4zBr959DiVXJ6RibFsQ6p1qOouusHsQY5GJx3XpU6tnq6l0gKrCyxtBnrhEakNpFSmW5prGof37YJpUY+Yxh7miXpxYwzOUY/JDBQAqAzpnciepvgFKh0lfDYvzBse3ocHZOsAfLfB1XiFMiHj1Bg/XFKdvJlPQvgAoUqikMhAJW8HzCRdTP5Y9TWjJAknmD8s44SmGbyV5G+h+vrcHBVbLaUCktsNgY+otgnXNswlBotzSkkBmFiRcD0I9jscCVUCXnc2Jv7TywNV8mklifa33xeEYgKysAdzyPp1wWvcgleqNoYddAAnvi4PTqfMIII3MmO8czgbLZdyAu7AnSbySJIss4IyVIkFmBVm2BvBncSPW2JqXIBQyiMCC0KB5dt+464VZl/lBAIXe2/RT2n64b/EGbLpSp00AqbFlABt39MZmrXqCq2pVfw1JfWAQoC7lhseQJ54uVJ47A845xRtDFfKgJJkANq2023G5gfoMY6l4tUsdAALSTPK1u/muTtG3PBGZzPiHSTYTNoNzJJ/3HkDsO5xxknOuKSnVMhiDpAuLTsP7d42hGlbKSOOKZdm0goUb5gD5dJPlDMDyEbGDv3wFxDKKAPLNR7IoPyjmWPNiZnp7YbeGKh1udUExcEvBsY2jeAI2xM/T0OWBQnSEQLykAknqbT2AHM4ooS1ct4Y0CGqGLz8vYd+ZOLhQRGSmrXN2b6nc7E/YY7y6qru+ksQLMx8oPMmNz2+98RsvZQoMkFmJ+aTflt+luuEASuQJaEg2uZAHLYt6/Y4mG2XoaUEgNNwIJAHoN7Re0SbXxMOgNnxCmI8pBuQRicF4i1J7keW+k/TFAy0MxnY/XvjqvkwKsQGsCSNr8sYJO7My/8AxnjmoWABcyn+0i33w5+HeNNlV8OooYdRYg/qN8JDlwvmFo5YZ8PqBzLAExuRbFuTukM6qa6tR3JIpMdQWftgHiXEjtsBy2xzxri3Jdh9MY/OZ8/s/sYzk7OzThtQdms+snC7McUA3Nhy3GF+YbmDfAdSlLAkx+vW2BItsYVM90UR7jHD5mYkCeXM4DbnvbaTjik4URfUb2/th0KxslaLTfp/xizxQLBTPU/3wrpUQBPM7fvmcGUYWY0+39ThNDTCKGpjAF++GaBUtBZv37YAytQKJO57YiZqTb8p+sHEUWZD4kqtTzFQMNzqB7NcfTb2wx4Z8TsqaHhx+Encdp3wT8WZUOoP4159QeR/fXGVyORd2hZA6nYY3SUo5OWVxlg3eQ4q1ayCB2/rg9sg5uTGF3C6IoqFXl9+5wWKtRj85M8hsMNQRpuYzyuTA53wZTzlSkfKbcwRv7YT01085Pri+pXI3xWxMlyCH+IUkk0wagvB29QP0wfwfibVg7GANhP3jvtjE8fpXFRLx8y/rjT/AA9mmp5ZCEUyT5TfcxYc+k4ylUOSJ+XA6UFqmhCUYWDA6SbcybXw54glBqQNIVGqoBrZVJVrebUdgO4xm6TT5hMwdxv29sO8rxGoKAQEBJJYDmvNZ7ycEZcpnPYJQ4F4yPWpVvDamAdJEjbufpjIfGPHq7qmSZ0KJFRioIk+YIrAbj8UHmFOPofxBx9cqjo1DQ0A01Yz4wNo1j5QvPe2PjtWtqd3KwXLEFfxMZAtO0DvA042iqRSOjl/4YRFYvIMkTIO5J6wSY325TjihX1iFjRMtfcwDB5QBbpI57Yuy1CVAYmwIkb6vxHpYyvsRgWpTDBKa+WmCAGbc3MsQBsepMbHbA2UW5fOKgJgs86URReBIED6knAlDMeYBpLkmwPoSZ3Am046NddRVWC0wsFzvEzpBm07mbkE7Y7BphSU8p21AHyjnAI+YzHO89MIC1VB0qPlALNG0kwLdZ27x0wXlapJCADSZ1EGfKbkDmYA0/fCamoJFNQfNFp5SBB/3HaOkk4d5XLPrpARCg7jZh8zH/8AUDpgvIWRqdSuzeCZWZvEWkHcWhiQB69TPmNJlcggOlRqhb/iudziYhzleETY0TMB6agKQwOmALSepxbmGKMQ0agIwdXrKiMKahV1api8zgUpNRWVtfibdZnaPpiXLauckg9KkamkM0S32wy+IM+KVEKqgETsN5wMvDXV2R10lWkjtvbAnG6oJLMAY2nb6YV1g30Y27MrnM4SJM36csKK+YjlM98HZ6u7teI6A/0wpzeY8xAAnsROEdJ1TfUYJjr2GDkpqBqAM8p6dsLcrWnkF7CJPqcEVapid+w5/sYuibBM7nJ3MD99N8VUwJmCPb7Y6IAFwZ67Y6y4Gnb++AXYwyqFhLWHIbW/PFtfyjniZcmQNz0Gw7YoztUza/oPyGJZZEr3iL4KV46326nC7K0rkkmfXFudzOkiLxHtgoLCM4nkYv0ueg/r/XCrg+ZUT22HLE4rmS1BhuSQT9/7YW5SodO0Y0SMW8j/APxhYxj1+KhZANxvfCOi3mBO2HHBOCCu7RsLk9pw2JNhVPOQNZOLH4rrWJ9L3wxzHBF0abA7R/bGLz+S8KqQd15+2EmOTofZLPA+U3nGo+EcyhRlZQ3hvzAbymxgG02x8zy9QgzONl8HZsmpVlZ8gkATOCfBF3FmzqtJ0KDpMlYIt2t64pXMIofXMLH25W98TM55fC1hNATcm3/PpjG8X40ar/gAItAIO1y19/b+8KLn9jFKwbjfEDWqBm+Qk6EmdCSQo33a5J2x5mUVSrDpBb8KgmdQ6swMCeV7DA5yTVCi3A2nmJYDnz29PtjuvnSzAR/D1EjTsw2UkjYSLdbmYxvxgsIfMCBpkKp589MnTPOIm3PvOBw7s+pgCY1aQLAfhAE7T13IHIRig1gdcCBAUKBchhFj0PlA5ntIOOqFUBGHmWqXuZuFH5mCFA9OtkBTVZWbxGNg247GSZ/GegAtbtjkOWeY80wAbhZkAW3bryG218X52ANJJCU4tG7HYdARuYxdkMuis2oArTUR5hp1GxJI7/lzwgCcnQ8NFePMQWJMDaCLciTERcCDyAxsclwsbsGD1OkDnYHkBc7YzmQp+I9zFONm2hYIjnJn3mORnVKpMReenL+mM5tLCyyWMqfwwxsqFnUeYho325wce4K4PnHXWDWFMiBe8xP5YmLgsAUJnGTLtrUsas6QRyJvfoBBnnOBuCquuVYyu3bDocR8jDcspAFoFiBf8IHbAsIlFWFJU8uliDOplNzMc7HtjBtNJ9oVA+Zru2uq5JLe3b8oxj+M54De8mw6412YzEJOnym5kjl6nGB45mULlgLnYC0dsCt8nTo8UA5usTAIjsOfrGFDByxJiOgwdma19rxsMBrSG+q/0xaNWeqR8q3PO0DF9WppF7nA9G0keg9ff88UVjA3t+f7OKJuj2skm9+wvgnL0pixwCik3vMXw3yqSoAsOfb364AQQtQIpJMD7n+2F1bNs2wgcpGCcywkCLch2GA6lSTC88SUW5dzcTinijWjoL/XHqeW/Pb07/2wHnXket77+/3+2KRLeAdc7OoHmI9xgKlmokY8zQnbfALSMaJHO2OaNScfUfgjLpTolubD6Y+RcNzWhpOPpHB+IOcs8ECI0EcwB5gO8bYiSyXF4NPWrUibqu87XnecfO/jlR4wcH5h+WA63HnLSC0dyZ39d8UfEucB0qbuBc9Jv9dhh7aYnK0LUrx/TG7+Cavg0mrs0ajpHU+g54xfBeENWMnyoN2/QTzjGozNYrTSLKtlABmOsjrv7/RuNkXgL4vxJsxY2APlE2Jn8V4n8hgLSymAyAy0xBJXcXI3vvMbc9+cloVVY/wwZGq7VG6gapH0BPpGIeGo1RB4eimZbzeZqhFxqLSNO1jc32xfCEF0qAZDJDJM8rhdyT0E9d4vbHgQ+ZghliAGIhFFgAoMAmPxbC/cYKzQqeY6VACjRJ3MfPptz8oHIz2wsqZ+sNCBQrqCxqtJME3YryG4A2ECNjhDLGyhV3MqrrDEgwqWgFidzEkCPpha1MMZN0E+HIJ1Etepp532/vghXpuCpNy6y7yxc+Ylo6CBcC9uWDA6qxhSdFIaLWgT5jzFzN9794QC/MtuhFlve5Av5m5FjyHfBOQpPVfwaShmIkCR5QIltMjn1xTkZrVFSCBUrBdRO4aN+cA37T0GPqFRqeX1rl6IVdUgLJltgzG5Y/8AAtERKW1CbKeE8ESll9Okuw8zOxAJg+ZpPvbB2UWqymkCqaivkjSz+4mdpI7DfAh4gWdG0lWQaQrKNz8xIM3kx7A9MVZ2qwtclTJKuBHtzOMVSWWIaUaBJKU20gQSQYm3cbYmFiZphZZPqR+exxMKl3f5CgvKFWa559Yt0nmcGZugzLpBlZnQSIBjf6YEp0gIU+VLkrfnscFjMvp0hpEABVWT5QdvacTFLvv8isSceTRTXSRz+U/rjDZhpYyNv3+xjYcfrBqS6RF5/rjE1TDdf640iden5TivV6C5wA28DzGfbFtZunM745prFl9z0GLobZ2wMxMdf6YHrKBJP774c8L4clbxKYMVQAacn5gJ1D3wfl+Gl6BogBalRvPqBBRVaJI33UwO/vhkSkkZrIJrMbST3sBP5DBxraR+QxTl0Wm1VQ2rT5QwESSSCY5eUEY8yWXNesqKVBPy6jAnlfqb/bANPB07Wk7mPbFAaX0ryEk40fC+GaKrLmaWpRIDSQA0GGB5iPW5Xnhv8R06zIiCjqiTqXSFDGQW0+kmSdzzMHGT1Kf7eo3JcGGrVQLdr4WZh5E9sWZvMaiYHvhbXqEY2RM2e1yPcjAVbFjvip8aIxZKZxsPhVtWVzKliNDUyhkiCSZHuBYd8Y5BjQ/CXGEoO61LU6mmTE6SpkH7kSL7YBx5GtLhqoGqPGpUdwOpAMEYz3DMm2YqReJBduk/qdgMfQ6wy1SkwpnUrqQWW5CmxgxziB6HpgXLZNURUpQq7ib8jf1II/4sShzroCZEpKFX5E6SdUwfzgk3uI64Hp5Mu0CJAuDMqDEAk7E2AG56Y6zmYVfKToIiDdmPW14vzJm554r4QtRNb0xbdma5WQfNPI7dST7nASdrxDwqjKlJXqGwYiNI2sAJF+vLrbDCnX8Nldk/ivZSWJ1Ek7c1X+WJ78s/mc2CSFsByQHz9yxuf3645zNYBQ29QwusuJQLyVQI+/M+uCwNJnKrX1nVUEkmPLSUfNCjbpNySd7QFdVFUFqgAW+lebxYFm3b0EgdLCKFNRxLVm0fiVfKSbm5HzGTywtzMiXnzHqxZgAfxMSb9h6YmwDqfEQ6liS7RykaRIG4J/Oet8CZ7MAkeUxE2mCNgPQRjQfDnw1Uziio9QUktuL1CTACqOX+49NovjZ8K+FqFBjrU1HCkqRJCtNpWAsCOQkdZxLmkKxN8E8NeiwzDhKICONJpEVDqXTeVEgg2I3tGNTl8kSrtJBgFiDddgB/f9MDZyur1FFRmVTJ1czoW3ffT9MWjMNpIUTqC8tzG3r/AFxnbeRcnHi6VYESWjzfa/54tbPAIqsTECVJgE9/64FVgyybwbgHb2jHOW4hDyOYggiw3IMxIaeeOe3d2I0VOhTUaCiPUB8zmCosPKoDdTv2xMJwrfNDQeQv9YxMdCk/QDUZ/wCGWAqFXHkFgwm2+5O+Ms7VcvWp1aZiN5+XY7/UjH02goqpoqlXYAagDYg7NbrH1nGQ+MfhoLTJDMaRsVJ+WfzGNHppu0MxvxBWaomqPMSWYDYX6YxmeqWxsfAKgqTICEA84xhOIVQGInE0dGm/CBmrIvsD9cFZStuSLDltPb++AKlTpi3J6tLkAkLEkCwkwJ6CcUFn0LLcPpvlooBlqGCrGQxbVK35bBSR0HTFVfLZoVDSaFNX5q0iVWSBtYtp6E+2Kfg3PVWWbOEMSWGoBh0JuB1xqTRbX4pIKFQrDciCYO3fb0xioNRafsYuWaMD8ZUUonTTCimgQADcqQ4lup1ySf8AcOmKPh3PeE41J4is4JWJIIPlZT+E7+othtxbKV6uYqqihAQUSoSAWgSsMBqCg39zjN8Ir1V+QkM7LSAB+a4kEbG8C9r40jK1nkuPFH0bimfKqxC6oNlJAuNj0HX8sfN+Mcar1GYVWYTbQZUAb3X+s4bfEdenVJZayeUaQCCJ0iPL6xPvjIVDJjn+QxlpaaQ4pIuarbAFZMFulsV0k5x/fG6G8gBTEjDGquKhSmIxSZDiAVN+2GXCOEPXIMaaZN2MbDfSD8x+20xhtwf4aFYBmcgGRpUCTAM+ZjA+/wBbYdLoRvDpgzZZWwVb2k26mwM84nFEBWWQaflHkUG58o3Akz8oUCY3iOeBjG2syxaYF9IMAgAWmx7zvtgliEQVGuWMBI1CUAWQOzSecSOZwszBaspHyS0loJIEQJO23XpHPAMB4zSRbKQWIBYkAkc7nkxkGBy6A45BmiKRI1TtJg7GWm1ojp67DispXyhZVDEERO07bj7wfoPS8RtzF52+YjsBf3sPc4TYFubpgOPN1LkQWnpEQBGwHuMDVKym5Fz3A6TsPXFtWuFnckH8RHXcjqf33CrklpC+3tue0YQFzZtdrnpHTqYP6nDTgHBKlaqAwC0wU1nmFJAie4OLOEcFAbSRrqECFHMkTE8j+Qvj6Xw6mMvQCeXUx1MxF2YOrGCRYDYDlJ64UpRjlibGJ8NNXhwCPKsRYCwj+2KRntFTQSTFjp3nmLm8HFGfrmoxYm5IggfnyGB+JZummtaCsahWPM2xi5tZRMb37YyTt4JOSo8aoWYsgjQ0aTe7WBMCbTImJxDmRrhPlF2N995woy9Ryi02iBC2Jmd2JJ3vg9qBIgvA5wI2HYYwlLxcj4Od08QGwtpHUnub4moXIEExvsB1MXnHT5daYgfPNp5TzvI29MV065LFNMmeVjblBN7YqqvbQqGLs0haj6SBYgWIPcc9t8eYrzlGoDMgjYCb27TiYylOd4v8v/oqNrwbitPLUQl6lZiCV235SbCANusdcKviTjozBVAWQMIhjA1A84MYztcO9VdBNjvsIJAudt5+mGjMpQ01GpQZkwZPMjr6jG71XQxZmsvAZSLxH2x8t4xR0uR3OPqNQuSiiJAgAcwOZ74x/wAW5Ib6YPPGqaeUawdqjHq2NfwHhrLT8fLv4gKkVabrCMIuhM2Pf32xkKqWgHGl4T8S00o08t5kpIC9ZiRqcg6tFMD/AFuQOwJ9cU03wKVh5+HxRrIwqVEBltAID00VdR1upIt8tpmRtyt+GuKPmBL1Dd/MASAqgTp995M/ni7gvEKmYoaswNAar+KP4lNnDaBq/CbL3GDatZCzolJfDprtZV8xaRAHQSfUYzbttGbkxB8LcVp0fE/xFVVkypYE1PN8rB1+ZDewkDe2HWWyNPWIKIqKzDrqq2YsRGkAagoHT0xhcj8QohM0VKqdVJRbRc7sZJtHrjWcD05pKdUufI5JPlB6EMrSCNBIPY4HGnZpYNxrNZYo6UlQ1Q3mdVGmOgJ/FtJWBvfGMKQ0zjc/HHDhNMZZKaoqlXhlSACIHmI1c9pOMl/01mMVXWlIsrECo3YKSNPq5X3xWm1WBp4D63A38JKiqW1LraBZFJAXuSb8sL/8PzJgdNicfS6FdqaAgMAwBhlAK2AADKxH0xguP8QpVcyt4UaVdpPJjqPsDgVsUdTNMAYADmewwVkMizG4gKJ084x9E4j8JZXWHU6QmhtIjQQBz7t1/rgP4q4pSdBSp0/MSNVQABmK30gi8W2woT3OkinP0E4zLgqmtRIAlj5jHJVAAUDkLYrp5l2cJSSmiqZ8pDkwfxuPKCByG3XrRU03JTzzHlIYEkd9huCOuGPw/l7ltIdkBPRCw2Aix/Efp79BAPmEdUIAImFVQdp7+kAA7AGxwnevURQutgQflXYkG8sDMiTtfvY4bcUqmdMpYEnTvEnUQTa5nlMbRBwicibEkaYgWgCCFneTF7j7YhjOP8QQnhiZJuTcx0+v5nFdTOQulFCg79W9Tz9BjmtU3nc9Lew/fXA9OWI72vYR+l/2cIC+kJKqoJZjAtf0A29yLYaNwtbqrKwN3YGSQCRpBPU8/wAsVcNUhiqAsYILcpIgBfS9z36Rh5wXJaqiiAVTUTHQeXedj5r879Bh8K2I0Hwzw9qaa3Mu0C5+URcA7TYd7dyMH5+qxQKBETvYdbnb3xU9YNUBRQARsJib2Eye+LjSL7wADJBHzAY5Ztt57M7yTKeI4FNJCtY1CIB7L03jVv6b4GzoNKFABBJAi195m82E79MH5asaaRIZdR0DmLc+gBvfF6ZGm/h+K6gg2nUYGk7DZT7TfFpxTpFCSiury6QFBiR+t+WDcoNUosk7ieYG98WtlnIlQtxLTBA6Cef54vyQ8N2qA2+WO5PI8jF454jbfOfYRYKGpw1VdIgWYXttMfs4DzaF6oKi5/FtAGx+2LuIlwgU31NqIAuQOfPr98B5jNtp0jffT1EXn0/TfDqwTKEZSzCQ5G3+mOoEj7GMTBlJ1ZQYhyBMGB9efLtiYcI0q/oVlhyxpKFcMda/6gTebwOXPF+WpOWIXQJ2JPLlYXH0xZxjNUjDURU1gAAtNgBtB+xHKMB0qsm5AY9e3fENJSxkOi2tw4qw1Ehg1zf9bc8CcVyCtSMCSxNj64fitTq1KlStqUECIBgsFCi/qJwnzFUAGJIBidu5j3w6lHMeBrB8043wU0TYgg/bGfq0Jk4+jcZyRqDV+z64xWbpESOmN1KzZZR3ks0y0dP/AFBqYj/LAqnSOnKP/G2G9TjCPRdMmXNXw3NU1BPiSo1MoHO0j1NsY5lw6+E8pUeqfDERH8XnSMyCOs7FeYw67M2hWOB1AA1TTRU3BqtoJA5hPnI7hYw/+GVqJSqjK1UqVUIqKqCpcQVYEMizaD6jlAxd8fjwq9JkXSwWQ8zqiAAQZFhvO+r1x38J5mi616ejw61ZYLJsFgiUX8Jk3UGDaI5U3gFkC+J/iliwp0PJoszqd2n8PIR/q3PIxvlg8i++PKtMAmJgExIgxykcjitljBGKSpBZ9Vp/FdDXSWoZSpTXTpAOhpiCOUzHbScIvhvI0KmdzaZimzrrbS+kwrCoY1FbDV9MYZHggjcGfpj6Nl+L08vmX8MVW8cLUKwujzLMgzI3Iwp+XAkqNpxIhx5mAULe0CBfnaNsI63BGrU3bXpdoCsTpABUHffa1hyOL867eElUCzDUF/0hoEned+mEHHeL1JANQhCLqhZAREgwNpgRO8nkMZaUGlaKoB4rWOW0U9LMGEsV8wg2gEgAkxNuvLGg4O9OlQVqbCXj6QOcTYwdNiI7YQ1eIrWRaZPlUiLgR6dbWjtjjM1BTCIralXSQeSkFiJjcQdpxvYDPMsHYFLebTO7XkExy2gDYb+mezQAGkfNPnY9biP09MX0s29N/Egar3IHOZgbA39pwB4pY85O0xc2iY7gme+JGDLTLHf6czzv0EgY0FPJKEVW2gu+4uZKgiZJj9DgDKUCzSnKY5DkzNPc7egw/wCDcEr1CWQawWvJ5vBi4gxa/QemHdCBOE5Co7nRJYC+wVSYuepAiANpFueNvwfJpSoVEgyd2gbzf7QLcsH5DhN9NFRppqZBPmOpiS1vmusnFeeZaVF6rAkKQNMwWLfKAo/XbGTlJ8cEsAogoxUBSgSahJ2LWUdjY/sY5NeT5TaPxc+XTlGGGfp1KOilVVTZXlTqWSt4PMAyJjHOboJqViY8osT1JxhObapdCpWBrmRYNMkG/wCIcp6b8u2Df8NYAFoJiXgfkeuOKgphiyEAsAJY+UQAAL7c8V086ZFMi43Emd+gGw9cU1FpAeDiMSo7z7Hpjxs4SsMGUm9trbb/AJ4qSkA8x5iN+RN5tj1ZuGABGrbbr97XOKpoSCBXfUHUhmIiJbbp2PtgLOs+sF1C22JMHsItP3wTT4PWZWOnZdZ2AgWkTY+nrgmrk0amrU/EKpdtZ+UgXgTAHQ+2+9LTtWMpWoJuY9BIHaN/vjzA2cpPYoJHS0/fExTcSaNpkM0r5YUNMtDaLiQBUkKWN9BsDF4G/TN8UyNOk701ZnKWJKidQ3IhtjYjoDHK5pDaBaW1W0mLCe/7nA2RpK1NxouFAMx5fMDIHPyzflfENxks9DOBmnWmvmI6QTfbFK5mV8xE857zPvjquRIa5FMHaT80QT97/wBMc8SqrSNPxCAzLLG9p5WtviYXLn2G0XrlEcqQR4ZEMD8ynoR074xfxZwwK5VLiJkd/wB/bG0ytEQpWWU8xtHY4DzlFGVus27zyxS8Lqq+dDhKj5BWoxONBwXi1bwqeWy6IrglySwU1YbVpGqwJEDe4GLuK8Nhoi+M5maek9wd/wC+NU7NJRN38XcPaplVIVy6kNoIJdbENbeBI+nbGb+DclqrsxkFKTOv+66r0uIabdBjVfB/EK9Vf41K2gFapsXAMQTsd+2xwYPEAqloFFV/h2EqwJVlB3iwIH+6OWMd7TaM44wfNuKcBr0qpptTJcjUAnnkEgcr7kDbfH0TLcEydRVNSipqVUBYmQRzYxyYlrncWxdwrKimGrAO9R21ecrr0mPICeQgkXvOLcy4ru9KixpgeVqoWxckllWdyF3PInlGE5ymua/cLMZ8fcI1V6bZel5GApgU0AWVMCIv7kD6YYZbg1RqdEaJqpNJuRhQXTflBI9sOctwcUlguwK6qiETpOkC7WgXItMkA9MaTg+dWsiuQATDetpBE3gg+0xio6uKQGF/xLZeqEqKWay6STCI8SByJgSFvHbAmc4W6ivOpiBZt5BZYIHKfWAIE2x9GzvBaebcGougLPmOklgD+XO45+uB63DliqqkPq/EDyDSE3m3640WpgZ834Dwfx61VNRASmzwATMbKJ5knfpjnP8ACKlEIHgMwnww0yJiTpJA7czBx9CTL0KPn0hXPleoZuzmQJ2Em2MH8UcaNaoSEjT5BCkG0jpcTN+/LERm5Sa6KQqq19dTkoUQFE2gbf1OKKcm17/l3PIYdZP4OzD06tVvKyWVDu5Me0Qd8X/C3CqVcuhYoyrKHk51XB5mwFhjRSVCYcfh56FLxCU0hHJ3kaCAJtuTMRjacIBp0gi3m4YbX5/TAnxFw+rUyrppQklbz0gyO3bFHBxUoqaZsqIOoJ367DtjGXjVMSVo02Wy9RxppVKYc6p1agxtJjSD9+mEFdVqGioZJ0CoZYllIYgWizCIj0w04JxapQbxFKsGFwZkgAn9TgHMU0qPWqgBDUcGF2AFgB63Y+uDG0kro0yXVGa+qNRMaQTv7c8CcczK02emo1spKhpkWk6niwtf2xbxV2pjyykgA1H+VQNyOrHoL4RZYqrE5dGqQYNVwYlhyWOcbmfbF6enFLKGshuR+UM4aTBFr3BgqP1P2wRQIlgQLg2G7HlPL22xTxDSrA1FMwPMASDa88yd7nAv/UlZlKXAFyrCRvupv0wks0h0P+EMNDCoiVHI8nmiBPaNiZnHvEVejWM6Ay/MD5tRPWLC3ecKsvlwQHIKhwQORImDaN8afKZlwopvl1hmkVG+aev0wpNPF5+xLQHlsy1QNTVFBINgACAskwfrI7YAzWZkaQWB/ERIt9fbbHXEaFWizuWCNMiDvNzBB6W98IfGq1X1MR5ztFhfmd+WKhGTzIaXY3yrkrLE7xE9PX88e4sNGwETzxMZuTvArHOkMIFo5AyT19cdf4hKfnaSgtEwQx22ub8sVNQQBSGNz9O2Ls7QFQgkwsEAEbN/q7xtjKnY69AV84dEySDblNuoHrviPUVwBUHlN9JvMXG+Ac9SKq5pNKmAdXUc8E5NVbzsRYbnYfvrjZQ7YHoysAhYRZ+VQBv2Nx67YDzkIGJMQSAZJJJjlPqfrgxtOogEMQu0wNwbMPl9rdsAZgLUZbdyp+YRb0O3LFNJvdERXkshRZmDAsCm5uQdQuCbicZj4j+HjqdqS2LQizLGdgATP0E43GXywDHkADMjtG/LBJoEuAAI5MYJJmQAMZxk73L8FqWBF8PkpQog+KIRQabTuovCkTfp6YY1aGrdtUk3AHWYAE8re305z9AqxdTLAqpGqFOogG8G4HTfbniZfNaCVQCVExYc7x3PTA27z3/BFdlVHJSU+eSW8wI0qARa684jqOvQzh9FQilVYro1B7EGTIJZFVZIIi21sCK7FNUaVJOpWtIc3Ui/aRiZjimllpM1tPlW4CgQPQdrYJXlJDaDswqlQpEjpIIjuP3ywsyHEQamkqFgmCWkwI3WPL7tO1sRc+jEKjBlkgxNoVmk89woj/dOMllsyatVAwPiOVYKSASTJ9EA5D1m5s9PSx4uh4NtxnMMphPkClnETqtCqBzkz9sYzNfEROnWi03HVASpgQPNteSSegxushlAaSBpBEyGjULklTv2E4U5zg1KpULCgpJVpNySxKhd+gBgzbDUlAQ7oU6bU9RAqK8N3EEMAY6G43xlOO/DjPmPFo1lCagdJEMIjY/KSW5GN8F/D/AqlGsKYrFk8NyVaAA2pYAjsThn4AUlGTsVOxHQ9jitPtsHKgSstauKjU28MCUNGvTgNMAtufTCf4WyYp1WFdggQrTkiRqZgFjpyPuuNTRpBZAOhBsJk+lztgkrScKrIHXe4sSDIJ7gjBKoxpLBO4rr06qh1IP8NvJ0qCARB94IOBMpSqMX8WCWKyRtAgn2m2GfEXIUFiALws3vzOA2zHhoPDuzDzH/AEgcvXniIpplbgmpSSALC2/QemK80oQfw3GogfNYSSOm9sC1akqLzPPYifywOQx0EspE2C+vO5IOG8vglDzivDlIpkjxNIJbWB5TbkZEEflhL/1MVRpVFBVmYk2kQIHtB+owyzqNVpkAwSNtp9+mFWWolY8gUgyYi8bn19emKd0xoY5ZDIFSBO8nYC9yd8d5qnQqSQE0gR5gJMc4xMwwZdRWJPlMgSQNhzP0jAWeoa/4dMw4j8Np7kdOgxm4W0pAmCcSJZR4bQUjSRAMDoOuE9fijUnTVqWrYhiwKj+x9MaHNZLwqYDKTJH8QgSxjaeUzPtgWtlKTqVqKXBFoF1i8yL2vhq4yyMpfiS1YdqhMTqnYWg2A5TjzgfBK9ZDVCkpTXUSI+XeRO+x2vg/hHwlSqq6RWRFUMYYAEk2aoziyC5gRscbnh2dXJjw6VWnXoifIrLqSTMiCZF7/pjdtNWCdHzl8wG032ET/bHmHechydISmCxOoKATckAkb7/bExzSim8fP5FTLs1lkqFIYggnUPaw9Ti7LJbzk2BsOR98eU6INwVAnUV7D7nFmYrFSbTqJtuYPr2jFbVWBguYyVOoNAZxPosdSbHlijJ5Y6W0oQBaXJO3oFjDKjmiguBcwJ398cZ57BWLSZIAuDg34oQo1srGKY2hjcRfbcz64N/xQUaWpgmIAEEgyDawi1vQnAuZuumCARJImY3sMUZQNJZGZRyYSCdxy7ThKTSANRqZEqxmb6gevYRt3x7Tmyg2j8JkxHSZwHksmALmRyjli9XDM02AUnvI5X7xhRrEeAwc1j+EsRLarm1r7j23wHlqTsagKgeY6YYkEQG1dpmD3B3xYtVwCHGoXAJsR6Hr2x7QYiTqLBmHQaI32E7eu/TFNbXgfJa4AUKb2GAs3w4uhAPhvpIDxqA6ypI9iCfQ2GGYUQT1+Xmft2jAubzIWNRi0ydvU4Tk4vAuwDIcCVKd2IhDJ5y0S0xJJhR+7eZjgQ00ypChNKwp0liWXW5NySBMDsL4Iq1iXpKSNDCJPMr0PWCvsDhu9BWpNpGoAfL16gXFzhuckxg2ThV8PWX0k6WLamIm0kfYnpg9gx0gCCWAYhoJBsSO8fhxnaFSqayfwtKafNUMWBuFA3nqORwUTWZgFbSCbnBFVyuRMbZ2iKdSEW/Jiepk+pJv9MX5uhUhS4E9ccrbR4pLML6lsd7T1xFzFV3Ot1ZPwgCI335zH3nG0KaoloCo6BVloYcwbY7zcwzpGjV+H8PYYvq0SW1FSRy7j9fTC+tRKaqcmB5lHMA9sDv0Gkd0aMjzAETYlb/U4vqUoEqIA/d8BZPiehtLgsp73GDM/VVf4lNyQYBpsPKQNyDyOMnB+oAjUyTLQVIi1+c4Z5lVMBWGmJK6YP15k4XaqYZQDuJgN788Vf8AVEL6ARq2W0zewnlg00wovao4GmmpN+ZIKj3xTl6bByzGI6ebfa8bYo4hm2prraNMx2//AC5YDyvG0YErOrt9/XrGLaf6UO7Q5zNIqhZTJVSV5zvAUczPL3xVwioguNSuQLEEvJUCY7xuN8VZbiaV9h5qY8pj2Meo5dcXV81T1ioW0vACt5pUAm9uhJ/dsRVOmFHXxF4rIyG+gAskMrTIidUW0ycV5TyfxRIBQaVJvcXJGO+K8Q8YzVcEsIZjCh9LLFmgQQPpOKBxekACylwLWjSxI6neP3OCScsJFdYNHwUr41LxvDqU6qsgBaQr7gsNr7f8YBzdBAx0aCdRkISVHYNzHvthE+bpsdipO3t1i2HJELrFRQFA8kiZIFwOcgDFTjSz0Setl3a2gE9Bt9cTBeRzpO1oEG8dx9sTAnFoCvgn+e38p/I4aJ8x/lX9cTExnLhe4CWp/mN/N/TDal/mJ/K36YmJil5gEDf5rfzP+Zxxw3/J/wDI4mJiX5X9wfB1lPk92/M4orfpiYmMNXhC7CuIf5QxTyf+Vf8A5BiYmOmf1PnoUy7L/Kn8v64Rcc/y3/nxMTD/AFfgXYbQ/wD83rW/KljS0/lPr/TExMLW83sNi6rt/wCRxzS+Q+uPMTGseUS+GNeL8vQfkMJ6/wDmH+VfzbHuJhx5AY8P/wApP5j+eF3F/wDPf+RvzxMTFT4NOhLU+cen6nAHxP8A5eS9av8A8gxMTGK7+dEooyv/AH1X/wCl/wCq4rof5ifzL/64mJjojwNmg4x/2Nb+f/3xnj/2Cf8A3A//AIGJiYh9fczhwOeAf9w/t+eFfGP87/xH5YmJhL6jLCviLeh/K/6YHzH/AG9T0b8hiYmK0/KhLgGyvzj+T/2xqKX7++JiYy/y/psZe2/sMTExMITP/9k="/>
          <p:cNvSpPr>
            <a:spLocks noChangeAspect="1" noChangeArrowheads="1"/>
          </p:cNvSpPr>
          <p:nvPr/>
        </p:nvSpPr>
        <p:spPr bwMode="auto">
          <a:xfrm>
            <a:off x="155575" y="-14444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0" tIns="45671" rIns="91340" bIns="45671" numCol="1" anchor="t" anchorCtr="0" compatLnSpc="1">
            <a:prstTxWarp prst="textNoShape">
              <a:avLst/>
            </a:prstTxWarp>
          </a:bodyPr>
          <a:lstStyle/>
          <a:p>
            <a:pPr defTabSz="456708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178575" y="2734549"/>
            <a:ext cx="6832568" cy="1645779"/>
            <a:chOff x="1048426" y="2668402"/>
            <a:chExt cx="6832568" cy="1645779"/>
          </a:xfrm>
        </p:grpSpPr>
        <p:sp>
          <p:nvSpPr>
            <p:cNvPr id="35" name="TextBox 34"/>
            <p:cNvSpPr txBox="1"/>
            <p:nvPr/>
          </p:nvSpPr>
          <p:spPr>
            <a:xfrm>
              <a:off x="2955645" y="3852516"/>
              <a:ext cx="318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08"/>
              <a:r>
                <a:rPr lang="en-US" sz="2400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048426" y="2668402"/>
              <a:ext cx="6832568" cy="1640389"/>
              <a:chOff x="1048426" y="2668402"/>
              <a:chExt cx="6832568" cy="1640389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559224" y="3825396"/>
                <a:ext cx="318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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315051" y="3825396"/>
                <a:ext cx="318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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74497" y="3825397"/>
                <a:ext cx="287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154244" y="3847126"/>
                <a:ext cx="287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8248" y="2679844"/>
                <a:ext cx="1099259" cy="114313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786" y="2668402"/>
                <a:ext cx="1567349" cy="1154574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8426" y="2682620"/>
                <a:ext cx="1539873" cy="1140356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0947" y="2668403"/>
                <a:ext cx="1349502" cy="115457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5448" y="2677430"/>
                <a:ext cx="1145546" cy="1145546"/>
              </a:xfrm>
              <a:prstGeom prst="rect">
                <a:avLst/>
              </a:prstGeom>
            </p:spPr>
          </p:pic>
        </p:grpSp>
      </p:grpSp>
      <p:sp>
        <p:nvSpPr>
          <p:cNvPr id="23" name="TextBox 22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2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7" grpId="0"/>
      <p:bldP spid="134" grpId="0"/>
      <p:bldP spid="135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curse of correlation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29" y="1791549"/>
            <a:ext cx="2153841" cy="523212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28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Forest animal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8279" y="3466614"/>
            <a:ext cx="1132857" cy="523212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28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Brown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2113034" y="1492856"/>
            <a:ext cx="6832568" cy="1645779"/>
            <a:chOff x="1048426" y="2668402"/>
            <a:chExt cx="6832568" cy="1645779"/>
          </a:xfrm>
        </p:grpSpPr>
        <p:sp>
          <p:nvSpPr>
            <p:cNvPr id="55" name="TextBox 54"/>
            <p:cNvSpPr txBox="1"/>
            <p:nvPr/>
          </p:nvSpPr>
          <p:spPr>
            <a:xfrm>
              <a:off x="2955645" y="3852516"/>
              <a:ext cx="318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08"/>
              <a:r>
                <a:rPr lang="en-US" sz="2400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048426" y="2668402"/>
              <a:ext cx="6832568" cy="1640389"/>
              <a:chOff x="1048426" y="2668402"/>
              <a:chExt cx="6832568" cy="1640389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1559224" y="3825396"/>
                <a:ext cx="318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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315051" y="3825396"/>
                <a:ext cx="318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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774497" y="3825397"/>
                <a:ext cx="287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154244" y="3847126"/>
                <a:ext cx="287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8248" y="2679844"/>
                <a:ext cx="1099259" cy="1143132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786" y="2668402"/>
                <a:ext cx="1567349" cy="1154574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8426" y="2682620"/>
                <a:ext cx="1539873" cy="1140356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0947" y="2668403"/>
                <a:ext cx="1349502" cy="1154574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5448" y="2677430"/>
                <a:ext cx="1145546" cy="1145546"/>
              </a:xfrm>
              <a:prstGeom prst="rect">
                <a:avLst/>
              </a:prstGeom>
            </p:spPr>
          </p:pic>
        </p:grpSp>
      </p:grpSp>
      <p:grpSp>
        <p:nvGrpSpPr>
          <p:cNvPr id="66" name="Group 65"/>
          <p:cNvGrpSpPr/>
          <p:nvPr/>
        </p:nvGrpSpPr>
        <p:grpSpPr>
          <a:xfrm>
            <a:off x="2118072" y="3180169"/>
            <a:ext cx="6832568" cy="1645779"/>
            <a:chOff x="1048426" y="2668402"/>
            <a:chExt cx="6832568" cy="1645779"/>
          </a:xfrm>
        </p:grpSpPr>
        <p:sp>
          <p:nvSpPr>
            <p:cNvPr id="67" name="TextBox 66"/>
            <p:cNvSpPr txBox="1"/>
            <p:nvPr/>
          </p:nvSpPr>
          <p:spPr>
            <a:xfrm>
              <a:off x="2955645" y="3852516"/>
              <a:ext cx="318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08"/>
              <a:r>
                <a:rPr lang="en-US" sz="2400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1048426" y="2668402"/>
              <a:ext cx="6832568" cy="1640389"/>
              <a:chOff x="1048426" y="2668402"/>
              <a:chExt cx="6832568" cy="1640389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1559224" y="3825396"/>
                <a:ext cx="318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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315051" y="3825396"/>
                <a:ext cx="318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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774497" y="3825397"/>
                <a:ext cx="287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154244" y="3847126"/>
                <a:ext cx="287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8248" y="2679844"/>
                <a:ext cx="1099259" cy="1143132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786" y="2668402"/>
                <a:ext cx="1567349" cy="1154574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8426" y="2682620"/>
                <a:ext cx="1539873" cy="1140356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0947" y="2668403"/>
                <a:ext cx="1349502" cy="1154574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5448" y="2677430"/>
                <a:ext cx="1145546" cy="1145546"/>
              </a:xfrm>
              <a:prstGeom prst="rect">
                <a:avLst/>
              </a:prstGeom>
            </p:spPr>
          </p:pic>
        </p:grpSp>
      </p:grpSp>
      <p:sp>
        <p:nvSpPr>
          <p:cNvPr id="78" name="Rectangle 77"/>
          <p:cNvSpPr/>
          <p:nvPr/>
        </p:nvSpPr>
        <p:spPr>
          <a:xfrm>
            <a:off x="3111500" y="1501883"/>
            <a:ext cx="526246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483100" y="1492854"/>
            <a:ext cx="300014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854311" y="1509807"/>
            <a:ext cx="526246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126662" y="3209442"/>
            <a:ext cx="526246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480049" y="3197118"/>
            <a:ext cx="300014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854311" y="3189195"/>
            <a:ext cx="526246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2538" y="4820555"/>
            <a:ext cx="6811490" cy="1087788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defTabSz="456708"/>
            <a:r>
              <a:rPr lang="en-US" sz="3200" b="1" dirty="0">
                <a:solidFill>
                  <a:srgbClr val="FF0000"/>
                </a:solidFill>
              </a:rPr>
              <a:t>Problem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  <a:r>
              <a:rPr lang="en-US" sz="3200" dirty="0">
                <a:solidFill>
                  <a:srgbClr val="0000E3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Attributes that often co-occur cannot be distinguished by the learner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" y="1509713"/>
            <a:ext cx="2857500" cy="4267200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22979" y="286605"/>
            <a:ext cx="7543801" cy="93259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Idea</a:t>
            </a:r>
            <a:r>
              <a:rPr lang="en-US" dirty="0">
                <a:solidFill>
                  <a:srgbClr val="C00000"/>
                </a:solidFill>
              </a:rPr>
              <a:t>:</a:t>
            </a:r>
            <a:r>
              <a:rPr lang="en-US" dirty="0">
                <a:solidFill>
                  <a:srgbClr val="0000E3"/>
                </a:solidFill>
              </a:rPr>
              <a:t> </a:t>
            </a:r>
            <a:r>
              <a:rPr lang="en-US" dirty="0"/>
              <a:t>Resist the urge to share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51" y="1704658"/>
            <a:ext cx="5811425" cy="3877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Idea</a:t>
            </a:r>
            <a:r>
              <a:rPr lang="en-US" dirty="0">
                <a:solidFill>
                  <a:srgbClr val="C00000"/>
                </a:solidFill>
              </a:rPr>
              <a:t>:</a:t>
            </a:r>
            <a:r>
              <a:rPr lang="en-US" dirty="0">
                <a:solidFill>
                  <a:srgbClr val="0000E3"/>
                </a:solidFill>
              </a:rPr>
              <a:t> </a:t>
            </a:r>
            <a:r>
              <a:rPr lang="en-US" dirty="0"/>
              <a:t>Resist the urge to share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26897" y="6394154"/>
            <a:ext cx="3617103" cy="365125"/>
          </a:xfrm>
        </p:spPr>
        <p:txBody>
          <a:bodyPr/>
          <a:lstStyle/>
          <a:p>
            <a:r>
              <a:rPr lang="da-DK" sz="2000" dirty="0"/>
              <a:t>Jayaraman et al., CVPR 2014</a:t>
            </a:r>
            <a:endParaRPr lang="en-US" sz="2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29" y="1791549"/>
            <a:ext cx="2153841" cy="523212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28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Forest animal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8540" y="3463537"/>
            <a:ext cx="1132857" cy="523212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28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Brown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2113034" y="1492856"/>
            <a:ext cx="6832568" cy="1645779"/>
            <a:chOff x="1048426" y="2668402"/>
            <a:chExt cx="6832568" cy="1645779"/>
          </a:xfrm>
        </p:grpSpPr>
        <p:sp>
          <p:nvSpPr>
            <p:cNvPr id="55" name="TextBox 54"/>
            <p:cNvSpPr txBox="1"/>
            <p:nvPr/>
          </p:nvSpPr>
          <p:spPr>
            <a:xfrm>
              <a:off x="2955645" y="3852516"/>
              <a:ext cx="318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08"/>
              <a:r>
                <a:rPr lang="en-US" sz="2400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048426" y="2668402"/>
              <a:ext cx="6832568" cy="1640389"/>
              <a:chOff x="1048426" y="2668402"/>
              <a:chExt cx="6832568" cy="1640389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1559224" y="3825396"/>
                <a:ext cx="318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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315051" y="3825396"/>
                <a:ext cx="318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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774497" y="3825397"/>
                <a:ext cx="287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154244" y="3847126"/>
                <a:ext cx="287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8248" y="2679844"/>
                <a:ext cx="1099259" cy="1143132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786" y="2668402"/>
                <a:ext cx="1567349" cy="1154574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8426" y="2682620"/>
                <a:ext cx="1539873" cy="1140356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0947" y="2668403"/>
                <a:ext cx="1349502" cy="1154574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5448" y="2677430"/>
                <a:ext cx="1145546" cy="1145546"/>
              </a:xfrm>
              <a:prstGeom prst="rect">
                <a:avLst/>
              </a:prstGeom>
            </p:spPr>
          </p:pic>
        </p:grpSp>
      </p:grpSp>
      <p:grpSp>
        <p:nvGrpSpPr>
          <p:cNvPr id="66" name="Group 65"/>
          <p:cNvGrpSpPr/>
          <p:nvPr/>
        </p:nvGrpSpPr>
        <p:grpSpPr>
          <a:xfrm>
            <a:off x="2118072" y="3180169"/>
            <a:ext cx="6832568" cy="1645779"/>
            <a:chOff x="1048426" y="2668402"/>
            <a:chExt cx="6832568" cy="1645779"/>
          </a:xfrm>
        </p:grpSpPr>
        <p:sp>
          <p:nvSpPr>
            <p:cNvPr id="67" name="TextBox 66"/>
            <p:cNvSpPr txBox="1"/>
            <p:nvPr/>
          </p:nvSpPr>
          <p:spPr>
            <a:xfrm>
              <a:off x="2955645" y="3852516"/>
              <a:ext cx="318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708"/>
              <a:r>
                <a:rPr lang="en-US" sz="2400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1048426" y="2668402"/>
              <a:ext cx="6832568" cy="1640389"/>
              <a:chOff x="1048426" y="2668402"/>
              <a:chExt cx="6832568" cy="1640389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1559224" y="3825396"/>
                <a:ext cx="318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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315051" y="3825396"/>
                <a:ext cx="3184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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774497" y="3825397"/>
                <a:ext cx="287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154244" y="3847126"/>
                <a:ext cx="287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6708"/>
                <a:r>
                  <a:rPr lang="en-US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8248" y="2679844"/>
                <a:ext cx="1099259" cy="1143132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5786" y="2668402"/>
                <a:ext cx="1567349" cy="1154574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8426" y="2682620"/>
                <a:ext cx="1539873" cy="1140356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0947" y="2668403"/>
                <a:ext cx="1349502" cy="1154574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5448" y="2677430"/>
                <a:ext cx="1145546" cy="1145546"/>
              </a:xfrm>
              <a:prstGeom prst="rect">
                <a:avLst/>
              </a:prstGeom>
            </p:spPr>
          </p:pic>
        </p:grpSp>
      </p:grpSp>
      <p:sp>
        <p:nvSpPr>
          <p:cNvPr id="78" name="Rectangle 77"/>
          <p:cNvSpPr/>
          <p:nvPr/>
        </p:nvSpPr>
        <p:spPr>
          <a:xfrm>
            <a:off x="3111500" y="1501883"/>
            <a:ext cx="526246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483100" y="1492854"/>
            <a:ext cx="300014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854311" y="1509807"/>
            <a:ext cx="526246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095956" y="3188835"/>
            <a:ext cx="526246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467556" y="3179807"/>
            <a:ext cx="300014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838767" y="3196758"/>
            <a:ext cx="526246" cy="390418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41757" y="2261790"/>
            <a:ext cx="586540" cy="1281279"/>
            <a:chOff x="6130961" y="3495122"/>
            <a:chExt cx="136245" cy="229581"/>
          </a:xfrm>
        </p:grpSpPr>
        <p:sp>
          <p:nvSpPr>
            <p:cNvPr id="41" name="Up-Down Arrow 40"/>
            <p:cNvSpPr/>
            <p:nvPr/>
          </p:nvSpPr>
          <p:spPr>
            <a:xfrm>
              <a:off x="6130961" y="3495122"/>
              <a:ext cx="47628" cy="229581"/>
            </a:xfrm>
            <a:prstGeom prst="upDownArrow">
              <a:avLst/>
            </a:prstGeom>
            <a:solidFill>
              <a:srgbClr val="C50000"/>
            </a:solidFill>
            <a:ln>
              <a:solidFill>
                <a:srgbClr val="C5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Up-Down Arrow 41"/>
            <p:cNvSpPr/>
            <p:nvPr/>
          </p:nvSpPr>
          <p:spPr>
            <a:xfrm>
              <a:off x="6219578" y="3495122"/>
              <a:ext cx="47628" cy="229581"/>
            </a:xfrm>
            <a:prstGeom prst="upDownArrow">
              <a:avLst/>
            </a:prstGeom>
            <a:solidFill>
              <a:srgbClr val="C50000"/>
            </a:solidFill>
            <a:ln>
              <a:solidFill>
                <a:srgbClr val="C5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390555" y="2425374"/>
            <a:ext cx="2195298" cy="954099"/>
          </a:xfrm>
          <a:prstGeom prst="rect">
            <a:avLst/>
          </a:prstGeom>
          <a:solidFill>
            <a:schemeClr val="bg1"/>
          </a:solidFill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sz="2800" b="1" dirty="0">
                <a:solidFill>
                  <a:srgbClr val="C00000"/>
                </a:solidFill>
              </a:rPr>
              <a:t>“Compete” for features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3598" y="3931118"/>
            <a:ext cx="709025" cy="7176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695" y="3927110"/>
            <a:ext cx="709025" cy="7176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005" y="3927110"/>
            <a:ext cx="709025" cy="7176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32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Semantic attribute groups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1415" y="1395869"/>
            <a:ext cx="9041629" cy="954099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marL="456708" indent="-456708" defTabSz="45670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Closely related attributes </a:t>
            </a:r>
            <a:r>
              <a:rPr lang="en-US" sz="2800" i="1" dirty="0">
                <a:solidFill>
                  <a:srgbClr val="000000"/>
                </a:solidFill>
              </a:rPr>
              <a:t>may</a:t>
            </a:r>
            <a:r>
              <a:rPr lang="en-US" sz="2800" dirty="0">
                <a:solidFill>
                  <a:srgbClr val="000000"/>
                </a:solidFill>
              </a:rPr>
              <a:t> share features</a:t>
            </a:r>
          </a:p>
          <a:p>
            <a:pPr marL="456708" indent="-456708" defTabSz="45670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Assume attribute “groups” from external knowledge.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14" y="2467249"/>
            <a:ext cx="8086891" cy="3356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72349" y="2584546"/>
            <a:ext cx="952980" cy="31219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64659" y="2584545"/>
            <a:ext cx="892961" cy="2225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26897" y="6394154"/>
            <a:ext cx="3617103" cy="365125"/>
          </a:xfrm>
        </p:spPr>
        <p:txBody>
          <a:bodyPr/>
          <a:lstStyle/>
          <a:p>
            <a:r>
              <a:rPr lang="da-DK" sz="2000" dirty="0"/>
              <a:t>Jayaraman et al., CVPR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99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30" y="1369801"/>
            <a:ext cx="2945159" cy="611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58" y="1369783"/>
            <a:ext cx="3235262" cy="6120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22" y="1369418"/>
            <a:ext cx="3628739" cy="6120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50" y="1369418"/>
            <a:ext cx="5115211" cy="6120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6" y="2561045"/>
            <a:ext cx="1753648" cy="174879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567006" y="3126169"/>
            <a:ext cx="166698" cy="2430230"/>
            <a:chOff x="4772025" y="3611564"/>
            <a:chExt cx="55563" cy="923925"/>
          </a:xfrm>
        </p:grpSpPr>
        <p:sp>
          <p:nvSpPr>
            <p:cNvPr id="53" name="Line 58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Line 59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Line 60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Line 61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Line 62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Line 63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Line 64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Line 65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Line 66"/>
            <p:cNvSpPr>
              <a:spLocks noChangeShapeType="1"/>
            </p:cNvSpPr>
            <p:nvPr/>
          </p:nvSpPr>
          <p:spPr bwMode="auto">
            <a:xfrm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Line 67"/>
            <p:cNvSpPr>
              <a:spLocks noChangeShapeType="1"/>
            </p:cNvSpPr>
            <p:nvPr/>
          </p:nvSpPr>
          <p:spPr bwMode="auto">
            <a:xfrm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Line 68"/>
            <p:cNvSpPr>
              <a:spLocks noChangeShapeType="1"/>
            </p:cNvSpPr>
            <p:nvPr/>
          </p:nvSpPr>
          <p:spPr bwMode="auto">
            <a:xfrm flipH="1"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Line 69"/>
            <p:cNvSpPr>
              <a:spLocks noChangeShapeType="1"/>
            </p:cNvSpPr>
            <p:nvPr/>
          </p:nvSpPr>
          <p:spPr bwMode="auto">
            <a:xfrm flipV="1">
              <a:off x="4772025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Line 70"/>
            <p:cNvSpPr>
              <a:spLocks noChangeShapeType="1"/>
            </p:cNvSpPr>
            <p:nvPr/>
          </p:nvSpPr>
          <p:spPr bwMode="auto">
            <a:xfrm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Line 71"/>
            <p:cNvSpPr>
              <a:spLocks noChangeShapeType="1"/>
            </p:cNvSpPr>
            <p:nvPr/>
          </p:nvSpPr>
          <p:spPr bwMode="auto">
            <a:xfrm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Line 72"/>
            <p:cNvSpPr>
              <a:spLocks noChangeShapeType="1"/>
            </p:cNvSpPr>
            <p:nvPr/>
          </p:nvSpPr>
          <p:spPr bwMode="auto">
            <a:xfrm flipH="1"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Line 73"/>
            <p:cNvSpPr>
              <a:spLocks noChangeShapeType="1"/>
            </p:cNvSpPr>
            <p:nvPr/>
          </p:nvSpPr>
          <p:spPr bwMode="auto">
            <a:xfrm flipV="1">
              <a:off x="4772025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Line 74"/>
            <p:cNvSpPr>
              <a:spLocks noChangeShapeType="1"/>
            </p:cNvSpPr>
            <p:nvPr/>
          </p:nvSpPr>
          <p:spPr bwMode="auto">
            <a:xfrm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Line 75"/>
            <p:cNvSpPr>
              <a:spLocks noChangeShapeType="1"/>
            </p:cNvSpPr>
            <p:nvPr/>
          </p:nvSpPr>
          <p:spPr bwMode="auto">
            <a:xfrm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Line 76"/>
            <p:cNvSpPr>
              <a:spLocks noChangeShapeType="1"/>
            </p:cNvSpPr>
            <p:nvPr/>
          </p:nvSpPr>
          <p:spPr bwMode="auto">
            <a:xfrm flipH="1"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Line 77"/>
            <p:cNvSpPr>
              <a:spLocks noChangeShapeType="1"/>
            </p:cNvSpPr>
            <p:nvPr/>
          </p:nvSpPr>
          <p:spPr bwMode="auto">
            <a:xfrm flipV="1">
              <a:off x="4772025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Line 78"/>
            <p:cNvSpPr>
              <a:spLocks noChangeShapeType="1"/>
            </p:cNvSpPr>
            <p:nvPr/>
          </p:nvSpPr>
          <p:spPr bwMode="auto">
            <a:xfrm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Line 79"/>
            <p:cNvSpPr>
              <a:spLocks noChangeShapeType="1"/>
            </p:cNvSpPr>
            <p:nvPr/>
          </p:nvSpPr>
          <p:spPr bwMode="auto">
            <a:xfrm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Line 80"/>
            <p:cNvSpPr>
              <a:spLocks noChangeShapeType="1"/>
            </p:cNvSpPr>
            <p:nvPr/>
          </p:nvSpPr>
          <p:spPr bwMode="auto">
            <a:xfrm flipH="1"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Line 81"/>
            <p:cNvSpPr>
              <a:spLocks noChangeShapeType="1"/>
            </p:cNvSpPr>
            <p:nvPr/>
          </p:nvSpPr>
          <p:spPr bwMode="auto">
            <a:xfrm flipV="1">
              <a:off x="4772025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Line 82"/>
            <p:cNvSpPr>
              <a:spLocks noChangeShapeType="1"/>
            </p:cNvSpPr>
            <p:nvPr/>
          </p:nvSpPr>
          <p:spPr bwMode="auto">
            <a:xfrm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Line 83"/>
            <p:cNvSpPr>
              <a:spLocks noChangeShapeType="1"/>
            </p:cNvSpPr>
            <p:nvPr/>
          </p:nvSpPr>
          <p:spPr bwMode="auto">
            <a:xfrm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Line 84"/>
            <p:cNvSpPr>
              <a:spLocks noChangeShapeType="1"/>
            </p:cNvSpPr>
            <p:nvPr/>
          </p:nvSpPr>
          <p:spPr bwMode="auto">
            <a:xfrm flipH="1"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Line 85"/>
            <p:cNvSpPr>
              <a:spLocks noChangeShapeType="1"/>
            </p:cNvSpPr>
            <p:nvPr/>
          </p:nvSpPr>
          <p:spPr bwMode="auto">
            <a:xfrm flipV="1">
              <a:off x="4772025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Line 86"/>
            <p:cNvSpPr>
              <a:spLocks noChangeShapeType="1"/>
            </p:cNvSpPr>
            <p:nvPr/>
          </p:nvSpPr>
          <p:spPr bwMode="auto">
            <a:xfrm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Line 87"/>
            <p:cNvSpPr>
              <a:spLocks noChangeShapeType="1"/>
            </p:cNvSpPr>
            <p:nvPr/>
          </p:nvSpPr>
          <p:spPr bwMode="auto">
            <a:xfrm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Line 88"/>
            <p:cNvSpPr>
              <a:spLocks noChangeShapeType="1"/>
            </p:cNvSpPr>
            <p:nvPr/>
          </p:nvSpPr>
          <p:spPr bwMode="auto">
            <a:xfrm flipH="1"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Line 89"/>
            <p:cNvSpPr>
              <a:spLocks noChangeShapeType="1"/>
            </p:cNvSpPr>
            <p:nvPr/>
          </p:nvSpPr>
          <p:spPr bwMode="auto">
            <a:xfrm flipV="1">
              <a:off x="4772025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90"/>
            <p:cNvSpPr>
              <a:spLocks noChangeShapeType="1"/>
            </p:cNvSpPr>
            <p:nvPr/>
          </p:nvSpPr>
          <p:spPr bwMode="auto">
            <a:xfrm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Line 91"/>
            <p:cNvSpPr>
              <a:spLocks noChangeShapeType="1"/>
            </p:cNvSpPr>
            <p:nvPr/>
          </p:nvSpPr>
          <p:spPr bwMode="auto">
            <a:xfrm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Line 92"/>
            <p:cNvSpPr>
              <a:spLocks noChangeShapeType="1"/>
            </p:cNvSpPr>
            <p:nvPr/>
          </p:nvSpPr>
          <p:spPr bwMode="auto">
            <a:xfrm flipH="1"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Line 93"/>
            <p:cNvSpPr>
              <a:spLocks noChangeShapeType="1"/>
            </p:cNvSpPr>
            <p:nvPr/>
          </p:nvSpPr>
          <p:spPr bwMode="auto">
            <a:xfrm flipV="1">
              <a:off x="4772025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Line 94"/>
            <p:cNvSpPr>
              <a:spLocks noChangeShapeType="1"/>
            </p:cNvSpPr>
            <p:nvPr/>
          </p:nvSpPr>
          <p:spPr bwMode="auto">
            <a:xfrm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Line 95"/>
            <p:cNvSpPr>
              <a:spLocks noChangeShapeType="1"/>
            </p:cNvSpPr>
            <p:nvPr/>
          </p:nvSpPr>
          <p:spPr bwMode="auto">
            <a:xfrm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" name="Line 96"/>
            <p:cNvSpPr>
              <a:spLocks noChangeShapeType="1"/>
            </p:cNvSpPr>
            <p:nvPr/>
          </p:nvSpPr>
          <p:spPr bwMode="auto">
            <a:xfrm flipH="1"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Line 97"/>
            <p:cNvSpPr>
              <a:spLocks noChangeShapeType="1"/>
            </p:cNvSpPr>
            <p:nvPr/>
          </p:nvSpPr>
          <p:spPr bwMode="auto">
            <a:xfrm flipV="1">
              <a:off x="4772025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Line 98"/>
            <p:cNvSpPr>
              <a:spLocks noChangeShapeType="1"/>
            </p:cNvSpPr>
            <p:nvPr/>
          </p:nvSpPr>
          <p:spPr bwMode="auto">
            <a:xfrm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Line 99"/>
            <p:cNvSpPr>
              <a:spLocks noChangeShapeType="1"/>
            </p:cNvSpPr>
            <p:nvPr/>
          </p:nvSpPr>
          <p:spPr bwMode="auto">
            <a:xfrm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Line 100"/>
            <p:cNvSpPr>
              <a:spLocks noChangeShapeType="1"/>
            </p:cNvSpPr>
            <p:nvPr/>
          </p:nvSpPr>
          <p:spPr bwMode="auto">
            <a:xfrm flipH="1"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Line 101"/>
            <p:cNvSpPr>
              <a:spLocks noChangeShapeType="1"/>
            </p:cNvSpPr>
            <p:nvPr/>
          </p:nvSpPr>
          <p:spPr bwMode="auto">
            <a:xfrm flipV="1">
              <a:off x="4772025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Line 102"/>
            <p:cNvSpPr>
              <a:spLocks noChangeShapeType="1"/>
            </p:cNvSpPr>
            <p:nvPr/>
          </p:nvSpPr>
          <p:spPr bwMode="auto">
            <a:xfrm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Line 103"/>
            <p:cNvSpPr>
              <a:spLocks noChangeShapeType="1"/>
            </p:cNvSpPr>
            <p:nvPr/>
          </p:nvSpPr>
          <p:spPr bwMode="auto">
            <a:xfrm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Line 104"/>
            <p:cNvSpPr>
              <a:spLocks noChangeShapeType="1"/>
            </p:cNvSpPr>
            <p:nvPr/>
          </p:nvSpPr>
          <p:spPr bwMode="auto">
            <a:xfrm flipH="1"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Line 105"/>
            <p:cNvSpPr>
              <a:spLocks noChangeShapeType="1"/>
            </p:cNvSpPr>
            <p:nvPr/>
          </p:nvSpPr>
          <p:spPr bwMode="auto">
            <a:xfrm flipV="1">
              <a:off x="4772025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" name="Line 106"/>
            <p:cNvSpPr>
              <a:spLocks noChangeShapeType="1"/>
            </p:cNvSpPr>
            <p:nvPr/>
          </p:nvSpPr>
          <p:spPr bwMode="auto">
            <a:xfrm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Line 107"/>
            <p:cNvSpPr>
              <a:spLocks noChangeShapeType="1"/>
            </p:cNvSpPr>
            <p:nvPr/>
          </p:nvSpPr>
          <p:spPr bwMode="auto">
            <a:xfrm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Line 108"/>
            <p:cNvSpPr>
              <a:spLocks noChangeShapeType="1"/>
            </p:cNvSpPr>
            <p:nvPr/>
          </p:nvSpPr>
          <p:spPr bwMode="auto">
            <a:xfrm flipH="1"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Line 109"/>
            <p:cNvSpPr>
              <a:spLocks noChangeShapeType="1"/>
            </p:cNvSpPr>
            <p:nvPr/>
          </p:nvSpPr>
          <p:spPr bwMode="auto">
            <a:xfrm flipV="1">
              <a:off x="4772025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Line 110"/>
            <p:cNvSpPr>
              <a:spLocks noChangeShapeType="1"/>
            </p:cNvSpPr>
            <p:nvPr/>
          </p:nvSpPr>
          <p:spPr bwMode="auto">
            <a:xfrm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Line 111"/>
            <p:cNvSpPr>
              <a:spLocks noChangeShapeType="1"/>
            </p:cNvSpPr>
            <p:nvPr/>
          </p:nvSpPr>
          <p:spPr bwMode="auto">
            <a:xfrm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" name="Line 112"/>
            <p:cNvSpPr>
              <a:spLocks noChangeShapeType="1"/>
            </p:cNvSpPr>
            <p:nvPr/>
          </p:nvSpPr>
          <p:spPr bwMode="auto">
            <a:xfrm flipH="1"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Line 113"/>
            <p:cNvSpPr>
              <a:spLocks noChangeShapeType="1"/>
            </p:cNvSpPr>
            <p:nvPr/>
          </p:nvSpPr>
          <p:spPr bwMode="auto">
            <a:xfrm flipV="1">
              <a:off x="4772025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Line 114"/>
            <p:cNvSpPr>
              <a:spLocks noChangeShapeType="1"/>
            </p:cNvSpPr>
            <p:nvPr/>
          </p:nvSpPr>
          <p:spPr bwMode="auto">
            <a:xfrm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Line 115"/>
            <p:cNvSpPr>
              <a:spLocks noChangeShapeType="1"/>
            </p:cNvSpPr>
            <p:nvPr/>
          </p:nvSpPr>
          <p:spPr bwMode="auto">
            <a:xfrm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" name="Line 116"/>
            <p:cNvSpPr>
              <a:spLocks noChangeShapeType="1"/>
            </p:cNvSpPr>
            <p:nvPr/>
          </p:nvSpPr>
          <p:spPr bwMode="auto">
            <a:xfrm flipH="1"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Line 117"/>
            <p:cNvSpPr>
              <a:spLocks noChangeShapeType="1"/>
            </p:cNvSpPr>
            <p:nvPr/>
          </p:nvSpPr>
          <p:spPr bwMode="auto">
            <a:xfrm flipV="1">
              <a:off x="4772025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" name="Line 118"/>
            <p:cNvSpPr>
              <a:spLocks noChangeShapeType="1"/>
            </p:cNvSpPr>
            <p:nvPr/>
          </p:nvSpPr>
          <p:spPr bwMode="auto">
            <a:xfrm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Line 119"/>
            <p:cNvSpPr>
              <a:spLocks noChangeShapeType="1"/>
            </p:cNvSpPr>
            <p:nvPr/>
          </p:nvSpPr>
          <p:spPr bwMode="auto">
            <a:xfrm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Line 120"/>
            <p:cNvSpPr>
              <a:spLocks noChangeShapeType="1"/>
            </p:cNvSpPr>
            <p:nvPr/>
          </p:nvSpPr>
          <p:spPr bwMode="auto">
            <a:xfrm flipH="1">
              <a:off x="4772025" y="45354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Line 121"/>
            <p:cNvSpPr>
              <a:spLocks noChangeShapeType="1"/>
            </p:cNvSpPr>
            <p:nvPr/>
          </p:nvSpPr>
          <p:spPr bwMode="auto">
            <a:xfrm flipV="1">
              <a:off x="4772025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" name="Line 125"/>
            <p:cNvSpPr>
              <a:spLocks noChangeShapeType="1"/>
            </p:cNvSpPr>
            <p:nvPr/>
          </p:nvSpPr>
          <p:spPr bwMode="auto">
            <a:xfrm flipV="1"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Line 129"/>
            <p:cNvSpPr>
              <a:spLocks noChangeShapeType="1"/>
            </p:cNvSpPr>
            <p:nvPr/>
          </p:nvSpPr>
          <p:spPr bwMode="auto">
            <a:xfrm flipV="1"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" name="Line 133"/>
            <p:cNvSpPr>
              <a:spLocks noChangeShapeType="1"/>
            </p:cNvSpPr>
            <p:nvPr/>
          </p:nvSpPr>
          <p:spPr bwMode="auto">
            <a:xfrm flipV="1"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Line 137"/>
            <p:cNvSpPr>
              <a:spLocks noChangeShapeType="1"/>
            </p:cNvSpPr>
            <p:nvPr/>
          </p:nvSpPr>
          <p:spPr bwMode="auto">
            <a:xfrm flipV="1"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" name="Line 141"/>
            <p:cNvSpPr>
              <a:spLocks noChangeShapeType="1"/>
            </p:cNvSpPr>
            <p:nvPr/>
          </p:nvSpPr>
          <p:spPr bwMode="auto">
            <a:xfrm flipV="1"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Line 145"/>
            <p:cNvSpPr>
              <a:spLocks noChangeShapeType="1"/>
            </p:cNvSpPr>
            <p:nvPr/>
          </p:nvSpPr>
          <p:spPr bwMode="auto">
            <a:xfrm flipV="1"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Line 149"/>
            <p:cNvSpPr>
              <a:spLocks noChangeShapeType="1"/>
            </p:cNvSpPr>
            <p:nvPr/>
          </p:nvSpPr>
          <p:spPr bwMode="auto">
            <a:xfrm flipV="1"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Line 153"/>
            <p:cNvSpPr>
              <a:spLocks noChangeShapeType="1"/>
            </p:cNvSpPr>
            <p:nvPr/>
          </p:nvSpPr>
          <p:spPr bwMode="auto">
            <a:xfrm flipV="1"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" name="Line 157"/>
            <p:cNvSpPr>
              <a:spLocks noChangeShapeType="1"/>
            </p:cNvSpPr>
            <p:nvPr/>
          </p:nvSpPr>
          <p:spPr bwMode="auto">
            <a:xfrm flipV="1"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Line 161"/>
            <p:cNvSpPr>
              <a:spLocks noChangeShapeType="1"/>
            </p:cNvSpPr>
            <p:nvPr/>
          </p:nvSpPr>
          <p:spPr bwMode="auto">
            <a:xfrm flipV="1"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Line 165"/>
            <p:cNvSpPr>
              <a:spLocks noChangeShapeType="1"/>
            </p:cNvSpPr>
            <p:nvPr/>
          </p:nvSpPr>
          <p:spPr bwMode="auto">
            <a:xfrm flipV="1"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Line 169"/>
            <p:cNvSpPr>
              <a:spLocks noChangeShapeType="1"/>
            </p:cNvSpPr>
            <p:nvPr/>
          </p:nvSpPr>
          <p:spPr bwMode="auto">
            <a:xfrm flipV="1"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" name="Line 173"/>
            <p:cNvSpPr>
              <a:spLocks noChangeShapeType="1"/>
            </p:cNvSpPr>
            <p:nvPr/>
          </p:nvSpPr>
          <p:spPr bwMode="auto">
            <a:xfrm flipV="1"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Line 177"/>
            <p:cNvSpPr>
              <a:spLocks noChangeShapeType="1"/>
            </p:cNvSpPr>
            <p:nvPr/>
          </p:nvSpPr>
          <p:spPr bwMode="auto">
            <a:xfrm flipV="1"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" name="Line 181"/>
            <p:cNvSpPr>
              <a:spLocks noChangeShapeType="1"/>
            </p:cNvSpPr>
            <p:nvPr/>
          </p:nvSpPr>
          <p:spPr bwMode="auto">
            <a:xfrm flipV="1"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87" name="Group 1186"/>
          <p:cNvGrpSpPr/>
          <p:nvPr/>
        </p:nvGrpSpPr>
        <p:grpSpPr>
          <a:xfrm>
            <a:off x="4682594" y="3120947"/>
            <a:ext cx="166698" cy="2430230"/>
            <a:chOff x="4682594" y="3120947"/>
            <a:chExt cx="166698" cy="2430230"/>
          </a:xfrm>
        </p:grpSpPr>
        <p:sp>
          <p:nvSpPr>
            <p:cNvPr id="134" name="Line 58"/>
            <p:cNvSpPr>
              <a:spLocks noChangeShapeType="1"/>
            </p:cNvSpPr>
            <p:nvPr/>
          </p:nvSpPr>
          <p:spPr bwMode="auto">
            <a:xfrm>
              <a:off x="4682594" y="3120947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59"/>
            <p:cNvSpPr>
              <a:spLocks noChangeShapeType="1"/>
            </p:cNvSpPr>
            <p:nvPr/>
          </p:nvSpPr>
          <p:spPr bwMode="auto">
            <a:xfrm>
              <a:off x="4849292" y="3120947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60"/>
            <p:cNvSpPr>
              <a:spLocks noChangeShapeType="1"/>
            </p:cNvSpPr>
            <p:nvPr/>
          </p:nvSpPr>
          <p:spPr bwMode="auto">
            <a:xfrm flipH="1">
              <a:off x="4682594" y="3283796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Line 61"/>
            <p:cNvSpPr>
              <a:spLocks noChangeShapeType="1"/>
            </p:cNvSpPr>
            <p:nvPr/>
          </p:nvSpPr>
          <p:spPr bwMode="auto">
            <a:xfrm flipV="1">
              <a:off x="4682594" y="3120947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62"/>
            <p:cNvSpPr>
              <a:spLocks noChangeShapeType="1"/>
            </p:cNvSpPr>
            <p:nvPr/>
          </p:nvSpPr>
          <p:spPr bwMode="auto">
            <a:xfrm>
              <a:off x="4682594" y="3120947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Line 63"/>
            <p:cNvSpPr>
              <a:spLocks noChangeShapeType="1"/>
            </p:cNvSpPr>
            <p:nvPr/>
          </p:nvSpPr>
          <p:spPr bwMode="auto">
            <a:xfrm>
              <a:off x="4849292" y="3120947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Line 64"/>
            <p:cNvSpPr>
              <a:spLocks noChangeShapeType="1"/>
            </p:cNvSpPr>
            <p:nvPr/>
          </p:nvSpPr>
          <p:spPr bwMode="auto">
            <a:xfrm flipH="1">
              <a:off x="4682594" y="3283796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Line 65"/>
            <p:cNvSpPr>
              <a:spLocks noChangeShapeType="1"/>
            </p:cNvSpPr>
            <p:nvPr/>
          </p:nvSpPr>
          <p:spPr bwMode="auto">
            <a:xfrm flipV="1">
              <a:off x="4682594" y="3120947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66"/>
            <p:cNvSpPr>
              <a:spLocks noChangeShapeType="1"/>
            </p:cNvSpPr>
            <p:nvPr/>
          </p:nvSpPr>
          <p:spPr bwMode="auto">
            <a:xfrm>
              <a:off x="4682594" y="3283796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67"/>
            <p:cNvSpPr>
              <a:spLocks noChangeShapeType="1"/>
            </p:cNvSpPr>
            <p:nvPr/>
          </p:nvSpPr>
          <p:spPr bwMode="auto">
            <a:xfrm>
              <a:off x="4849292" y="3283796"/>
              <a:ext cx="0" cy="158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68"/>
            <p:cNvSpPr>
              <a:spLocks noChangeShapeType="1"/>
            </p:cNvSpPr>
            <p:nvPr/>
          </p:nvSpPr>
          <p:spPr bwMode="auto">
            <a:xfrm flipH="1">
              <a:off x="4682594" y="3442471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69"/>
            <p:cNvSpPr>
              <a:spLocks noChangeShapeType="1"/>
            </p:cNvSpPr>
            <p:nvPr/>
          </p:nvSpPr>
          <p:spPr bwMode="auto">
            <a:xfrm flipV="1">
              <a:off x="4682594" y="3283796"/>
              <a:ext cx="0" cy="158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70"/>
            <p:cNvSpPr>
              <a:spLocks noChangeShapeType="1"/>
            </p:cNvSpPr>
            <p:nvPr/>
          </p:nvSpPr>
          <p:spPr bwMode="auto">
            <a:xfrm>
              <a:off x="4682594" y="3442471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71"/>
            <p:cNvSpPr>
              <a:spLocks noChangeShapeType="1"/>
            </p:cNvSpPr>
            <p:nvPr/>
          </p:nvSpPr>
          <p:spPr bwMode="auto">
            <a:xfrm>
              <a:off x="4849292" y="3442471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" name="Line 72"/>
            <p:cNvSpPr>
              <a:spLocks noChangeShapeType="1"/>
            </p:cNvSpPr>
            <p:nvPr/>
          </p:nvSpPr>
          <p:spPr bwMode="auto">
            <a:xfrm flipH="1">
              <a:off x="4682594" y="3605323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9" name="Line 73"/>
            <p:cNvSpPr>
              <a:spLocks noChangeShapeType="1"/>
            </p:cNvSpPr>
            <p:nvPr/>
          </p:nvSpPr>
          <p:spPr bwMode="auto">
            <a:xfrm flipV="1">
              <a:off x="4682594" y="3442471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0" name="Line 74"/>
            <p:cNvSpPr>
              <a:spLocks noChangeShapeType="1"/>
            </p:cNvSpPr>
            <p:nvPr/>
          </p:nvSpPr>
          <p:spPr bwMode="auto">
            <a:xfrm>
              <a:off x="4682594" y="3605323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" name="Line 75"/>
            <p:cNvSpPr>
              <a:spLocks noChangeShapeType="1"/>
            </p:cNvSpPr>
            <p:nvPr/>
          </p:nvSpPr>
          <p:spPr bwMode="auto">
            <a:xfrm>
              <a:off x="4849292" y="3605323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2" name="Line 76"/>
            <p:cNvSpPr>
              <a:spLocks noChangeShapeType="1"/>
            </p:cNvSpPr>
            <p:nvPr/>
          </p:nvSpPr>
          <p:spPr bwMode="auto">
            <a:xfrm flipH="1">
              <a:off x="4682594" y="3768172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" name="Line 77"/>
            <p:cNvSpPr>
              <a:spLocks noChangeShapeType="1"/>
            </p:cNvSpPr>
            <p:nvPr/>
          </p:nvSpPr>
          <p:spPr bwMode="auto">
            <a:xfrm flipV="1">
              <a:off x="4682594" y="3605323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Line 78"/>
            <p:cNvSpPr>
              <a:spLocks noChangeShapeType="1"/>
            </p:cNvSpPr>
            <p:nvPr/>
          </p:nvSpPr>
          <p:spPr bwMode="auto">
            <a:xfrm>
              <a:off x="4682594" y="3768172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Line 79"/>
            <p:cNvSpPr>
              <a:spLocks noChangeShapeType="1"/>
            </p:cNvSpPr>
            <p:nvPr/>
          </p:nvSpPr>
          <p:spPr bwMode="auto">
            <a:xfrm>
              <a:off x="4849292" y="3768172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6" name="Line 80"/>
            <p:cNvSpPr>
              <a:spLocks noChangeShapeType="1"/>
            </p:cNvSpPr>
            <p:nvPr/>
          </p:nvSpPr>
          <p:spPr bwMode="auto">
            <a:xfrm flipH="1">
              <a:off x="4682594" y="3931024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" name="Line 81"/>
            <p:cNvSpPr>
              <a:spLocks noChangeShapeType="1"/>
            </p:cNvSpPr>
            <p:nvPr/>
          </p:nvSpPr>
          <p:spPr bwMode="auto">
            <a:xfrm flipV="1">
              <a:off x="4682594" y="3768172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8" name="Line 82"/>
            <p:cNvSpPr>
              <a:spLocks noChangeShapeType="1"/>
            </p:cNvSpPr>
            <p:nvPr/>
          </p:nvSpPr>
          <p:spPr bwMode="auto">
            <a:xfrm>
              <a:off x="4682594" y="3931024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" name="Line 83"/>
            <p:cNvSpPr>
              <a:spLocks noChangeShapeType="1"/>
            </p:cNvSpPr>
            <p:nvPr/>
          </p:nvSpPr>
          <p:spPr bwMode="auto">
            <a:xfrm>
              <a:off x="4849292" y="3931024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" name="Line 84"/>
            <p:cNvSpPr>
              <a:spLocks noChangeShapeType="1"/>
            </p:cNvSpPr>
            <p:nvPr/>
          </p:nvSpPr>
          <p:spPr bwMode="auto">
            <a:xfrm flipH="1">
              <a:off x="4682594" y="4093873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1" name="Line 85"/>
            <p:cNvSpPr>
              <a:spLocks noChangeShapeType="1"/>
            </p:cNvSpPr>
            <p:nvPr/>
          </p:nvSpPr>
          <p:spPr bwMode="auto">
            <a:xfrm flipV="1">
              <a:off x="4682594" y="3931024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2" name="Line 86"/>
            <p:cNvSpPr>
              <a:spLocks noChangeShapeType="1"/>
            </p:cNvSpPr>
            <p:nvPr/>
          </p:nvSpPr>
          <p:spPr bwMode="auto">
            <a:xfrm>
              <a:off x="4682594" y="4093873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" name="Line 87"/>
            <p:cNvSpPr>
              <a:spLocks noChangeShapeType="1"/>
            </p:cNvSpPr>
            <p:nvPr/>
          </p:nvSpPr>
          <p:spPr bwMode="auto">
            <a:xfrm>
              <a:off x="4849292" y="4093873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" name="Line 88"/>
            <p:cNvSpPr>
              <a:spLocks noChangeShapeType="1"/>
            </p:cNvSpPr>
            <p:nvPr/>
          </p:nvSpPr>
          <p:spPr bwMode="auto">
            <a:xfrm flipH="1">
              <a:off x="4682594" y="4256725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" name="Line 89"/>
            <p:cNvSpPr>
              <a:spLocks noChangeShapeType="1"/>
            </p:cNvSpPr>
            <p:nvPr/>
          </p:nvSpPr>
          <p:spPr bwMode="auto">
            <a:xfrm flipV="1">
              <a:off x="4682594" y="4093873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6" name="Line 90"/>
            <p:cNvSpPr>
              <a:spLocks noChangeShapeType="1"/>
            </p:cNvSpPr>
            <p:nvPr/>
          </p:nvSpPr>
          <p:spPr bwMode="auto">
            <a:xfrm>
              <a:off x="4682594" y="4256725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7" name="Line 91"/>
            <p:cNvSpPr>
              <a:spLocks noChangeShapeType="1"/>
            </p:cNvSpPr>
            <p:nvPr/>
          </p:nvSpPr>
          <p:spPr bwMode="auto">
            <a:xfrm>
              <a:off x="4849292" y="4256725"/>
              <a:ext cx="0" cy="158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8" name="Line 92"/>
            <p:cNvSpPr>
              <a:spLocks noChangeShapeType="1"/>
            </p:cNvSpPr>
            <p:nvPr/>
          </p:nvSpPr>
          <p:spPr bwMode="auto">
            <a:xfrm flipH="1">
              <a:off x="4682594" y="4415399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9" name="Line 93"/>
            <p:cNvSpPr>
              <a:spLocks noChangeShapeType="1"/>
            </p:cNvSpPr>
            <p:nvPr/>
          </p:nvSpPr>
          <p:spPr bwMode="auto">
            <a:xfrm flipV="1">
              <a:off x="4682594" y="4256725"/>
              <a:ext cx="0" cy="158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0" name="Line 94"/>
            <p:cNvSpPr>
              <a:spLocks noChangeShapeType="1"/>
            </p:cNvSpPr>
            <p:nvPr/>
          </p:nvSpPr>
          <p:spPr bwMode="auto">
            <a:xfrm>
              <a:off x="4682594" y="4415399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1" name="Line 95"/>
            <p:cNvSpPr>
              <a:spLocks noChangeShapeType="1"/>
            </p:cNvSpPr>
            <p:nvPr/>
          </p:nvSpPr>
          <p:spPr bwMode="auto">
            <a:xfrm>
              <a:off x="4849292" y="4415399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2" name="Line 96"/>
            <p:cNvSpPr>
              <a:spLocks noChangeShapeType="1"/>
            </p:cNvSpPr>
            <p:nvPr/>
          </p:nvSpPr>
          <p:spPr bwMode="auto">
            <a:xfrm flipH="1">
              <a:off x="4682594" y="4578249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" name="Line 97"/>
            <p:cNvSpPr>
              <a:spLocks noChangeShapeType="1"/>
            </p:cNvSpPr>
            <p:nvPr/>
          </p:nvSpPr>
          <p:spPr bwMode="auto">
            <a:xfrm flipV="1">
              <a:off x="4682594" y="4415399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" name="Line 98"/>
            <p:cNvSpPr>
              <a:spLocks noChangeShapeType="1"/>
            </p:cNvSpPr>
            <p:nvPr/>
          </p:nvSpPr>
          <p:spPr bwMode="auto">
            <a:xfrm>
              <a:off x="4682594" y="4578249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5" name="Line 99"/>
            <p:cNvSpPr>
              <a:spLocks noChangeShapeType="1"/>
            </p:cNvSpPr>
            <p:nvPr/>
          </p:nvSpPr>
          <p:spPr bwMode="auto">
            <a:xfrm>
              <a:off x="4849292" y="4578249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6" name="Line 100"/>
            <p:cNvSpPr>
              <a:spLocks noChangeShapeType="1"/>
            </p:cNvSpPr>
            <p:nvPr/>
          </p:nvSpPr>
          <p:spPr bwMode="auto">
            <a:xfrm flipH="1">
              <a:off x="4682594" y="4741100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7" name="Line 101"/>
            <p:cNvSpPr>
              <a:spLocks noChangeShapeType="1"/>
            </p:cNvSpPr>
            <p:nvPr/>
          </p:nvSpPr>
          <p:spPr bwMode="auto">
            <a:xfrm flipV="1">
              <a:off x="4682594" y="4578249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8" name="Line 102"/>
            <p:cNvSpPr>
              <a:spLocks noChangeShapeType="1"/>
            </p:cNvSpPr>
            <p:nvPr/>
          </p:nvSpPr>
          <p:spPr bwMode="auto">
            <a:xfrm>
              <a:off x="4682594" y="4741100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9" name="Line 103"/>
            <p:cNvSpPr>
              <a:spLocks noChangeShapeType="1"/>
            </p:cNvSpPr>
            <p:nvPr/>
          </p:nvSpPr>
          <p:spPr bwMode="auto">
            <a:xfrm>
              <a:off x="4849292" y="4741100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0" name="Line 104"/>
            <p:cNvSpPr>
              <a:spLocks noChangeShapeType="1"/>
            </p:cNvSpPr>
            <p:nvPr/>
          </p:nvSpPr>
          <p:spPr bwMode="auto">
            <a:xfrm flipH="1">
              <a:off x="4682594" y="4903949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1" name="Line 105"/>
            <p:cNvSpPr>
              <a:spLocks noChangeShapeType="1"/>
            </p:cNvSpPr>
            <p:nvPr/>
          </p:nvSpPr>
          <p:spPr bwMode="auto">
            <a:xfrm flipV="1">
              <a:off x="4682594" y="4741100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2" name="Line 106"/>
            <p:cNvSpPr>
              <a:spLocks noChangeShapeType="1"/>
            </p:cNvSpPr>
            <p:nvPr/>
          </p:nvSpPr>
          <p:spPr bwMode="auto">
            <a:xfrm>
              <a:off x="4682594" y="4903949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3" name="Line 107"/>
            <p:cNvSpPr>
              <a:spLocks noChangeShapeType="1"/>
            </p:cNvSpPr>
            <p:nvPr/>
          </p:nvSpPr>
          <p:spPr bwMode="auto">
            <a:xfrm>
              <a:off x="4849292" y="4903949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" name="Line 108"/>
            <p:cNvSpPr>
              <a:spLocks noChangeShapeType="1"/>
            </p:cNvSpPr>
            <p:nvPr/>
          </p:nvSpPr>
          <p:spPr bwMode="auto">
            <a:xfrm flipH="1">
              <a:off x="4682594" y="5066801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" name="Line 109"/>
            <p:cNvSpPr>
              <a:spLocks noChangeShapeType="1"/>
            </p:cNvSpPr>
            <p:nvPr/>
          </p:nvSpPr>
          <p:spPr bwMode="auto">
            <a:xfrm flipV="1">
              <a:off x="4682594" y="4903949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" name="Line 110"/>
            <p:cNvSpPr>
              <a:spLocks noChangeShapeType="1"/>
            </p:cNvSpPr>
            <p:nvPr/>
          </p:nvSpPr>
          <p:spPr bwMode="auto">
            <a:xfrm>
              <a:off x="4682594" y="5066801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7" name="Line 111"/>
            <p:cNvSpPr>
              <a:spLocks noChangeShapeType="1"/>
            </p:cNvSpPr>
            <p:nvPr/>
          </p:nvSpPr>
          <p:spPr bwMode="auto">
            <a:xfrm>
              <a:off x="4849292" y="5066801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8" name="Line 112"/>
            <p:cNvSpPr>
              <a:spLocks noChangeShapeType="1"/>
            </p:cNvSpPr>
            <p:nvPr/>
          </p:nvSpPr>
          <p:spPr bwMode="auto">
            <a:xfrm flipH="1">
              <a:off x="4682594" y="5229650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9" name="Line 113"/>
            <p:cNvSpPr>
              <a:spLocks noChangeShapeType="1"/>
            </p:cNvSpPr>
            <p:nvPr/>
          </p:nvSpPr>
          <p:spPr bwMode="auto">
            <a:xfrm flipV="1">
              <a:off x="4682594" y="5066801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0" name="Line 114"/>
            <p:cNvSpPr>
              <a:spLocks noChangeShapeType="1"/>
            </p:cNvSpPr>
            <p:nvPr/>
          </p:nvSpPr>
          <p:spPr bwMode="auto">
            <a:xfrm>
              <a:off x="4682594" y="5229650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1" name="Line 115"/>
            <p:cNvSpPr>
              <a:spLocks noChangeShapeType="1"/>
            </p:cNvSpPr>
            <p:nvPr/>
          </p:nvSpPr>
          <p:spPr bwMode="auto">
            <a:xfrm>
              <a:off x="4849292" y="5229650"/>
              <a:ext cx="0" cy="158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2" name="Line 116"/>
            <p:cNvSpPr>
              <a:spLocks noChangeShapeType="1"/>
            </p:cNvSpPr>
            <p:nvPr/>
          </p:nvSpPr>
          <p:spPr bwMode="auto">
            <a:xfrm flipH="1">
              <a:off x="4682594" y="5388325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3" name="Line 117"/>
            <p:cNvSpPr>
              <a:spLocks noChangeShapeType="1"/>
            </p:cNvSpPr>
            <p:nvPr/>
          </p:nvSpPr>
          <p:spPr bwMode="auto">
            <a:xfrm flipV="1">
              <a:off x="4682594" y="5229650"/>
              <a:ext cx="0" cy="158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" name="Line 118"/>
            <p:cNvSpPr>
              <a:spLocks noChangeShapeType="1"/>
            </p:cNvSpPr>
            <p:nvPr/>
          </p:nvSpPr>
          <p:spPr bwMode="auto">
            <a:xfrm>
              <a:off x="4682594" y="5388325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" name="Line 119"/>
            <p:cNvSpPr>
              <a:spLocks noChangeShapeType="1"/>
            </p:cNvSpPr>
            <p:nvPr/>
          </p:nvSpPr>
          <p:spPr bwMode="auto">
            <a:xfrm>
              <a:off x="4849292" y="5388325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6" name="Line 120"/>
            <p:cNvSpPr>
              <a:spLocks noChangeShapeType="1"/>
            </p:cNvSpPr>
            <p:nvPr/>
          </p:nvSpPr>
          <p:spPr bwMode="auto">
            <a:xfrm flipH="1">
              <a:off x="4682594" y="5551177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7" name="Line 121"/>
            <p:cNvSpPr>
              <a:spLocks noChangeShapeType="1"/>
            </p:cNvSpPr>
            <p:nvPr/>
          </p:nvSpPr>
          <p:spPr bwMode="auto">
            <a:xfrm flipV="1">
              <a:off x="4682594" y="5388325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8" name="Line 125"/>
            <p:cNvSpPr>
              <a:spLocks noChangeShapeType="1"/>
            </p:cNvSpPr>
            <p:nvPr/>
          </p:nvSpPr>
          <p:spPr bwMode="auto">
            <a:xfrm flipV="1">
              <a:off x="4849292" y="3120947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9" name="Line 129"/>
            <p:cNvSpPr>
              <a:spLocks noChangeShapeType="1"/>
            </p:cNvSpPr>
            <p:nvPr/>
          </p:nvSpPr>
          <p:spPr bwMode="auto">
            <a:xfrm flipV="1">
              <a:off x="4849292" y="3283796"/>
              <a:ext cx="0" cy="158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0" name="Line 133"/>
            <p:cNvSpPr>
              <a:spLocks noChangeShapeType="1"/>
            </p:cNvSpPr>
            <p:nvPr/>
          </p:nvSpPr>
          <p:spPr bwMode="auto">
            <a:xfrm flipV="1">
              <a:off x="4849292" y="3442471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1" name="Line 137"/>
            <p:cNvSpPr>
              <a:spLocks noChangeShapeType="1"/>
            </p:cNvSpPr>
            <p:nvPr/>
          </p:nvSpPr>
          <p:spPr bwMode="auto">
            <a:xfrm flipV="1">
              <a:off x="4849292" y="3605323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2" name="Line 141"/>
            <p:cNvSpPr>
              <a:spLocks noChangeShapeType="1"/>
            </p:cNvSpPr>
            <p:nvPr/>
          </p:nvSpPr>
          <p:spPr bwMode="auto">
            <a:xfrm flipV="1">
              <a:off x="4849292" y="3768172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3" name="Line 145"/>
            <p:cNvSpPr>
              <a:spLocks noChangeShapeType="1"/>
            </p:cNvSpPr>
            <p:nvPr/>
          </p:nvSpPr>
          <p:spPr bwMode="auto">
            <a:xfrm flipV="1">
              <a:off x="4849292" y="3931024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4" name="Line 149"/>
            <p:cNvSpPr>
              <a:spLocks noChangeShapeType="1"/>
            </p:cNvSpPr>
            <p:nvPr/>
          </p:nvSpPr>
          <p:spPr bwMode="auto">
            <a:xfrm flipV="1">
              <a:off x="4849292" y="4093873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" name="Line 153"/>
            <p:cNvSpPr>
              <a:spLocks noChangeShapeType="1"/>
            </p:cNvSpPr>
            <p:nvPr/>
          </p:nvSpPr>
          <p:spPr bwMode="auto">
            <a:xfrm flipV="1">
              <a:off x="4849292" y="4256725"/>
              <a:ext cx="0" cy="158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6" name="Line 157"/>
            <p:cNvSpPr>
              <a:spLocks noChangeShapeType="1"/>
            </p:cNvSpPr>
            <p:nvPr/>
          </p:nvSpPr>
          <p:spPr bwMode="auto">
            <a:xfrm flipV="1">
              <a:off x="4849292" y="4415399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7" name="Line 161"/>
            <p:cNvSpPr>
              <a:spLocks noChangeShapeType="1"/>
            </p:cNvSpPr>
            <p:nvPr/>
          </p:nvSpPr>
          <p:spPr bwMode="auto">
            <a:xfrm flipV="1">
              <a:off x="4849292" y="4578249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8" name="Line 165"/>
            <p:cNvSpPr>
              <a:spLocks noChangeShapeType="1"/>
            </p:cNvSpPr>
            <p:nvPr/>
          </p:nvSpPr>
          <p:spPr bwMode="auto">
            <a:xfrm flipV="1">
              <a:off x="4849292" y="4741100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9" name="Line 169"/>
            <p:cNvSpPr>
              <a:spLocks noChangeShapeType="1"/>
            </p:cNvSpPr>
            <p:nvPr/>
          </p:nvSpPr>
          <p:spPr bwMode="auto">
            <a:xfrm flipV="1">
              <a:off x="4849292" y="4903949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0" name="Line 173"/>
            <p:cNvSpPr>
              <a:spLocks noChangeShapeType="1"/>
            </p:cNvSpPr>
            <p:nvPr/>
          </p:nvSpPr>
          <p:spPr bwMode="auto">
            <a:xfrm flipV="1">
              <a:off x="4849292" y="5066801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1" name="Line 177"/>
            <p:cNvSpPr>
              <a:spLocks noChangeShapeType="1"/>
            </p:cNvSpPr>
            <p:nvPr/>
          </p:nvSpPr>
          <p:spPr bwMode="auto">
            <a:xfrm flipV="1">
              <a:off x="4849292" y="5229650"/>
              <a:ext cx="0" cy="158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2" name="Line 181"/>
            <p:cNvSpPr>
              <a:spLocks noChangeShapeType="1"/>
            </p:cNvSpPr>
            <p:nvPr/>
          </p:nvSpPr>
          <p:spPr bwMode="auto">
            <a:xfrm flipV="1">
              <a:off x="4849292" y="5388325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7789540" y="3117010"/>
            <a:ext cx="166698" cy="162852"/>
            <a:chOff x="4479393" y="3392981"/>
            <a:chExt cx="166698" cy="162852"/>
          </a:xfrm>
        </p:grpSpPr>
        <p:sp>
          <p:nvSpPr>
            <p:cNvPr id="214" name="Line 58"/>
            <p:cNvSpPr>
              <a:spLocks noChangeShapeType="1"/>
            </p:cNvSpPr>
            <p:nvPr/>
          </p:nvSpPr>
          <p:spPr bwMode="auto">
            <a:xfrm>
              <a:off x="4479393" y="3392981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" name="Line 59"/>
            <p:cNvSpPr>
              <a:spLocks noChangeShapeType="1"/>
            </p:cNvSpPr>
            <p:nvPr/>
          </p:nvSpPr>
          <p:spPr bwMode="auto">
            <a:xfrm>
              <a:off x="4646091" y="3392981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6" name="Line 60"/>
            <p:cNvSpPr>
              <a:spLocks noChangeShapeType="1"/>
            </p:cNvSpPr>
            <p:nvPr/>
          </p:nvSpPr>
          <p:spPr bwMode="auto">
            <a:xfrm flipH="1">
              <a:off x="4479393" y="3555830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7" name="Line 61"/>
            <p:cNvSpPr>
              <a:spLocks noChangeShapeType="1"/>
            </p:cNvSpPr>
            <p:nvPr/>
          </p:nvSpPr>
          <p:spPr bwMode="auto">
            <a:xfrm flipV="1">
              <a:off x="4479393" y="3392981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8" name="Line 62"/>
            <p:cNvSpPr>
              <a:spLocks noChangeShapeType="1"/>
            </p:cNvSpPr>
            <p:nvPr/>
          </p:nvSpPr>
          <p:spPr bwMode="auto">
            <a:xfrm>
              <a:off x="4479393" y="3392981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" name="Line 63"/>
            <p:cNvSpPr>
              <a:spLocks noChangeShapeType="1"/>
            </p:cNvSpPr>
            <p:nvPr/>
          </p:nvSpPr>
          <p:spPr bwMode="auto">
            <a:xfrm>
              <a:off x="4646091" y="3392981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0" name="Line 64"/>
            <p:cNvSpPr>
              <a:spLocks noChangeShapeType="1"/>
            </p:cNvSpPr>
            <p:nvPr/>
          </p:nvSpPr>
          <p:spPr bwMode="auto">
            <a:xfrm flipH="1">
              <a:off x="4479393" y="3555830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1" name="Line 65"/>
            <p:cNvSpPr>
              <a:spLocks noChangeShapeType="1"/>
            </p:cNvSpPr>
            <p:nvPr/>
          </p:nvSpPr>
          <p:spPr bwMode="auto">
            <a:xfrm flipV="1">
              <a:off x="4479393" y="3392981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2" name="Line 66"/>
            <p:cNvSpPr>
              <a:spLocks noChangeShapeType="1"/>
            </p:cNvSpPr>
            <p:nvPr/>
          </p:nvSpPr>
          <p:spPr bwMode="auto">
            <a:xfrm>
              <a:off x="4479393" y="3555830"/>
              <a:ext cx="16669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8" name="Line 125"/>
            <p:cNvSpPr>
              <a:spLocks noChangeShapeType="1"/>
            </p:cNvSpPr>
            <p:nvPr/>
          </p:nvSpPr>
          <p:spPr bwMode="auto">
            <a:xfrm flipV="1">
              <a:off x="4646091" y="3392981"/>
              <a:ext cx="0" cy="1628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981" y="2497312"/>
            <a:ext cx="1365028" cy="242888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07" y="2537369"/>
            <a:ext cx="1957673" cy="223457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24" y="2528406"/>
            <a:ext cx="2122837" cy="228314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80" y="2517937"/>
            <a:ext cx="1515618" cy="242888"/>
          </a:xfrm>
          <a:prstGeom prst="rect">
            <a:avLst/>
          </a:prstGeom>
        </p:spPr>
      </p:pic>
      <p:grpSp>
        <p:nvGrpSpPr>
          <p:cNvPr id="464" name="Group 463"/>
          <p:cNvGrpSpPr/>
          <p:nvPr/>
        </p:nvGrpSpPr>
        <p:grpSpPr>
          <a:xfrm>
            <a:off x="4432546" y="3120433"/>
            <a:ext cx="166698" cy="2430230"/>
            <a:chOff x="4772025" y="3611564"/>
            <a:chExt cx="55563" cy="923925"/>
          </a:xfrm>
        </p:grpSpPr>
        <p:sp>
          <p:nvSpPr>
            <p:cNvPr id="625" name="Line 58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6" name="Line 59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7" name="Line 60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8" name="Line 61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9" name="Line 62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0" name="Line 63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1" name="Line 64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2" name="Line 65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3" name="Line 66"/>
            <p:cNvSpPr>
              <a:spLocks noChangeShapeType="1"/>
            </p:cNvSpPr>
            <p:nvPr/>
          </p:nvSpPr>
          <p:spPr bwMode="auto">
            <a:xfrm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4" name="Line 67"/>
            <p:cNvSpPr>
              <a:spLocks noChangeShapeType="1"/>
            </p:cNvSpPr>
            <p:nvPr/>
          </p:nvSpPr>
          <p:spPr bwMode="auto">
            <a:xfrm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5" name="Line 68"/>
            <p:cNvSpPr>
              <a:spLocks noChangeShapeType="1"/>
            </p:cNvSpPr>
            <p:nvPr/>
          </p:nvSpPr>
          <p:spPr bwMode="auto">
            <a:xfrm flipH="1"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6" name="Line 69"/>
            <p:cNvSpPr>
              <a:spLocks noChangeShapeType="1"/>
            </p:cNvSpPr>
            <p:nvPr/>
          </p:nvSpPr>
          <p:spPr bwMode="auto">
            <a:xfrm flipV="1">
              <a:off x="4772025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7" name="Line 70"/>
            <p:cNvSpPr>
              <a:spLocks noChangeShapeType="1"/>
            </p:cNvSpPr>
            <p:nvPr/>
          </p:nvSpPr>
          <p:spPr bwMode="auto">
            <a:xfrm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8" name="Line 71"/>
            <p:cNvSpPr>
              <a:spLocks noChangeShapeType="1"/>
            </p:cNvSpPr>
            <p:nvPr/>
          </p:nvSpPr>
          <p:spPr bwMode="auto">
            <a:xfrm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9" name="Line 72"/>
            <p:cNvSpPr>
              <a:spLocks noChangeShapeType="1"/>
            </p:cNvSpPr>
            <p:nvPr/>
          </p:nvSpPr>
          <p:spPr bwMode="auto">
            <a:xfrm flipH="1"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0" name="Line 73"/>
            <p:cNvSpPr>
              <a:spLocks noChangeShapeType="1"/>
            </p:cNvSpPr>
            <p:nvPr/>
          </p:nvSpPr>
          <p:spPr bwMode="auto">
            <a:xfrm flipV="1">
              <a:off x="4772025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1" name="Line 74"/>
            <p:cNvSpPr>
              <a:spLocks noChangeShapeType="1"/>
            </p:cNvSpPr>
            <p:nvPr/>
          </p:nvSpPr>
          <p:spPr bwMode="auto">
            <a:xfrm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2" name="Line 75"/>
            <p:cNvSpPr>
              <a:spLocks noChangeShapeType="1"/>
            </p:cNvSpPr>
            <p:nvPr/>
          </p:nvSpPr>
          <p:spPr bwMode="auto">
            <a:xfrm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3" name="Line 76"/>
            <p:cNvSpPr>
              <a:spLocks noChangeShapeType="1"/>
            </p:cNvSpPr>
            <p:nvPr/>
          </p:nvSpPr>
          <p:spPr bwMode="auto">
            <a:xfrm flipH="1"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4" name="Line 77"/>
            <p:cNvSpPr>
              <a:spLocks noChangeShapeType="1"/>
            </p:cNvSpPr>
            <p:nvPr/>
          </p:nvSpPr>
          <p:spPr bwMode="auto">
            <a:xfrm flipV="1">
              <a:off x="4772025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" name="Line 78"/>
            <p:cNvSpPr>
              <a:spLocks noChangeShapeType="1"/>
            </p:cNvSpPr>
            <p:nvPr/>
          </p:nvSpPr>
          <p:spPr bwMode="auto">
            <a:xfrm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6" name="Line 79"/>
            <p:cNvSpPr>
              <a:spLocks noChangeShapeType="1"/>
            </p:cNvSpPr>
            <p:nvPr/>
          </p:nvSpPr>
          <p:spPr bwMode="auto">
            <a:xfrm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7" name="Line 80"/>
            <p:cNvSpPr>
              <a:spLocks noChangeShapeType="1"/>
            </p:cNvSpPr>
            <p:nvPr/>
          </p:nvSpPr>
          <p:spPr bwMode="auto">
            <a:xfrm flipH="1"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8" name="Line 81"/>
            <p:cNvSpPr>
              <a:spLocks noChangeShapeType="1"/>
            </p:cNvSpPr>
            <p:nvPr/>
          </p:nvSpPr>
          <p:spPr bwMode="auto">
            <a:xfrm flipV="1">
              <a:off x="4772025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9" name="Line 82"/>
            <p:cNvSpPr>
              <a:spLocks noChangeShapeType="1"/>
            </p:cNvSpPr>
            <p:nvPr/>
          </p:nvSpPr>
          <p:spPr bwMode="auto">
            <a:xfrm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0" name="Line 83"/>
            <p:cNvSpPr>
              <a:spLocks noChangeShapeType="1"/>
            </p:cNvSpPr>
            <p:nvPr/>
          </p:nvSpPr>
          <p:spPr bwMode="auto">
            <a:xfrm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1" name="Line 84"/>
            <p:cNvSpPr>
              <a:spLocks noChangeShapeType="1"/>
            </p:cNvSpPr>
            <p:nvPr/>
          </p:nvSpPr>
          <p:spPr bwMode="auto">
            <a:xfrm flipH="1"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2" name="Line 85"/>
            <p:cNvSpPr>
              <a:spLocks noChangeShapeType="1"/>
            </p:cNvSpPr>
            <p:nvPr/>
          </p:nvSpPr>
          <p:spPr bwMode="auto">
            <a:xfrm flipV="1">
              <a:off x="4772025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3" name="Line 86"/>
            <p:cNvSpPr>
              <a:spLocks noChangeShapeType="1"/>
            </p:cNvSpPr>
            <p:nvPr/>
          </p:nvSpPr>
          <p:spPr bwMode="auto">
            <a:xfrm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4" name="Line 87"/>
            <p:cNvSpPr>
              <a:spLocks noChangeShapeType="1"/>
            </p:cNvSpPr>
            <p:nvPr/>
          </p:nvSpPr>
          <p:spPr bwMode="auto">
            <a:xfrm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5" name="Line 88"/>
            <p:cNvSpPr>
              <a:spLocks noChangeShapeType="1"/>
            </p:cNvSpPr>
            <p:nvPr/>
          </p:nvSpPr>
          <p:spPr bwMode="auto">
            <a:xfrm flipH="1"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6" name="Line 89"/>
            <p:cNvSpPr>
              <a:spLocks noChangeShapeType="1"/>
            </p:cNvSpPr>
            <p:nvPr/>
          </p:nvSpPr>
          <p:spPr bwMode="auto">
            <a:xfrm flipV="1">
              <a:off x="4772025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7" name="Line 90"/>
            <p:cNvSpPr>
              <a:spLocks noChangeShapeType="1"/>
            </p:cNvSpPr>
            <p:nvPr/>
          </p:nvSpPr>
          <p:spPr bwMode="auto">
            <a:xfrm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8" name="Line 91"/>
            <p:cNvSpPr>
              <a:spLocks noChangeShapeType="1"/>
            </p:cNvSpPr>
            <p:nvPr/>
          </p:nvSpPr>
          <p:spPr bwMode="auto">
            <a:xfrm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9" name="Line 92"/>
            <p:cNvSpPr>
              <a:spLocks noChangeShapeType="1"/>
            </p:cNvSpPr>
            <p:nvPr/>
          </p:nvSpPr>
          <p:spPr bwMode="auto">
            <a:xfrm flipH="1"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0" name="Line 93"/>
            <p:cNvSpPr>
              <a:spLocks noChangeShapeType="1"/>
            </p:cNvSpPr>
            <p:nvPr/>
          </p:nvSpPr>
          <p:spPr bwMode="auto">
            <a:xfrm flipV="1">
              <a:off x="4772025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1" name="Line 94"/>
            <p:cNvSpPr>
              <a:spLocks noChangeShapeType="1"/>
            </p:cNvSpPr>
            <p:nvPr/>
          </p:nvSpPr>
          <p:spPr bwMode="auto">
            <a:xfrm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2" name="Line 95"/>
            <p:cNvSpPr>
              <a:spLocks noChangeShapeType="1"/>
            </p:cNvSpPr>
            <p:nvPr/>
          </p:nvSpPr>
          <p:spPr bwMode="auto">
            <a:xfrm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3" name="Line 96"/>
            <p:cNvSpPr>
              <a:spLocks noChangeShapeType="1"/>
            </p:cNvSpPr>
            <p:nvPr/>
          </p:nvSpPr>
          <p:spPr bwMode="auto">
            <a:xfrm flipH="1"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4" name="Line 97"/>
            <p:cNvSpPr>
              <a:spLocks noChangeShapeType="1"/>
            </p:cNvSpPr>
            <p:nvPr/>
          </p:nvSpPr>
          <p:spPr bwMode="auto">
            <a:xfrm flipV="1">
              <a:off x="4772025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" name="Line 98"/>
            <p:cNvSpPr>
              <a:spLocks noChangeShapeType="1"/>
            </p:cNvSpPr>
            <p:nvPr/>
          </p:nvSpPr>
          <p:spPr bwMode="auto">
            <a:xfrm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" name="Line 99"/>
            <p:cNvSpPr>
              <a:spLocks noChangeShapeType="1"/>
            </p:cNvSpPr>
            <p:nvPr/>
          </p:nvSpPr>
          <p:spPr bwMode="auto">
            <a:xfrm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7" name="Line 100"/>
            <p:cNvSpPr>
              <a:spLocks noChangeShapeType="1"/>
            </p:cNvSpPr>
            <p:nvPr/>
          </p:nvSpPr>
          <p:spPr bwMode="auto">
            <a:xfrm flipH="1"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8" name="Line 101"/>
            <p:cNvSpPr>
              <a:spLocks noChangeShapeType="1"/>
            </p:cNvSpPr>
            <p:nvPr/>
          </p:nvSpPr>
          <p:spPr bwMode="auto">
            <a:xfrm flipV="1">
              <a:off x="4772025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9" name="Line 102"/>
            <p:cNvSpPr>
              <a:spLocks noChangeShapeType="1"/>
            </p:cNvSpPr>
            <p:nvPr/>
          </p:nvSpPr>
          <p:spPr bwMode="auto">
            <a:xfrm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0" name="Line 103"/>
            <p:cNvSpPr>
              <a:spLocks noChangeShapeType="1"/>
            </p:cNvSpPr>
            <p:nvPr/>
          </p:nvSpPr>
          <p:spPr bwMode="auto">
            <a:xfrm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1" name="Line 104"/>
            <p:cNvSpPr>
              <a:spLocks noChangeShapeType="1"/>
            </p:cNvSpPr>
            <p:nvPr/>
          </p:nvSpPr>
          <p:spPr bwMode="auto">
            <a:xfrm flipH="1"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2" name="Line 105"/>
            <p:cNvSpPr>
              <a:spLocks noChangeShapeType="1"/>
            </p:cNvSpPr>
            <p:nvPr/>
          </p:nvSpPr>
          <p:spPr bwMode="auto">
            <a:xfrm flipV="1">
              <a:off x="4772025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3" name="Line 106"/>
            <p:cNvSpPr>
              <a:spLocks noChangeShapeType="1"/>
            </p:cNvSpPr>
            <p:nvPr/>
          </p:nvSpPr>
          <p:spPr bwMode="auto">
            <a:xfrm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4" name="Line 107"/>
            <p:cNvSpPr>
              <a:spLocks noChangeShapeType="1"/>
            </p:cNvSpPr>
            <p:nvPr/>
          </p:nvSpPr>
          <p:spPr bwMode="auto">
            <a:xfrm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" name="Line 108"/>
            <p:cNvSpPr>
              <a:spLocks noChangeShapeType="1"/>
            </p:cNvSpPr>
            <p:nvPr/>
          </p:nvSpPr>
          <p:spPr bwMode="auto">
            <a:xfrm flipH="1"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" name="Line 109"/>
            <p:cNvSpPr>
              <a:spLocks noChangeShapeType="1"/>
            </p:cNvSpPr>
            <p:nvPr/>
          </p:nvSpPr>
          <p:spPr bwMode="auto">
            <a:xfrm flipV="1">
              <a:off x="4772025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" name="Line 110"/>
            <p:cNvSpPr>
              <a:spLocks noChangeShapeType="1"/>
            </p:cNvSpPr>
            <p:nvPr/>
          </p:nvSpPr>
          <p:spPr bwMode="auto">
            <a:xfrm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8" name="Line 111"/>
            <p:cNvSpPr>
              <a:spLocks noChangeShapeType="1"/>
            </p:cNvSpPr>
            <p:nvPr/>
          </p:nvSpPr>
          <p:spPr bwMode="auto">
            <a:xfrm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9" name="Line 112"/>
            <p:cNvSpPr>
              <a:spLocks noChangeShapeType="1"/>
            </p:cNvSpPr>
            <p:nvPr/>
          </p:nvSpPr>
          <p:spPr bwMode="auto">
            <a:xfrm flipH="1"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0" name="Line 113"/>
            <p:cNvSpPr>
              <a:spLocks noChangeShapeType="1"/>
            </p:cNvSpPr>
            <p:nvPr/>
          </p:nvSpPr>
          <p:spPr bwMode="auto">
            <a:xfrm flipV="1">
              <a:off x="4772025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1" name="Line 114"/>
            <p:cNvSpPr>
              <a:spLocks noChangeShapeType="1"/>
            </p:cNvSpPr>
            <p:nvPr/>
          </p:nvSpPr>
          <p:spPr bwMode="auto">
            <a:xfrm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2" name="Line 115"/>
            <p:cNvSpPr>
              <a:spLocks noChangeShapeType="1"/>
            </p:cNvSpPr>
            <p:nvPr/>
          </p:nvSpPr>
          <p:spPr bwMode="auto">
            <a:xfrm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3" name="Line 116"/>
            <p:cNvSpPr>
              <a:spLocks noChangeShapeType="1"/>
            </p:cNvSpPr>
            <p:nvPr/>
          </p:nvSpPr>
          <p:spPr bwMode="auto">
            <a:xfrm flipH="1"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4" name="Line 117"/>
            <p:cNvSpPr>
              <a:spLocks noChangeShapeType="1"/>
            </p:cNvSpPr>
            <p:nvPr/>
          </p:nvSpPr>
          <p:spPr bwMode="auto">
            <a:xfrm flipV="1">
              <a:off x="4772025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5" name="Line 118"/>
            <p:cNvSpPr>
              <a:spLocks noChangeShapeType="1"/>
            </p:cNvSpPr>
            <p:nvPr/>
          </p:nvSpPr>
          <p:spPr bwMode="auto">
            <a:xfrm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" name="Line 119"/>
            <p:cNvSpPr>
              <a:spLocks noChangeShapeType="1"/>
            </p:cNvSpPr>
            <p:nvPr/>
          </p:nvSpPr>
          <p:spPr bwMode="auto">
            <a:xfrm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" name="Line 120"/>
            <p:cNvSpPr>
              <a:spLocks noChangeShapeType="1"/>
            </p:cNvSpPr>
            <p:nvPr/>
          </p:nvSpPr>
          <p:spPr bwMode="auto">
            <a:xfrm flipH="1">
              <a:off x="4772025" y="45354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8" name="Line 121"/>
            <p:cNvSpPr>
              <a:spLocks noChangeShapeType="1"/>
            </p:cNvSpPr>
            <p:nvPr/>
          </p:nvSpPr>
          <p:spPr bwMode="auto">
            <a:xfrm flipV="1">
              <a:off x="4772025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9" name="Line 125"/>
            <p:cNvSpPr>
              <a:spLocks noChangeShapeType="1"/>
            </p:cNvSpPr>
            <p:nvPr/>
          </p:nvSpPr>
          <p:spPr bwMode="auto">
            <a:xfrm flipV="1"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0" name="Line 129"/>
            <p:cNvSpPr>
              <a:spLocks noChangeShapeType="1"/>
            </p:cNvSpPr>
            <p:nvPr/>
          </p:nvSpPr>
          <p:spPr bwMode="auto">
            <a:xfrm flipV="1"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1" name="Line 133"/>
            <p:cNvSpPr>
              <a:spLocks noChangeShapeType="1"/>
            </p:cNvSpPr>
            <p:nvPr/>
          </p:nvSpPr>
          <p:spPr bwMode="auto">
            <a:xfrm flipV="1"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2" name="Line 137"/>
            <p:cNvSpPr>
              <a:spLocks noChangeShapeType="1"/>
            </p:cNvSpPr>
            <p:nvPr/>
          </p:nvSpPr>
          <p:spPr bwMode="auto">
            <a:xfrm flipV="1"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3" name="Line 141"/>
            <p:cNvSpPr>
              <a:spLocks noChangeShapeType="1"/>
            </p:cNvSpPr>
            <p:nvPr/>
          </p:nvSpPr>
          <p:spPr bwMode="auto">
            <a:xfrm flipV="1"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4" name="Line 145"/>
            <p:cNvSpPr>
              <a:spLocks noChangeShapeType="1"/>
            </p:cNvSpPr>
            <p:nvPr/>
          </p:nvSpPr>
          <p:spPr bwMode="auto">
            <a:xfrm flipV="1"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5" name="Line 149"/>
            <p:cNvSpPr>
              <a:spLocks noChangeShapeType="1"/>
            </p:cNvSpPr>
            <p:nvPr/>
          </p:nvSpPr>
          <p:spPr bwMode="auto">
            <a:xfrm flipV="1"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" name="Line 153"/>
            <p:cNvSpPr>
              <a:spLocks noChangeShapeType="1"/>
            </p:cNvSpPr>
            <p:nvPr/>
          </p:nvSpPr>
          <p:spPr bwMode="auto">
            <a:xfrm flipV="1"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" name="Line 157"/>
            <p:cNvSpPr>
              <a:spLocks noChangeShapeType="1"/>
            </p:cNvSpPr>
            <p:nvPr/>
          </p:nvSpPr>
          <p:spPr bwMode="auto">
            <a:xfrm flipV="1"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8" name="Line 161"/>
            <p:cNvSpPr>
              <a:spLocks noChangeShapeType="1"/>
            </p:cNvSpPr>
            <p:nvPr/>
          </p:nvSpPr>
          <p:spPr bwMode="auto">
            <a:xfrm flipV="1"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9" name="Line 165"/>
            <p:cNvSpPr>
              <a:spLocks noChangeShapeType="1"/>
            </p:cNvSpPr>
            <p:nvPr/>
          </p:nvSpPr>
          <p:spPr bwMode="auto">
            <a:xfrm flipV="1"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0" name="Line 169"/>
            <p:cNvSpPr>
              <a:spLocks noChangeShapeType="1"/>
            </p:cNvSpPr>
            <p:nvPr/>
          </p:nvSpPr>
          <p:spPr bwMode="auto">
            <a:xfrm flipV="1"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1" name="Line 173"/>
            <p:cNvSpPr>
              <a:spLocks noChangeShapeType="1"/>
            </p:cNvSpPr>
            <p:nvPr/>
          </p:nvSpPr>
          <p:spPr bwMode="auto">
            <a:xfrm flipV="1"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2" name="Line 177"/>
            <p:cNvSpPr>
              <a:spLocks noChangeShapeType="1"/>
            </p:cNvSpPr>
            <p:nvPr/>
          </p:nvSpPr>
          <p:spPr bwMode="auto">
            <a:xfrm flipV="1"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3" name="Line 181"/>
            <p:cNvSpPr>
              <a:spLocks noChangeShapeType="1"/>
            </p:cNvSpPr>
            <p:nvPr/>
          </p:nvSpPr>
          <p:spPr bwMode="auto">
            <a:xfrm flipV="1"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66" name="Group 465"/>
          <p:cNvGrpSpPr/>
          <p:nvPr/>
        </p:nvGrpSpPr>
        <p:grpSpPr>
          <a:xfrm>
            <a:off x="4932637" y="3120433"/>
            <a:ext cx="166698" cy="2430230"/>
            <a:chOff x="4772025" y="3611564"/>
            <a:chExt cx="55563" cy="923925"/>
          </a:xfrm>
        </p:grpSpPr>
        <p:sp>
          <p:nvSpPr>
            <p:cNvPr id="467" name="Line 58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8" name="Line 59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9" name="Line 60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0" name="Line 61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1" name="Line 62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2" name="Line 63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3" name="Line 64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4" name="Line 65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5" name="Line 66"/>
            <p:cNvSpPr>
              <a:spLocks noChangeShapeType="1"/>
            </p:cNvSpPr>
            <p:nvPr/>
          </p:nvSpPr>
          <p:spPr bwMode="auto">
            <a:xfrm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6" name="Line 67"/>
            <p:cNvSpPr>
              <a:spLocks noChangeShapeType="1"/>
            </p:cNvSpPr>
            <p:nvPr/>
          </p:nvSpPr>
          <p:spPr bwMode="auto">
            <a:xfrm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7" name="Line 68"/>
            <p:cNvSpPr>
              <a:spLocks noChangeShapeType="1"/>
            </p:cNvSpPr>
            <p:nvPr/>
          </p:nvSpPr>
          <p:spPr bwMode="auto">
            <a:xfrm flipH="1"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8" name="Line 69"/>
            <p:cNvSpPr>
              <a:spLocks noChangeShapeType="1"/>
            </p:cNvSpPr>
            <p:nvPr/>
          </p:nvSpPr>
          <p:spPr bwMode="auto">
            <a:xfrm flipV="1">
              <a:off x="4772025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9" name="Line 70"/>
            <p:cNvSpPr>
              <a:spLocks noChangeShapeType="1"/>
            </p:cNvSpPr>
            <p:nvPr/>
          </p:nvSpPr>
          <p:spPr bwMode="auto">
            <a:xfrm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0" name="Line 71"/>
            <p:cNvSpPr>
              <a:spLocks noChangeShapeType="1"/>
            </p:cNvSpPr>
            <p:nvPr/>
          </p:nvSpPr>
          <p:spPr bwMode="auto">
            <a:xfrm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1" name="Line 72"/>
            <p:cNvSpPr>
              <a:spLocks noChangeShapeType="1"/>
            </p:cNvSpPr>
            <p:nvPr/>
          </p:nvSpPr>
          <p:spPr bwMode="auto">
            <a:xfrm flipH="1"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2" name="Line 73"/>
            <p:cNvSpPr>
              <a:spLocks noChangeShapeType="1"/>
            </p:cNvSpPr>
            <p:nvPr/>
          </p:nvSpPr>
          <p:spPr bwMode="auto">
            <a:xfrm flipV="1">
              <a:off x="4772025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3" name="Line 74"/>
            <p:cNvSpPr>
              <a:spLocks noChangeShapeType="1"/>
            </p:cNvSpPr>
            <p:nvPr/>
          </p:nvSpPr>
          <p:spPr bwMode="auto">
            <a:xfrm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4" name="Line 75"/>
            <p:cNvSpPr>
              <a:spLocks noChangeShapeType="1"/>
            </p:cNvSpPr>
            <p:nvPr/>
          </p:nvSpPr>
          <p:spPr bwMode="auto">
            <a:xfrm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5" name="Line 76"/>
            <p:cNvSpPr>
              <a:spLocks noChangeShapeType="1"/>
            </p:cNvSpPr>
            <p:nvPr/>
          </p:nvSpPr>
          <p:spPr bwMode="auto">
            <a:xfrm flipH="1"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6" name="Line 77"/>
            <p:cNvSpPr>
              <a:spLocks noChangeShapeType="1"/>
            </p:cNvSpPr>
            <p:nvPr/>
          </p:nvSpPr>
          <p:spPr bwMode="auto">
            <a:xfrm flipV="1">
              <a:off x="4772025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7" name="Line 78"/>
            <p:cNvSpPr>
              <a:spLocks noChangeShapeType="1"/>
            </p:cNvSpPr>
            <p:nvPr/>
          </p:nvSpPr>
          <p:spPr bwMode="auto">
            <a:xfrm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8" name="Line 79"/>
            <p:cNvSpPr>
              <a:spLocks noChangeShapeType="1"/>
            </p:cNvSpPr>
            <p:nvPr/>
          </p:nvSpPr>
          <p:spPr bwMode="auto">
            <a:xfrm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" name="Line 80"/>
            <p:cNvSpPr>
              <a:spLocks noChangeShapeType="1"/>
            </p:cNvSpPr>
            <p:nvPr/>
          </p:nvSpPr>
          <p:spPr bwMode="auto">
            <a:xfrm flipH="1"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0" name="Line 81"/>
            <p:cNvSpPr>
              <a:spLocks noChangeShapeType="1"/>
            </p:cNvSpPr>
            <p:nvPr/>
          </p:nvSpPr>
          <p:spPr bwMode="auto">
            <a:xfrm flipV="1">
              <a:off x="4772025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" name="Line 82"/>
            <p:cNvSpPr>
              <a:spLocks noChangeShapeType="1"/>
            </p:cNvSpPr>
            <p:nvPr/>
          </p:nvSpPr>
          <p:spPr bwMode="auto">
            <a:xfrm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2" name="Line 83"/>
            <p:cNvSpPr>
              <a:spLocks noChangeShapeType="1"/>
            </p:cNvSpPr>
            <p:nvPr/>
          </p:nvSpPr>
          <p:spPr bwMode="auto">
            <a:xfrm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3" name="Line 84"/>
            <p:cNvSpPr>
              <a:spLocks noChangeShapeType="1"/>
            </p:cNvSpPr>
            <p:nvPr/>
          </p:nvSpPr>
          <p:spPr bwMode="auto">
            <a:xfrm flipH="1"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4" name="Line 85"/>
            <p:cNvSpPr>
              <a:spLocks noChangeShapeType="1"/>
            </p:cNvSpPr>
            <p:nvPr/>
          </p:nvSpPr>
          <p:spPr bwMode="auto">
            <a:xfrm flipV="1">
              <a:off x="4772025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5" name="Line 86"/>
            <p:cNvSpPr>
              <a:spLocks noChangeShapeType="1"/>
            </p:cNvSpPr>
            <p:nvPr/>
          </p:nvSpPr>
          <p:spPr bwMode="auto">
            <a:xfrm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6" name="Line 87"/>
            <p:cNvSpPr>
              <a:spLocks noChangeShapeType="1"/>
            </p:cNvSpPr>
            <p:nvPr/>
          </p:nvSpPr>
          <p:spPr bwMode="auto">
            <a:xfrm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7" name="Line 88"/>
            <p:cNvSpPr>
              <a:spLocks noChangeShapeType="1"/>
            </p:cNvSpPr>
            <p:nvPr/>
          </p:nvSpPr>
          <p:spPr bwMode="auto">
            <a:xfrm flipH="1"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8" name="Line 89"/>
            <p:cNvSpPr>
              <a:spLocks noChangeShapeType="1"/>
            </p:cNvSpPr>
            <p:nvPr/>
          </p:nvSpPr>
          <p:spPr bwMode="auto">
            <a:xfrm flipV="1">
              <a:off x="4772025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9" name="Line 90"/>
            <p:cNvSpPr>
              <a:spLocks noChangeShapeType="1"/>
            </p:cNvSpPr>
            <p:nvPr/>
          </p:nvSpPr>
          <p:spPr bwMode="auto">
            <a:xfrm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0" name="Line 91"/>
            <p:cNvSpPr>
              <a:spLocks noChangeShapeType="1"/>
            </p:cNvSpPr>
            <p:nvPr/>
          </p:nvSpPr>
          <p:spPr bwMode="auto">
            <a:xfrm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" name="Line 92"/>
            <p:cNvSpPr>
              <a:spLocks noChangeShapeType="1"/>
            </p:cNvSpPr>
            <p:nvPr/>
          </p:nvSpPr>
          <p:spPr bwMode="auto">
            <a:xfrm flipH="1"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" name="Line 93"/>
            <p:cNvSpPr>
              <a:spLocks noChangeShapeType="1"/>
            </p:cNvSpPr>
            <p:nvPr/>
          </p:nvSpPr>
          <p:spPr bwMode="auto">
            <a:xfrm flipV="1">
              <a:off x="4772025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" name="Line 94"/>
            <p:cNvSpPr>
              <a:spLocks noChangeShapeType="1"/>
            </p:cNvSpPr>
            <p:nvPr/>
          </p:nvSpPr>
          <p:spPr bwMode="auto">
            <a:xfrm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" name="Line 95"/>
            <p:cNvSpPr>
              <a:spLocks noChangeShapeType="1"/>
            </p:cNvSpPr>
            <p:nvPr/>
          </p:nvSpPr>
          <p:spPr bwMode="auto">
            <a:xfrm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" name="Line 96"/>
            <p:cNvSpPr>
              <a:spLocks noChangeShapeType="1"/>
            </p:cNvSpPr>
            <p:nvPr/>
          </p:nvSpPr>
          <p:spPr bwMode="auto">
            <a:xfrm flipH="1"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6" name="Line 97"/>
            <p:cNvSpPr>
              <a:spLocks noChangeShapeType="1"/>
            </p:cNvSpPr>
            <p:nvPr/>
          </p:nvSpPr>
          <p:spPr bwMode="auto">
            <a:xfrm flipV="1">
              <a:off x="4772025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7" name="Line 98"/>
            <p:cNvSpPr>
              <a:spLocks noChangeShapeType="1"/>
            </p:cNvSpPr>
            <p:nvPr/>
          </p:nvSpPr>
          <p:spPr bwMode="auto">
            <a:xfrm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8" name="Line 99"/>
            <p:cNvSpPr>
              <a:spLocks noChangeShapeType="1"/>
            </p:cNvSpPr>
            <p:nvPr/>
          </p:nvSpPr>
          <p:spPr bwMode="auto">
            <a:xfrm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" name="Line 100"/>
            <p:cNvSpPr>
              <a:spLocks noChangeShapeType="1"/>
            </p:cNvSpPr>
            <p:nvPr/>
          </p:nvSpPr>
          <p:spPr bwMode="auto">
            <a:xfrm flipH="1"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0" name="Line 101"/>
            <p:cNvSpPr>
              <a:spLocks noChangeShapeType="1"/>
            </p:cNvSpPr>
            <p:nvPr/>
          </p:nvSpPr>
          <p:spPr bwMode="auto">
            <a:xfrm flipV="1">
              <a:off x="4772025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1" name="Line 102"/>
            <p:cNvSpPr>
              <a:spLocks noChangeShapeType="1"/>
            </p:cNvSpPr>
            <p:nvPr/>
          </p:nvSpPr>
          <p:spPr bwMode="auto">
            <a:xfrm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" name="Line 103"/>
            <p:cNvSpPr>
              <a:spLocks noChangeShapeType="1"/>
            </p:cNvSpPr>
            <p:nvPr/>
          </p:nvSpPr>
          <p:spPr bwMode="auto">
            <a:xfrm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3" name="Line 104"/>
            <p:cNvSpPr>
              <a:spLocks noChangeShapeType="1"/>
            </p:cNvSpPr>
            <p:nvPr/>
          </p:nvSpPr>
          <p:spPr bwMode="auto">
            <a:xfrm flipH="1"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4" name="Line 105"/>
            <p:cNvSpPr>
              <a:spLocks noChangeShapeType="1"/>
            </p:cNvSpPr>
            <p:nvPr/>
          </p:nvSpPr>
          <p:spPr bwMode="auto">
            <a:xfrm flipV="1">
              <a:off x="4772025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5" name="Line 106"/>
            <p:cNvSpPr>
              <a:spLocks noChangeShapeType="1"/>
            </p:cNvSpPr>
            <p:nvPr/>
          </p:nvSpPr>
          <p:spPr bwMode="auto">
            <a:xfrm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6" name="Line 107"/>
            <p:cNvSpPr>
              <a:spLocks noChangeShapeType="1"/>
            </p:cNvSpPr>
            <p:nvPr/>
          </p:nvSpPr>
          <p:spPr bwMode="auto">
            <a:xfrm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7" name="Line 108"/>
            <p:cNvSpPr>
              <a:spLocks noChangeShapeType="1"/>
            </p:cNvSpPr>
            <p:nvPr/>
          </p:nvSpPr>
          <p:spPr bwMode="auto">
            <a:xfrm flipH="1"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8" name="Line 109"/>
            <p:cNvSpPr>
              <a:spLocks noChangeShapeType="1"/>
            </p:cNvSpPr>
            <p:nvPr/>
          </p:nvSpPr>
          <p:spPr bwMode="auto">
            <a:xfrm flipV="1">
              <a:off x="4772025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9" name="Line 110"/>
            <p:cNvSpPr>
              <a:spLocks noChangeShapeType="1"/>
            </p:cNvSpPr>
            <p:nvPr/>
          </p:nvSpPr>
          <p:spPr bwMode="auto">
            <a:xfrm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0" name="Line 111"/>
            <p:cNvSpPr>
              <a:spLocks noChangeShapeType="1"/>
            </p:cNvSpPr>
            <p:nvPr/>
          </p:nvSpPr>
          <p:spPr bwMode="auto">
            <a:xfrm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1" name="Line 112"/>
            <p:cNvSpPr>
              <a:spLocks noChangeShapeType="1"/>
            </p:cNvSpPr>
            <p:nvPr/>
          </p:nvSpPr>
          <p:spPr bwMode="auto">
            <a:xfrm flipH="1"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" name="Line 113"/>
            <p:cNvSpPr>
              <a:spLocks noChangeShapeType="1"/>
            </p:cNvSpPr>
            <p:nvPr/>
          </p:nvSpPr>
          <p:spPr bwMode="auto">
            <a:xfrm flipV="1">
              <a:off x="4772025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3" name="Line 114"/>
            <p:cNvSpPr>
              <a:spLocks noChangeShapeType="1"/>
            </p:cNvSpPr>
            <p:nvPr/>
          </p:nvSpPr>
          <p:spPr bwMode="auto">
            <a:xfrm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4" name="Line 115"/>
            <p:cNvSpPr>
              <a:spLocks noChangeShapeType="1"/>
            </p:cNvSpPr>
            <p:nvPr/>
          </p:nvSpPr>
          <p:spPr bwMode="auto">
            <a:xfrm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5" name="Line 116"/>
            <p:cNvSpPr>
              <a:spLocks noChangeShapeType="1"/>
            </p:cNvSpPr>
            <p:nvPr/>
          </p:nvSpPr>
          <p:spPr bwMode="auto">
            <a:xfrm flipH="1"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6" name="Line 117"/>
            <p:cNvSpPr>
              <a:spLocks noChangeShapeType="1"/>
            </p:cNvSpPr>
            <p:nvPr/>
          </p:nvSpPr>
          <p:spPr bwMode="auto">
            <a:xfrm flipV="1">
              <a:off x="4772025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7" name="Line 118"/>
            <p:cNvSpPr>
              <a:spLocks noChangeShapeType="1"/>
            </p:cNvSpPr>
            <p:nvPr/>
          </p:nvSpPr>
          <p:spPr bwMode="auto">
            <a:xfrm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8" name="Line 119"/>
            <p:cNvSpPr>
              <a:spLocks noChangeShapeType="1"/>
            </p:cNvSpPr>
            <p:nvPr/>
          </p:nvSpPr>
          <p:spPr bwMode="auto">
            <a:xfrm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9" name="Line 120"/>
            <p:cNvSpPr>
              <a:spLocks noChangeShapeType="1"/>
            </p:cNvSpPr>
            <p:nvPr/>
          </p:nvSpPr>
          <p:spPr bwMode="auto">
            <a:xfrm flipH="1">
              <a:off x="4772025" y="45354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0" name="Line 121"/>
            <p:cNvSpPr>
              <a:spLocks noChangeShapeType="1"/>
            </p:cNvSpPr>
            <p:nvPr/>
          </p:nvSpPr>
          <p:spPr bwMode="auto">
            <a:xfrm flipV="1">
              <a:off x="4772025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1" name="Line 125"/>
            <p:cNvSpPr>
              <a:spLocks noChangeShapeType="1"/>
            </p:cNvSpPr>
            <p:nvPr/>
          </p:nvSpPr>
          <p:spPr bwMode="auto">
            <a:xfrm flipV="1"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2" name="Line 129"/>
            <p:cNvSpPr>
              <a:spLocks noChangeShapeType="1"/>
            </p:cNvSpPr>
            <p:nvPr/>
          </p:nvSpPr>
          <p:spPr bwMode="auto">
            <a:xfrm flipV="1"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3" name="Line 133"/>
            <p:cNvSpPr>
              <a:spLocks noChangeShapeType="1"/>
            </p:cNvSpPr>
            <p:nvPr/>
          </p:nvSpPr>
          <p:spPr bwMode="auto">
            <a:xfrm flipV="1"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4" name="Line 137"/>
            <p:cNvSpPr>
              <a:spLocks noChangeShapeType="1"/>
            </p:cNvSpPr>
            <p:nvPr/>
          </p:nvSpPr>
          <p:spPr bwMode="auto">
            <a:xfrm flipV="1"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5" name="Line 141"/>
            <p:cNvSpPr>
              <a:spLocks noChangeShapeType="1"/>
            </p:cNvSpPr>
            <p:nvPr/>
          </p:nvSpPr>
          <p:spPr bwMode="auto">
            <a:xfrm flipV="1"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6" name="Line 145"/>
            <p:cNvSpPr>
              <a:spLocks noChangeShapeType="1"/>
            </p:cNvSpPr>
            <p:nvPr/>
          </p:nvSpPr>
          <p:spPr bwMode="auto">
            <a:xfrm flipV="1"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7" name="Line 149"/>
            <p:cNvSpPr>
              <a:spLocks noChangeShapeType="1"/>
            </p:cNvSpPr>
            <p:nvPr/>
          </p:nvSpPr>
          <p:spPr bwMode="auto">
            <a:xfrm flipV="1"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8" name="Line 153"/>
            <p:cNvSpPr>
              <a:spLocks noChangeShapeType="1"/>
            </p:cNvSpPr>
            <p:nvPr/>
          </p:nvSpPr>
          <p:spPr bwMode="auto">
            <a:xfrm flipV="1"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9" name="Line 157"/>
            <p:cNvSpPr>
              <a:spLocks noChangeShapeType="1"/>
            </p:cNvSpPr>
            <p:nvPr/>
          </p:nvSpPr>
          <p:spPr bwMode="auto">
            <a:xfrm flipV="1"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0" name="Line 161"/>
            <p:cNvSpPr>
              <a:spLocks noChangeShapeType="1"/>
            </p:cNvSpPr>
            <p:nvPr/>
          </p:nvSpPr>
          <p:spPr bwMode="auto">
            <a:xfrm flipV="1"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1" name="Line 165"/>
            <p:cNvSpPr>
              <a:spLocks noChangeShapeType="1"/>
            </p:cNvSpPr>
            <p:nvPr/>
          </p:nvSpPr>
          <p:spPr bwMode="auto">
            <a:xfrm flipV="1"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2" name="Line 169"/>
            <p:cNvSpPr>
              <a:spLocks noChangeShapeType="1"/>
            </p:cNvSpPr>
            <p:nvPr/>
          </p:nvSpPr>
          <p:spPr bwMode="auto">
            <a:xfrm flipV="1"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" name="Line 173"/>
            <p:cNvSpPr>
              <a:spLocks noChangeShapeType="1"/>
            </p:cNvSpPr>
            <p:nvPr/>
          </p:nvSpPr>
          <p:spPr bwMode="auto">
            <a:xfrm flipV="1"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4" name="Line 177"/>
            <p:cNvSpPr>
              <a:spLocks noChangeShapeType="1"/>
            </p:cNvSpPr>
            <p:nvPr/>
          </p:nvSpPr>
          <p:spPr bwMode="auto">
            <a:xfrm flipV="1"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5" name="Line 181"/>
            <p:cNvSpPr>
              <a:spLocks noChangeShapeType="1"/>
            </p:cNvSpPr>
            <p:nvPr/>
          </p:nvSpPr>
          <p:spPr bwMode="auto">
            <a:xfrm flipV="1"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" name="Group 705"/>
          <p:cNvGrpSpPr/>
          <p:nvPr/>
        </p:nvGrpSpPr>
        <p:grpSpPr>
          <a:xfrm>
            <a:off x="5178364" y="3127048"/>
            <a:ext cx="166698" cy="2430230"/>
            <a:chOff x="4772025" y="3611564"/>
            <a:chExt cx="55563" cy="923925"/>
          </a:xfrm>
        </p:grpSpPr>
        <p:sp>
          <p:nvSpPr>
            <p:cNvPr id="867" name="Line 58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8" name="Line 59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9" name="Line 60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" name="Line 61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1" name="Line 62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2" name="Line 63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3" name="Line 64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4" name="Line 65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5" name="Line 66"/>
            <p:cNvSpPr>
              <a:spLocks noChangeShapeType="1"/>
            </p:cNvSpPr>
            <p:nvPr/>
          </p:nvSpPr>
          <p:spPr bwMode="auto">
            <a:xfrm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6" name="Line 67"/>
            <p:cNvSpPr>
              <a:spLocks noChangeShapeType="1"/>
            </p:cNvSpPr>
            <p:nvPr/>
          </p:nvSpPr>
          <p:spPr bwMode="auto">
            <a:xfrm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7" name="Line 68"/>
            <p:cNvSpPr>
              <a:spLocks noChangeShapeType="1"/>
            </p:cNvSpPr>
            <p:nvPr/>
          </p:nvSpPr>
          <p:spPr bwMode="auto">
            <a:xfrm flipH="1"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8" name="Line 69"/>
            <p:cNvSpPr>
              <a:spLocks noChangeShapeType="1"/>
            </p:cNvSpPr>
            <p:nvPr/>
          </p:nvSpPr>
          <p:spPr bwMode="auto">
            <a:xfrm flipV="1">
              <a:off x="4772025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9" name="Line 70"/>
            <p:cNvSpPr>
              <a:spLocks noChangeShapeType="1"/>
            </p:cNvSpPr>
            <p:nvPr/>
          </p:nvSpPr>
          <p:spPr bwMode="auto">
            <a:xfrm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0" name="Line 71"/>
            <p:cNvSpPr>
              <a:spLocks noChangeShapeType="1"/>
            </p:cNvSpPr>
            <p:nvPr/>
          </p:nvSpPr>
          <p:spPr bwMode="auto">
            <a:xfrm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1" name="Line 72"/>
            <p:cNvSpPr>
              <a:spLocks noChangeShapeType="1"/>
            </p:cNvSpPr>
            <p:nvPr/>
          </p:nvSpPr>
          <p:spPr bwMode="auto">
            <a:xfrm flipH="1"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2" name="Line 73"/>
            <p:cNvSpPr>
              <a:spLocks noChangeShapeType="1"/>
            </p:cNvSpPr>
            <p:nvPr/>
          </p:nvSpPr>
          <p:spPr bwMode="auto">
            <a:xfrm flipV="1">
              <a:off x="4772025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3" name="Line 74"/>
            <p:cNvSpPr>
              <a:spLocks noChangeShapeType="1"/>
            </p:cNvSpPr>
            <p:nvPr/>
          </p:nvSpPr>
          <p:spPr bwMode="auto">
            <a:xfrm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4" name="Line 75"/>
            <p:cNvSpPr>
              <a:spLocks noChangeShapeType="1"/>
            </p:cNvSpPr>
            <p:nvPr/>
          </p:nvSpPr>
          <p:spPr bwMode="auto">
            <a:xfrm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5" name="Line 76"/>
            <p:cNvSpPr>
              <a:spLocks noChangeShapeType="1"/>
            </p:cNvSpPr>
            <p:nvPr/>
          </p:nvSpPr>
          <p:spPr bwMode="auto">
            <a:xfrm flipH="1"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6" name="Line 77"/>
            <p:cNvSpPr>
              <a:spLocks noChangeShapeType="1"/>
            </p:cNvSpPr>
            <p:nvPr/>
          </p:nvSpPr>
          <p:spPr bwMode="auto">
            <a:xfrm flipV="1">
              <a:off x="4772025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7" name="Line 78"/>
            <p:cNvSpPr>
              <a:spLocks noChangeShapeType="1"/>
            </p:cNvSpPr>
            <p:nvPr/>
          </p:nvSpPr>
          <p:spPr bwMode="auto">
            <a:xfrm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8" name="Line 79"/>
            <p:cNvSpPr>
              <a:spLocks noChangeShapeType="1"/>
            </p:cNvSpPr>
            <p:nvPr/>
          </p:nvSpPr>
          <p:spPr bwMode="auto">
            <a:xfrm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9" name="Line 80"/>
            <p:cNvSpPr>
              <a:spLocks noChangeShapeType="1"/>
            </p:cNvSpPr>
            <p:nvPr/>
          </p:nvSpPr>
          <p:spPr bwMode="auto">
            <a:xfrm flipH="1"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0" name="Line 81"/>
            <p:cNvSpPr>
              <a:spLocks noChangeShapeType="1"/>
            </p:cNvSpPr>
            <p:nvPr/>
          </p:nvSpPr>
          <p:spPr bwMode="auto">
            <a:xfrm flipV="1">
              <a:off x="4772025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" name="Line 82"/>
            <p:cNvSpPr>
              <a:spLocks noChangeShapeType="1"/>
            </p:cNvSpPr>
            <p:nvPr/>
          </p:nvSpPr>
          <p:spPr bwMode="auto">
            <a:xfrm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" name="Line 83"/>
            <p:cNvSpPr>
              <a:spLocks noChangeShapeType="1"/>
            </p:cNvSpPr>
            <p:nvPr/>
          </p:nvSpPr>
          <p:spPr bwMode="auto">
            <a:xfrm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3" name="Line 84"/>
            <p:cNvSpPr>
              <a:spLocks noChangeShapeType="1"/>
            </p:cNvSpPr>
            <p:nvPr/>
          </p:nvSpPr>
          <p:spPr bwMode="auto">
            <a:xfrm flipH="1"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4" name="Line 85"/>
            <p:cNvSpPr>
              <a:spLocks noChangeShapeType="1"/>
            </p:cNvSpPr>
            <p:nvPr/>
          </p:nvSpPr>
          <p:spPr bwMode="auto">
            <a:xfrm flipV="1">
              <a:off x="4772025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5" name="Line 86"/>
            <p:cNvSpPr>
              <a:spLocks noChangeShapeType="1"/>
            </p:cNvSpPr>
            <p:nvPr/>
          </p:nvSpPr>
          <p:spPr bwMode="auto">
            <a:xfrm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6" name="Line 87"/>
            <p:cNvSpPr>
              <a:spLocks noChangeShapeType="1"/>
            </p:cNvSpPr>
            <p:nvPr/>
          </p:nvSpPr>
          <p:spPr bwMode="auto">
            <a:xfrm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7" name="Line 88"/>
            <p:cNvSpPr>
              <a:spLocks noChangeShapeType="1"/>
            </p:cNvSpPr>
            <p:nvPr/>
          </p:nvSpPr>
          <p:spPr bwMode="auto">
            <a:xfrm flipH="1"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8" name="Line 89"/>
            <p:cNvSpPr>
              <a:spLocks noChangeShapeType="1"/>
            </p:cNvSpPr>
            <p:nvPr/>
          </p:nvSpPr>
          <p:spPr bwMode="auto">
            <a:xfrm flipV="1">
              <a:off x="4772025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9" name="Line 90"/>
            <p:cNvSpPr>
              <a:spLocks noChangeShapeType="1"/>
            </p:cNvSpPr>
            <p:nvPr/>
          </p:nvSpPr>
          <p:spPr bwMode="auto">
            <a:xfrm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0" name="Line 91"/>
            <p:cNvSpPr>
              <a:spLocks noChangeShapeType="1"/>
            </p:cNvSpPr>
            <p:nvPr/>
          </p:nvSpPr>
          <p:spPr bwMode="auto">
            <a:xfrm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" name="Line 92"/>
            <p:cNvSpPr>
              <a:spLocks noChangeShapeType="1"/>
            </p:cNvSpPr>
            <p:nvPr/>
          </p:nvSpPr>
          <p:spPr bwMode="auto">
            <a:xfrm flipH="1"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" name="Line 93"/>
            <p:cNvSpPr>
              <a:spLocks noChangeShapeType="1"/>
            </p:cNvSpPr>
            <p:nvPr/>
          </p:nvSpPr>
          <p:spPr bwMode="auto">
            <a:xfrm flipV="1">
              <a:off x="4772025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3" name="Line 94"/>
            <p:cNvSpPr>
              <a:spLocks noChangeShapeType="1"/>
            </p:cNvSpPr>
            <p:nvPr/>
          </p:nvSpPr>
          <p:spPr bwMode="auto">
            <a:xfrm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4" name="Line 95"/>
            <p:cNvSpPr>
              <a:spLocks noChangeShapeType="1"/>
            </p:cNvSpPr>
            <p:nvPr/>
          </p:nvSpPr>
          <p:spPr bwMode="auto">
            <a:xfrm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5" name="Line 96"/>
            <p:cNvSpPr>
              <a:spLocks noChangeShapeType="1"/>
            </p:cNvSpPr>
            <p:nvPr/>
          </p:nvSpPr>
          <p:spPr bwMode="auto">
            <a:xfrm flipH="1"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6" name="Line 97"/>
            <p:cNvSpPr>
              <a:spLocks noChangeShapeType="1"/>
            </p:cNvSpPr>
            <p:nvPr/>
          </p:nvSpPr>
          <p:spPr bwMode="auto">
            <a:xfrm flipV="1">
              <a:off x="4772025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7" name="Line 98"/>
            <p:cNvSpPr>
              <a:spLocks noChangeShapeType="1"/>
            </p:cNvSpPr>
            <p:nvPr/>
          </p:nvSpPr>
          <p:spPr bwMode="auto">
            <a:xfrm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8" name="Line 99"/>
            <p:cNvSpPr>
              <a:spLocks noChangeShapeType="1"/>
            </p:cNvSpPr>
            <p:nvPr/>
          </p:nvSpPr>
          <p:spPr bwMode="auto">
            <a:xfrm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9" name="Line 100"/>
            <p:cNvSpPr>
              <a:spLocks noChangeShapeType="1"/>
            </p:cNvSpPr>
            <p:nvPr/>
          </p:nvSpPr>
          <p:spPr bwMode="auto">
            <a:xfrm flipH="1"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0" name="Line 101"/>
            <p:cNvSpPr>
              <a:spLocks noChangeShapeType="1"/>
            </p:cNvSpPr>
            <p:nvPr/>
          </p:nvSpPr>
          <p:spPr bwMode="auto">
            <a:xfrm flipV="1">
              <a:off x="4772025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1" name="Line 102"/>
            <p:cNvSpPr>
              <a:spLocks noChangeShapeType="1"/>
            </p:cNvSpPr>
            <p:nvPr/>
          </p:nvSpPr>
          <p:spPr bwMode="auto">
            <a:xfrm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2" name="Line 103"/>
            <p:cNvSpPr>
              <a:spLocks noChangeShapeType="1"/>
            </p:cNvSpPr>
            <p:nvPr/>
          </p:nvSpPr>
          <p:spPr bwMode="auto">
            <a:xfrm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3" name="Line 104"/>
            <p:cNvSpPr>
              <a:spLocks noChangeShapeType="1"/>
            </p:cNvSpPr>
            <p:nvPr/>
          </p:nvSpPr>
          <p:spPr bwMode="auto">
            <a:xfrm flipH="1"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4" name="Line 105"/>
            <p:cNvSpPr>
              <a:spLocks noChangeShapeType="1"/>
            </p:cNvSpPr>
            <p:nvPr/>
          </p:nvSpPr>
          <p:spPr bwMode="auto">
            <a:xfrm flipV="1">
              <a:off x="4772025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5" name="Line 106"/>
            <p:cNvSpPr>
              <a:spLocks noChangeShapeType="1"/>
            </p:cNvSpPr>
            <p:nvPr/>
          </p:nvSpPr>
          <p:spPr bwMode="auto">
            <a:xfrm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6" name="Line 107"/>
            <p:cNvSpPr>
              <a:spLocks noChangeShapeType="1"/>
            </p:cNvSpPr>
            <p:nvPr/>
          </p:nvSpPr>
          <p:spPr bwMode="auto">
            <a:xfrm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7" name="Line 108"/>
            <p:cNvSpPr>
              <a:spLocks noChangeShapeType="1"/>
            </p:cNvSpPr>
            <p:nvPr/>
          </p:nvSpPr>
          <p:spPr bwMode="auto">
            <a:xfrm flipH="1"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8" name="Line 109"/>
            <p:cNvSpPr>
              <a:spLocks noChangeShapeType="1"/>
            </p:cNvSpPr>
            <p:nvPr/>
          </p:nvSpPr>
          <p:spPr bwMode="auto">
            <a:xfrm flipV="1">
              <a:off x="4772025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9" name="Line 110"/>
            <p:cNvSpPr>
              <a:spLocks noChangeShapeType="1"/>
            </p:cNvSpPr>
            <p:nvPr/>
          </p:nvSpPr>
          <p:spPr bwMode="auto">
            <a:xfrm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0" name="Line 111"/>
            <p:cNvSpPr>
              <a:spLocks noChangeShapeType="1"/>
            </p:cNvSpPr>
            <p:nvPr/>
          </p:nvSpPr>
          <p:spPr bwMode="auto">
            <a:xfrm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1" name="Line 112"/>
            <p:cNvSpPr>
              <a:spLocks noChangeShapeType="1"/>
            </p:cNvSpPr>
            <p:nvPr/>
          </p:nvSpPr>
          <p:spPr bwMode="auto">
            <a:xfrm flipH="1"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" name="Line 113"/>
            <p:cNvSpPr>
              <a:spLocks noChangeShapeType="1"/>
            </p:cNvSpPr>
            <p:nvPr/>
          </p:nvSpPr>
          <p:spPr bwMode="auto">
            <a:xfrm flipV="1">
              <a:off x="4772025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3" name="Line 114"/>
            <p:cNvSpPr>
              <a:spLocks noChangeShapeType="1"/>
            </p:cNvSpPr>
            <p:nvPr/>
          </p:nvSpPr>
          <p:spPr bwMode="auto">
            <a:xfrm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" name="Line 115"/>
            <p:cNvSpPr>
              <a:spLocks noChangeShapeType="1"/>
            </p:cNvSpPr>
            <p:nvPr/>
          </p:nvSpPr>
          <p:spPr bwMode="auto">
            <a:xfrm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" name="Line 116"/>
            <p:cNvSpPr>
              <a:spLocks noChangeShapeType="1"/>
            </p:cNvSpPr>
            <p:nvPr/>
          </p:nvSpPr>
          <p:spPr bwMode="auto">
            <a:xfrm flipH="1"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" name="Line 117"/>
            <p:cNvSpPr>
              <a:spLocks noChangeShapeType="1"/>
            </p:cNvSpPr>
            <p:nvPr/>
          </p:nvSpPr>
          <p:spPr bwMode="auto">
            <a:xfrm flipV="1">
              <a:off x="4772025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" name="Line 118"/>
            <p:cNvSpPr>
              <a:spLocks noChangeShapeType="1"/>
            </p:cNvSpPr>
            <p:nvPr/>
          </p:nvSpPr>
          <p:spPr bwMode="auto">
            <a:xfrm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8" name="Line 119"/>
            <p:cNvSpPr>
              <a:spLocks noChangeShapeType="1"/>
            </p:cNvSpPr>
            <p:nvPr/>
          </p:nvSpPr>
          <p:spPr bwMode="auto">
            <a:xfrm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9" name="Line 120"/>
            <p:cNvSpPr>
              <a:spLocks noChangeShapeType="1"/>
            </p:cNvSpPr>
            <p:nvPr/>
          </p:nvSpPr>
          <p:spPr bwMode="auto">
            <a:xfrm flipH="1">
              <a:off x="4772025" y="45354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0" name="Line 121"/>
            <p:cNvSpPr>
              <a:spLocks noChangeShapeType="1"/>
            </p:cNvSpPr>
            <p:nvPr/>
          </p:nvSpPr>
          <p:spPr bwMode="auto">
            <a:xfrm flipV="1">
              <a:off x="4772025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1" name="Line 125"/>
            <p:cNvSpPr>
              <a:spLocks noChangeShapeType="1"/>
            </p:cNvSpPr>
            <p:nvPr/>
          </p:nvSpPr>
          <p:spPr bwMode="auto">
            <a:xfrm flipV="1"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" name="Line 129"/>
            <p:cNvSpPr>
              <a:spLocks noChangeShapeType="1"/>
            </p:cNvSpPr>
            <p:nvPr/>
          </p:nvSpPr>
          <p:spPr bwMode="auto">
            <a:xfrm flipV="1"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3" name="Line 133"/>
            <p:cNvSpPr>
              <a:spLocks noChangeShapeType="1"/>
            </p:cNvSpPr>
            <p:nvPr/>
          </p:nvSpPr>
          <p:spPr bwMode="auto">
            <a:xfrm flipV="1"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4" name="Line 137"/>
            <p:cNvSpPr>
              <a:spLocks noChangeShapeType="1"/>
            </p:cNvSpPr>
            <p:nvPr/>
          </p:nvSpPr>
          <p:spPr bwMode="auto">
            <a:xfrm flipV="1"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5" name="Line 141"/>
            <p:cNvSpPr>
              <a:spLocks noChangeShapeType="1"/>
            </p:cNvSpPr>
            <p:nvPr/>
          </p:nvSpPr>
          <p:spPr bwMode="auto">
            <a:xfrm flipV="1"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6" name="Line 145"/>
            <p:cNvSpPr>
              <a:spLocks noChangeShapeType="1"/>
            </p:cNvSpPr>
            <p:nvPr/>
          </p:nvSpPr>
          <p:spPr bwMode="auto">
            <a:xfrm flipV="1"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7" name="Line 149"/>
            <p:cNvSpPr>
              <a:spLocks noChangeShapeType="1"/>
            </p:cNvSpPr>
            <p:nvPr/>
          </p:nvSpPr>
          <p:spPr bwMode="auto">
            <a:xfrm flipV="1"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8" name="Line 153"/>
            <p:cNvSpPr>
              <a:spLocks noChangeShapeType="1"/>
            </p:cNvSpPr>
            <p:nvPr/>
          </p:nvSpPr>
          <p:spPr bwMode="auto">
            <a:xfrm flipV="1"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9" name="Line 157"/>
            <p:cNvSpPr>
              <a:spLocks noChangeShapeType="1"/>
            </p:cNvSpPr>
            <p:nvPr/>
          </p:nvSpPr>
          <p:spPr bwMode="auto">
            <a:xfrm flipV="1"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0" name="Line 161"/>
            <p:cNvSpPr>
              <a:spLocks noChangeShapeType="1"/>
            </p:cNvSpPr>
            <p:nvPr/>
          </p:nvSpPr>
          <p:spPr bwMode="auto">
            <a:xfrm flipV="1"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1" name="Line 165"/>
            <p:cNvSpPr>
              <a:spLocks noChangeShapeType="1"/>
            </p:cNvSpPr>
            <p:nvPr/>
          </p:nvSpPr>
          <p:spPr bwMode="auto">
            <a:xfrm flipV="1"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" name="Line 169"/>
            <p:cNvSpPr>
              <a:spLocks noChangeShapeType="1"/>
            </p:cNvSpPr>
            <p:nvPr/>
          </p:nvSpPr>
          <p:spPr bwMode="auto">
            <a:xfrm flipV="1"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3" name="Line 173"/>
            <p:cNvSpPr>
              <a:spLocks noChangeShapeType="1"/>
            </p:cNvSpPr>
            <p:nvPr/>
          </p:nvSpPr>
          <p:spPr bwMode="auto">
            <a:xfrm flipV="1"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4" name="Line 177"/>
            <p:cNvSpPr>
              <a:spLocks noChangeShapeType="1"/>
            </p:cNvSpPr>
            <p:nvPr/>
          </p:nvSpPr>
          <p:spPr bwMode="auto">
            <a:xfrm flipV="1"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5" name="Line 181"/>
            <p:cNvSpPr>
              <a:spLocks noChangeShapeType="1"/>
            </p:cNvSpPr>
            <p:nvPr/>
          </p:nvSpPr>
          <p:spPr bwMode="auto">
            <a:xfrm flipV="1"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" name="Group 706"/>
          <p:cNvGrpSpPr/>
          <p:nvPr/>
        </p:nvGrpSpPr>
        <p:grpSpPr>
          <a:xfrm>
            <a:off x="5428410" y="3127048"/>
            <a:ext cx="166698" cy="2430230"/>
            <a:chOff x="4772025" y="3611564"/>
            <a:chExt cx="55563" cy="923925"/>
          </a:xfrm>
        </p:grpSpPr>
        <p:sp>
          <p:nvSpPr>
            <p:cNvPr id="788" name="Line 58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" name="Line 59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0" name="Line 60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1" name="Line 61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2" name="Line 62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3" name="Line 63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4" name="Line 64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5" name="Line 65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6" name="Line 66"/>
            <p:cNvSpPr>
              <a:spLocks noChangeShapeType="1"/>
            </p:cNvSpPr>
            <p:nvPr/>
          </p:nvSpPr>
          <p:spPr bwMode="auto">
            <a:xfrm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7" name="Line 67"/>
            <p:cNvSpPr>
              <a:spLocks noChangeShapeType="1"/>
            </p:cNvSpPr>
            <p:nvPr/>
          </p:nvSpPr>
          <p:spPr bwMode="auto">
            <a:xfrm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" name="Line 68"/>
            <p:cNvSpPr>
              <a:spLocks noChangeShapeType="1"/>
            </p:cNvSpPr>
            <p:nvPr/>
          </p:nvSpPr>
          <p:spPr bwMode="auto">
            <a:xfrm flipH="1"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" name="Line 69"/>
            <p:cNvSpPr>
              <a:spLocks noChangeShapeType="1"/>
            </p:cNvSpPr>
            <p:nvPr/>
          </p:nvSpPr>
          <p:spPr bwMode="auto">
            <a:xfrm flipV="1">
              <a:off x="4772025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0" name="Line 70"/>
            <p:cNvSpPr>
              <a:spLocks noChangeShapeType="1"/>
            </p:cNvSpPr>
            <p:nvPr/>
          </p:nvSpPr>
          <p:spPr bwMode="auto">
            <a:xfrm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1" name="Line 71"/>
            <p:cNvSpPr>
              <a:spLocks noChangeShapeType="1"/>
            </p:cNvSpPr>
            <p:nvPr/>
          </p:nvSpPr>
          <p:spPr bwMode="auto">
            <a:xfrm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2" name="Line 72"/>
            <p:cNvSpPr>
              <a:spLocks noChangeShapeType="1"/>
            </p:cNvSpPr>
            <p:nvPr/>
          </p:nvSpPr>
          <p:spPr bwMode="auto">
            <a:xfrm flipH="1"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3" name="Line 73"/>
            <p:cNvSpPr>
              <a:spLocks noChangeShapeType="1"/>
            </p:cNvSpPr>
            <p:nvPr/>
          </p:nvSpPr>
          <p:spPr bwMode="auto">
            <a:xfrm flipV="1">
              <a:off x="4772025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4" name="Line 74"/>
            <p:cNvSpPr>
              <a:spLocks noChangeShapeType="1"/>
            </p:cNvSpPr>
            <p:nvPr/>
          </p:nvSpPr>
          <p:spPr bwMode="auto">
            <a:xfrm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5" name="Line 75"/>
            <p:cNvSpPr>
              <a:spLocks noChangeShapeType="1"/>
            </p:cNvSpPr>
            <p:nvPr/>
          </p:nvSpPr>
          <p:spPr bwMode="auto">
            <a:xfrm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6" name="Line 76"/>
            <p:cNvSpPr>
              <a:spLocks noChangeShapeType="1"/>
            </p:cNvSpPr>
            <p:nvPr/>
          </p:nvSpPr>
          <p:spPr bwMode="auto">
            <a:xfrm flipH="1"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7" name="Line 77"/>
            <p:cNvSpPr>
              <a:spLocks noChangeShapeType="1"/>
            </p:cNvSpPr>
            <p:nvPr/>
          </p:nvSpPr>
          <p:spPr bwMode="auto">
            <a:xfrm flipV="1">
              <a:off x="4772025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8" name="Line 78"/>
            <p:cNvSpPr>
              <a:spLocks noChangeShapeType="1"/>
            </p:cNvSpPr>
            <p:nvPr/>
          </p:nvSpPr>
          <p:spPr bwMode="auto">
            <a:xfrm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" name="Line 79"/>
            <p:cNvSpPr>
              <a:spLocks noChangeShapeType="1"/>
            </p:cNvSpPr>
            <p:nvPr/>
          </p:nvSpPr>
          <p:spPr bwMode="auto">
            <a:xfrm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" name="Line 80"/>
            <p:cNvSpPr>
              <a:spLocks noChangeShapeType="1"/>
            </p:cNvSpPr>
            <p:nvPr/>
          </p:nvSpPr>
          <p:spPr bwMode="auto">
            <a:xfrm flipH="1"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1" name="Line 81"/>
            <p:cNvSpPr>
              <a:spLocks noChangeShapeType="1"/>
            </p:cNvSpPr>
            <p:nvPr/>
          </p:nvSpPr>
          <p:spPr bwMode="auto">
            <a:xfrm flipV="1">
              <a:off x="4772025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2" name="Line 82"/>
            <p:cNvSpPr>
              <a:spLocks noChangeShapeType="1"/>
            </p:cNvSpPr>
            <p:nvPr/>
          </p:nvSpPr>
          <p:spPr bwMode="auto">
            <a:xfrm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3" name="Line 83"/>
            <p:cNvSpPr>
              <a:spLocks noChangeShapeType="1"/>
            </p:cNvSpPr>
            <p:nvPr/>
          </p:nvSpPr>
          <p:spPr bwMode="auto">
            <a:xfrm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4" name="Line 84"/>
            <p:cNvSpPr>
              <a:spLocks noChangeShapeType="1"/>
            </p:cNvSpPr>
            <p:nvPr/>
          </p:nvSpPr>
          <p:spPr bwMode="auto">
            <a:xfrm flipH="1"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5" name="Line 85"/>
            <p:cNvSpPr>
              <a:spLocks noChangeShapeType="1"/>
            </p:cNvSpPr>
            <p:nvPr/>
          </p:nvSpPr>
          <p:spPr bwMode="auto">
            <a:xfrm flipV="1">
              <a:off x="4772025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6" name="Line 86"/>
            <p:cNvSpPr>
              <a:spLocks noChangeShapeType="1"/>
            </p:cNvSpPr>
            <p:nvPr/>
          </p:nvSpPr>
          <p:spPr bwMode="auto">
            <a:xfrm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7" name="Line 87"/>
            <p:cNvSpPr>
              <a:spLocks noChangeShapeType="1"/>
            </p:cNvSpPr>
            <p:nvPr/>
          </p:nvSpPr>
          <p:spPr bwMode="auto">
            <a:xfrm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8" name="Line 88"/>
            <p:cNvSpPr>
              <a:spLocks noChangeShapeType="1"/>
            </p:cNvSpPr>
            <p:nvPr/>
          </p:nvSpPr>
          <p:spPr bwMode="auto">
            <a:xfrm flipH="1"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" name="Line 89"/>
            <p:cNvSpPr>
              <a:spLocks noChangeShapeType="1"/>
            </p:cNvSpPr>
            <p:nvPr/>
          </p:nvSpPr>
          <p:spPr bwMode="auto">
            <a:xfrm flipV="1">
              <a:off x="4772025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" name="Line 90"/>
            <p:cNvSpPr>
              <a:spLocks noChangeShapeType="1"/>
            </p:cNvSpPr>
            <p:nvPr/>
          </p:nvSpPr>
          <p:spPr bwMode="auto">
            <a:xfrm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" name="Line 91"/>
            <p:cNvSpPr>
              <a:spLocks noChangeShapeType="1"/>
            </p:cNvSpPr>
            <p:nvPr/>
          </p:nvSpPr>
          <p:spPr bwMode="auto">
            <a:xfrm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" name="Line 92"/>
            <p:cNvSpPr>
              <a:spLocks noChangeShapeType="1"/>
            </p:cNvSpPr>
            <p:nvPr/>
          </p:nvSpPr>
          <p:spPr bwMode="auto">
            <a:xfrm flipH="1"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" name="Line 93"/>
            <p:cNvSpPr>
              <a:spLocks noChangeShapeType="1"/>
            </p:cNvSpPr>
            <p:nvPr/>
          </p:nvSpPr>
          <p:spPr bwMode="auto">
            <a:xfrm flipV="1">
              <a:off x="4772025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4" name="Line 94"/>
            <p:cNvSpPr>
              <a:spLocks noChangeShapeType="1"/>
            </p:cNvSpPr>
            <p:nvPr/>
          </p:nvSpPr>
          <p:spPr bwMode="auto">
            <a:xfrm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" name="Line 95"/>
            <p:cNvSpPr>
              <a:spLocks noChangeShapeType="1"/>
            </p:cNvSpPr>
            <p:nvPr/>
          </p:nvSpPr>
          <p:spPr bwMode="auto">
            <a:xfrm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6" name="Line 96"/>
            <p:cNvSpPr>
              <a:spLocks noChangeShapeType="1"/>
            </p:cNvSpPr>
            <p:nvPr/>
          </p:nvSpPr>
          <p:spPr bwMode="auto">
            <a:xfrm flipH="1"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7" name="Line 97"/>
            <p:cNvSpPr>
              <a:spLocks noChangeShapeType="1"/>
            </p:cNvSpPr>
            <p:nvPr/>
          </p:nvSpPr>
          <p:spPr bwMode="auto">
            <a:xfrm flipV="1">
              <a:off x="4772025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8" name="Line 98"/>
            <p:cNvSpPr>
              <a:spLocks noChangeShapeType="1"/>
            </p:cNvSpPr>
            <p:nvPr/>
          </p:nvSpPr>
          <p:spPr bwMode="auto">
            <a:xfrm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" name="Line 99"/>
            <p:cNvSpPr>
              <a:spLocks noChangeShapeType="1"/>
            </p:cNvSpPr>
            <p:nvPr/>
          </p:nvSpPr>
          <p:spPr bwMode="auto">
            <a:xfrm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" name="Line 100"/>
            <p:cNvSpPr>
              <a:spLocks noChangeShapeType="1"/>
            </p:cNvSpPr>
            <p:nvPr/>
          </p:nvSpPr>
          <p:spPr bwMode="auto">
            <a:xfrm flipH="1"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1" name="Line 101"/>
            <p:cNvSpPr>
              <a:spLocks noChangeShapeType="1"/>
            </p:cNvSpPr>
            <p:nvPr/>
          </p:nvSpPr>
          <p:spPr bwMode="auto">
            <a:xfrm flipV="1">
              <a:off x="4772025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2" name="Line 102"/>
            <p:cNvSpPr>
              <a:spLocks noChangeShapeType="1"/>
            </p:cNvSpPr>
            <p:nvPr/>
          </p:nvSpPr>
          <p:spPr bwMode="auto">
            <a:xfrm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3" name="Line 103"/>
            <p:cNvSpPr>
              <a:spLocks noChangeShapeType="1"/>
            </p:cNvSpPr>
            <p:nvPr/>
          </p:nvSpPr>
          <p:spPr bwMode="auto">
            <a:xfrm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4" name="Line 104"/>
            <p:cNvSpPr>
              <a:spLocks noChangeShapeType="1"/>
            </p:cNvSpPr>
            <p:nvPr/>
          </p:nvSpPr>
          <p:spPr bwMode="auto">
            <a:xfrm flipH="1"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5" name="Line 105"/>
            <p:cNvSpPr>
              <a:spLocks noChangeShapeType="1"/>
            </p:cNvSpPr>
            <p:nvPr/>
          </p:nvSpPr>
          <p:spPr bwMode="auto">
            <a:xfrm flipV="1">
              <a:off x="4772025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" name="Line 106"/>
            <p:cNvSpPr>
              <a:spLocks noChangeShapeType="1"/>
            </p:cNvSpPr>
            <p:nvPr/>
          </p:nvSpPr>
          <p:spPr bwMode="auto">
            <a:xfrm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7" name="Line 107"/>
            <p:cNvSpPr>
              <a:spLocks noChangeShapeType="1"/>
            </p:cNvSpPr>
            <p:nvPr/>
          </p:nvSpPr>
          <p:spPr bwMode="auto">
            <a:xfrm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8" name="Line 108"/>
            <p:cNvSpPr>
              <a:spLocks noChangeShapeType="1"/>
            </p:cNvSpPr>
            <p:nvPr/>
          </p:nvSpPr>
          <p:spPr bwMode="auto">
            <a:xfrm flipH="1"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" name="Line 109"/>
            <p:cNvSpPr>
              <a:spLocks noChangeShapeType="1"/>
            </p:cNvSpPr>
            <p:nvPr/>
          </p:nvSpPr>
          <p:spPr bwMode="auto">
            <a:xfrm flipV="1">
              <a:off x="4772025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" name="Line 110"/>
            <p:cNvSpPr>
              <a:spLocks noChangeShapeType="1"/>
            </p:cNvSpPr>
            <p:nvPr/>
          </p:nvSpPr>
          <p:spPr bwMode="auto">
            <a:xfrm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1" name="Line 111"/>
            <p:cNvSpPr>
              <a:spLocks noChangeShapeType="1"/>
            </p:cNvSpPr>
            <p:nvPr/>
          </p:nvSpPr>
          <p:spPr bwMode="auto">
            <a:xfrm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2" name="Line 112"/>
            <p:cNvSpPr>
              <a:spLocks noChangeShapeType="1"/>
            </p:cNvSpPr>
            <p:nvPr/>
          </p:nvSpPr>
          <p:spPr bwMode="auto">
            <a:xfrm flipH="1"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3" name="Line 113"/>
            <p:cNvSpPr>
              <a:spLocks noChangeShapeType="1"/>
            </p:cNvSpPr>
            <p:nvPr/>
          </p:nvSpPr>
          <p:spPr bwMode="auto">
            <a:xfrm flipV="1">
              <a:off x="4772025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4" name="Line 114"/>
            <p:cNvSpPr>
              <a:spLocks noChangeShapeType="1"/>
            </p:cNvSpPr>
            <p:nvPr/>
          </p:nvSpPr>
          <p:spPr bwMode="auto">
            <a:xfrm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5" name="Line 115"/>
            <p:cNvSpPr>
              <a:spLocks noChangeShapeType="1"/>
            </p:cNvSpPr>
            <p:nvPr/>
          </p:nvSpPr>
          <p:spPr bwMode="auto">
            <a:xfrm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6" name="Line 116"/>
            <p:cNvSpPr>
              <a:spLocks noChangeShapeType="1"/>
            </p:cNvSpPr>
            <p:nvPr/>
          </p:nvSpPr>
          <p:spPr bwMode="auto">
            <a:xfrm flipH="1"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7" name="Line 117"/>
            <p:cNvSpPr>
              <a:spLocks noChangeShapeType="1"/>
            </p:cNvSpPr>
            <p:nvPr/>
          </p:nvSpPr>
          <p:spPr bwMode="auto">
            <a:xfrm flipV="1">
              <a:off x="4772025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8" name="Line 118"/>
            <p:cNvSpPr>
              <a:spLocks noChangeShapeType="1"/>
            </p:cNvSpPr>
            <p:nvPr/>
          </p:nvSpPr>
          <p:spPr bwMode="auto">
            <a:xfrm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9" name="Line 119"/>
            <p:cNvSpPr>
              <a:spLocks noChangeShapeType="1"/>
            </p:cNvSpPr>
            <p:nvPr/>
          </p:nvSpPr>
          <p:spPr bwMode="auto">
            <a:xfrm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" name="Line 120"/>
            <p:cNvSpPr>
              <a:spLocks noChangeShapeType="1"/>
            </p:cNvSpPr>
            <p:nvPr/>
          </p:nvSpPr>
          <p:spPr bwMode="auto">
            <a:xfrm flipH="1">
              <a:off x="4772025" y="45354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" name="Line 121"/>
            <p:cNvSpPr>
              <a:spLocks noChangeShapeType="1"/>
            </p:cNvSpPr>
            <p:nvPr/>
          </p:nvSpPr>
          <p:spPr bwMode="auto">
            <a:xfrm flipV="1">
              <a:off x="4772025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2" name="Line 125"/>
            <p:cNvSpPr>
              <a:spLocks noChangeShapeType="1"/>
            </p:cNvSpPr>
            <p:nvPr/>
          </p:nvSpPr>
          <p:spPr bwMode="auto">
            <a:xfrm flipV="1"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3" name="Line 129"/>
            <p:cNvSpPr>
              <a:spLocks noChangeShapeType="1"/>
            </p:cNvSpPr>
            <p:nvPr/>
          </p:nvSpPr>
          <p:spPr bwMode="auto">
            <a:xfrm flipV="1"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4" name="Line 133"/>
            <p:cNvSpPr>
              <a:spLocks noChangeShapeType="1"/>
            </p:cNvSpPr>
            <p:nvPr/>
          </p:nvSpPr>
          <p:spPr bwMode="auto">
            <a:xfrm flipV="1"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5" name="Line 137"/>
            <p:cNvSpPr>
              <a:spLocks noChangeShapeType="1"/>
            </p:cNvSpPr>
            <p:nvPr/>
          </p:nvSpPr>
          <p:spPr bwMode="auto">
            <a:xfrm flipV="1"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6" name="Line 141"/>
            <p:cNvSpPr>
              <a:spLocks noChangeShapeType="1"/>
            </p:cNvSpPr>
            <p:nvPr/>
          </p:nvSpPr>
          <p:spPr bwMode="auto">
            <a:xfrm flipV="1"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7" name="Line 145"/>
            <p:cNvSpPr>
              <a:spLocks noChangeShapeType="1"/>
            </p:cNvSpPr>
            <p:nvPr/>
          </p:nvSpPr>
          <p:spPr bwMode="auto">
            <a:xfrm flipV="1"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8" name="Line 149"/>
            <p:cNvSpPr>
              <a:spLocks noChangeShapeType="1"/>
            </p:cNvSpPr>
            <p:nvPr/>
          </p:nvSpPr>
          <p:spPr bwMode="auto">
            <a:xfrm flipV="1"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9" name="Line 153"/>
            <p:cNvSpPr>
              <a:spLocks noChangeShapeType="1"/>
            </p:cNvSpPr>
            <p:nvPr/>
          </p:nvSpPr>
          <p:spPr bwMode="auto">
            <a:xfrm flipV="1"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" name="Line 157"/>
            <p:cNvSpPr>
              <a:spLocks noChangeShapeType="1"/>
            </p:cNvSpPr>
            <p:nvPr/>
          </p:nvSpPr>
          <p:spPr bwMode="auto">
            <a:xfrm flipV="1"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" name="Line 161"/>
            <p:cNvSpPr>
              <a:spLocks noChangeShapeType="1"/>
            </p:cNvSpPr>
            <p:nvPr/>
          </p:nvSpPr>
          <p:spPr bwMode="auto">
            <a:xfrm flipV="1"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2" name="Line 165"/>
            <p:cNvSpPr>
              <a:spLocks noChangeShapeType="1"/>
            </p:cNvSpPr>
            <p:nvPr/>
          </p:nvSpPr>
          <p:spPr bwMode="auto">
            <a:xfrm flipV="1"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3" name="Line 169"/>
            <p:cNvSpPr>
              <a:spLocks noChangeShapeType="1"/>
            </p:cNvSpPr>
            <p:nvPr/>
          </p:nvSpPr>
          <p:spPr bwMode="auto">
            <a:xfrm flipV="1"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4" name="Line 173"/>
            <p:cNvSpPr>
              <a:spLocks noChangeShapeType="1"/>
            </p:cNvSpPr>
            <p:nvPr/>
          </p:nvSpPr>
          <p:spPr bwMode="auto">
            <a:xfrm flipV="1"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5" name="Line 177"/>
            <p:cNvSpPr>
              <a:spLocks noChangeShapeType="1"/>
            </p:cNvSpPr>
            <p:nvPr/>
          </p:nvSpPr>
          <p:spPr bwMode="auto">
            <a:xfrm flipV="1"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6" name="Line 181"/>
            <p:cNvSpPr>
              <a:spLocks noChangeShapeType="1"/>
            </p:cNvSpPr>
            <p:nvPr/>
          </p:nvSpPr>
          <p:spPr bwMode="auto">
            <a:xfrm flipV="1"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8" name="Group 707"/>
          <p:cNvGrpSpPr/>
          <p:nvPr/>
        </p:nvGrpSpPr>
        <p:grpSpPr>
          <a:xfrm>
            <a:off x="5678455" y="3127048"/>
            <a:ext cx="166698" cy="2430230"/>
            <a:chOff x="4772025" y="3611564"/>
            <a:chExt cx="55563" cy="923925"/>
          </a:xfrm>
        </p:grpSpPr>
        <p:sp>
          <p:nvSpPr>
            <p:cNvPr id="709" name="Line 58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0" name="Line 59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1" name="Line 60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2" name="Line 61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3" name="Line 62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4" name="Line 63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5" name="Line 64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6" name="Line 65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" name="Line 66"/>
            <p:cNvSpPr>
              <a:spLocks noChangeShapeType="1"/>
            </p:cNvSpPr>
            <p:nvPr/>
          </p:nvSpPr>
          <p:spPr bwMode="auto">
            <a:xfrm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8" name="Line 67"/>
            <p:cNvSpPr>
              <a:spLocks noChangeShapeType="1"/>
            </p:cNvSpPr>
            <p:nvPr/>
          </p:nvSpPr>
          <p:spPr bwMode="auto">
            <a:xfrm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" name="Line 68"/>
            <p:cNvSpPr>
              <a:spLocks noChangeShapeType="1"/>
            </p:cNvSpPr>
            <p:nvPr/>
          </p:nvSpPr>
          <p:spPr bwMode="auto">
            <a:xfrm flipH="1"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" name="Line 69"/>
            <p:cNvSpPr>
              <a:spLocks noChangeShapeType="1"/>
            </p:cNvSpPr>
            <p:nvPr/>
          </p:nvSpPr>
          <p:spPr bwMode="auto">
            <a:xfrm flipV="1">
              <a:off x="4772025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" name="Line 70"/>
            <p:cNvSpPr>
              <a:spLocks noChangeShapeType="1"/>
            </p:cNvSpPr>
            <p:nvPr/>
          </p:nvSpPr>
          <p:spPr bwMode="auto">
            <a:xfrm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" name="Line 71"/>
            <p:cNvSpPr>
              <a:spLocks noChangeShapeType="1"/>
            </p:cNvSpPr>
            <p:nvPr/>
          </p:nvSpPr>
          <p:spPr bwMode="auto">
            <a:xfrm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" name="Line 72"/>
            <p:cNvSpPr>
              <a:spLocks noChangeShapeType="1"/>
            </p:cNvSpPr>
            <p:nvPr/>
          </p:nvSpPr>
          <p:spPr bwMode="auto">
            <a:xfrm flipH="1"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" name="Line 73"/>
            <p:cNvSpPr>
              <a:spLocks noChangeShapeType="1"/>
            </p:cNvSpPr>
            <p:nvPr/>
          </p:nvSpPr>
          <p:spPr bwMode="auto">
            <a:xfrm flipV="1">
              <a:off x="4772025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" name="Line 74"/>
            <p:cNvSpPr>
              <a:spLocks noChangeShapeType="1"/>
            </p:cNvSpPr>
            <p:nvPr/>
          </p:nvSpPr>
          <p:spPr bwMode="auto">
            <a:xfrm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" name="Line 75"/>
            <p:cNvSpPr>
              <a:spLocks noChangeShapeType="1"/>
            </p:cNvSpPr>
            <p:nvPr/>
          </p:nvSpPr>
          <p:spPr bwMode="auto">
            <a:xfrm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" name="Line 76"/>
            <p:cNvSpPr>
              <a:spLocks noChangeShapeType="1"/>
            </p:cNvSpPr>
            <p:nvPr/>
          </p:nvSpPr>
          <p:spPr bwMode="auto">
            <a:xfrm flipH="1"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" name="Line 77"/>
            <p:cNvSpPr>
              <a:spLocks noChangeShapeType="1"/>
            </p:cNvSpPr>
            <p:nvPr/>
          </p:nvSpPr>
          <p:spPr bwMode="auto">
            <a:xfrm flipV="1">
              <a:off x="4772025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" name="Line 78"/>
            <p:cNvSpPr>
              <a:spLocks noChangeShapeType="1"/>
            </p:cNvSpPr>
            <p:nvPr/>
          </p:nvSpPr>
          <p:spPr bwMode="auto">
            <a:xfrm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0" name="Line 79"/>
            <p:cNvSpPr>
              <a:spLocks noChangeShapeType="1"/>
            </p:cNvSpPr>
            <p:nvPr/>
          </p:nvSpPr>
          <p:spPr bwMode="auto">
            <a:xfrm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1" name="Line 80"/>
            <p:cNvSpPr>
              <a:spLocks noChangeShapeType="1"/>
            </p:cNvSpPr>
            <p:nvPr/>
          </p:nvSpPr>
          <p:spPr bwMode="auto">
            <a:xfrm flipH="1"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2" name="Line 81"/>
            <p:cNvSpPr>
              <a:spLocks noChangeShapeType="1"/>
            </p:cNvSpPr>
            <p:nvPr/>
          </p:nvSpPr>
          <p:spPr bwMode="auto">
            <a:xfrm flipV="1">
              <a:off x="4772025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3" name="Line 82"/>
            <p:cNvSpPr>
              <a:spLocks noChangeShapeType="1"/>
            </p:cNvSpPr>
            <p:nvPr/>
          </p:nvSpPr>
          <p:spPr bwMode="auto">
            <a:xfrm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4" name="Line 83"/>
            <p:cNvSpPr>
              <a:spLocks noChangeShapeType="1"/>
            </p:cNvSpPr>
            <p:nvPr/>
          </p:nvSpPr>
          <p:spPr bwMode="auto">
            <a:xfrm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5" name="Line 84"/>
            <p:cNvSpPr>
              <a:spLocks noChangeShapeType="1"/>
            </p:cNvSpPr>
            <p:nvPr/>
          </p:nvSpPr>
          <p:spPr bwMode="auto">
            <a:xfrm flipH="1"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6" name="Line 85"/>
            <p:cNvSpPr>
              <a:spLocks noChangeShapeType="1"/>
            </p:cNvSpPr>
            <p:nvPr/>
          </p:nvSpPr>
          <p:spPr bwMode="auto">
            <a:xfrm flipV="1">
              <a:off x="4772025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" name="Line 86"/>
            <p:cNvSpPr>
              <a:spLocks noChangeShapeType="1"/>
            </p:cNvSpPr>
            <p:nvPr/>
          </p:nvSpPr>
          <p:spPr bwMode="auto">
            <a:xfrm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8" name="Line 87"/>
            <p:cNvSpPr>
              <a:spLocks noChangeShapeType="1"/>
            </p:cNvSpPr>
            <p:nvPr/>
          </p:nvSpPr>
          <p:spPr bwMode="auto">
            <a:xfrm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9" name="Line 88"/>
            <p:cNvSpPr>
              <a:spLocks noChangeShapeType="1"/>
            </p:cNvSpPr>
            <p:nvPr/>
          </p:nvSpPr>
          <p:spPr bwMode="auto">
            <a:xfrm flipH="1"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0" name="Line 89"/>
            <p:cNvSpPr>
              <a:spLocks noChangeShapeType="1"/>
            </p:cNvSpPr>
            <p:nvPr/>
          </p:nvSpPr>
          <p:spPr bwMode="auto">
            <a:xfrm flipV="1">
              <a:off x="4772025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1" name="Line 90"/>
            <p:cNvSpPr>
              <a:spLocks noChangeShapeType="1"/>
            </p:cNvSpPr>
            <p:nvPr/>
          </p:nvSpPr>
          <p:spPr bwMode="auto">
            <a:xfrm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2" name="Line 91"/>
            <p:cNvSpPr>
              <a:spLocks noChangeShapeType="1"/>
            </p:cNvSpPr>
            <p:nvPr/>
          </p:nvSpPr>
          <p:spPr bwMode="auto">
            <a:xfrm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3" name="Line 92"/>
            <p:cNvSpPr>
              <a:spLocks noChangeShapeType="1"/>
            </p:cNvSpPr>
            <p:nvPr/>
          </p:nvSpPr>
          <p:spPr bwMode="auto">
            <a:xfrm flipH="1"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4" name="Line 93"/>
            <p:cNvSpPr>
              <a:spLocks noChangeShapeType="1"/>
            </p:cNvSpPr>
            <p:nvPr/>
          </p:nvSpPr>
          <p:spPr bwMode="auto">
            <a:xfrm flipV="1">
              <a:off x="4772025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5" name="Line 94"/>
            <p:cNvSpPr>
              <a:spLocks noChangeShapeType="1"/>
            </p:cNvSpPr>
            <p:nvPr/>
          </p:nvSpPr>
          <p:spPr bwMode="auto">
            <a:xfrm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6" name="Line 95"/>
            <p:cNvSpPr>
              <a:spLocks noChangeShapeType="1"/>
            </p:cNvSpPr>
            <p:nvPr/>
          </p:nvSpPr>
          <p:spPr bwMode="auto">
            <a:xfrm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" name="Line 96"/>
            <p:cNvSpPr>
              <a:spLocks noChangeShapeType="1"/>
            </p:cNvSpPr>
            <p:nvPr/>
          </p:nvSpPr>
          <p:spPr bwMode="auto">
            <a:xfrm flipH="1"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" name="Line 97"/>
            <p:cNvSpPr>
              <a:spLocks noChangeShapeType="1"/>
            </p:cNvSpPr>
            <p:nvPr/>
          </p:nvSpPr>
          <p:spPr bwMode="auto">
            <a:xfrm flipV="1">
              <a:off x="4772025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9" name="Line 98"/>
            <p:cNvSpPr>
              <a:spLocks noChangeShapeType="1"/>
            </p:cNvSpPr>
            <p:nvPr/>
          </p:nvSpPr>
          <p:spPr bwMode="auto">
            <a:xfrm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0" name="Line 99"/>
            <p:cNvSpPr>
              <a:spLocks noChangeShapeType="1"/>
            </p:cNvSpPr>
            <p:nvPr/>
          </p:nvSpPr>
          <p:spPr bwMode="auto">
            <a:xfrm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1" name="Line 100"/>
            <p:cNvSpPr>
              <a:spLocks noChangeShapeType="1"/>
            </p:cNvSpPr>
            <p:nvPr/>
          </p:nvSpPr>
          <p:spPr bwMode="auto">
            <a:xfrm flipH="1"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2" name="Line 101"/>
            <p:cNvSpPr>
              <a:spLocks noChangeShapeType="1"/>
            </p:cNvSpPr>
            <p:nvPr/>
          </p:nvSpPr>
          <p:spPr bwMode="auto">
            <a:xfrm flipV="1">
              <a:off x="4772025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3" name="Line 102"/>
            <p:cNvSpPr>
              <a:spLocks noChangeShapeType="1"/>
            </p:cNvSpPr>
            <p:nvPr/>
          </p:nvSpPr>
          <p:spPr bwMode="auto">
            <a:xfrm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4" name="Line 103"/>
            <p:cNvSpPr>
              <a:spLocks noChangeShapeType="1"/>
            </p:cNvSpPr>
            <p:nvPr/>
          </p:nvSpPr>
          <p:spPr bwMode="auto">
            <a:xfrm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5" name="Line 104"/>
            <p:cNvSpPr>
              <a:spLocks noChangeShapeType="1"/>
            </p:cNvSpPr>
            <p:nvPr/>
          </p:nvSpPr>
          <p:spPr bwMode="auto">
            <a:xfrm flipH="1"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6" name="Line 105"/>
            <p:cNvSpPr>
              <a:spLocks noChangeShapeType="1"/>
            </p:cNvSpPr>
            <p:nvPr/>
          </p:nvSpPr>
          <p:spPr bwMode="auto">
            <a:xfrm flipV="1">
              <a:off x="4772025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" name="Line 106"/>
            <p:cNvSpPr>
              <a:spLocks noChangeShapeType="1"/>
            </p:cNvSpPr>
            <p:nvPr/>
          </p:nvSpPr>
          <p:spPr bwMode="auto">
            <a:xfrm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" name="Line 107"/>
            <p:cNvSpPr>
              <a:spLocks noChangeShapeType="1"/>
            </p:cNvSpPr>
            <p:nvPr/>
          </p:nvSpPr>
          <p:spPr bwMode="auto">
            <a:xfrm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" name="Line 108"/>
            <p:cNvSpPr>
              <a:spLocks noChangeShapeType="1"/>
            </p:cNvSpPr>
            <p:nvPr/>
          </p:nvSpPr>
          <p:spPr bwMode="auto">
            <a:xfrm flipH="1"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0" name="Line 109"/>
            <p:cNvSpPr>
              <a:spLocks noChangeShapeType="1"/>
            </p:cNvSpPr>
            <p:nvPr/>
          </p:nvSpPr>
          <p:spPr bwMode="auto">
            <a:xfrm flipV="1">
              <a:off x="4772025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1" name="Line 110"/>
            <p:cNvSpPr>
              <a:spLocks noChangeShapeType="1"/>
            </p:cNvSpPr>
            <p:nvPr/>
          </p:nvSpPr>
          <p:spPr bwMode="auto">
            <a:xfrm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2" name="Line 111"/>
            <p:cNvSpPr>
              <a:spLocks noChangeShapeType="1"/>
            </p:cNvSpPr>
            <p:nvPr/>
          </p:nvSpPr>
          <p:spPr bwMode="auto">
            <a:xfrm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3" name="Line 112"/>
            <p:cNvSpPr>
              <a:spLocks noChangeShapeType="1"/>
            </p:cNvSpPr>
            <p:nvPr/>
          </p:nvSpPr>
          <p:spPr bwMode="auto">
            <a:xfrm flipH="1"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4" name="Line 113"/>
            <p:cNvSpPr>
              <a:spLocks noChangeShapeType="1"/>
            </p:cNvSpPr>
            <p:nvPr/>
          </p:nvSpPr>
          <p:spPr bwMode="auto">
            <a:xfrm flipV="1">
              <a:off x="4772025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5" name="Line 114"/>
            <p:cNvSpPr>
              <a:spLocks noChangeShapeType="1"/>
            </p:cNvSpPr>
            <p:nvPr/>
          </p:nvSpPr>
          <p:spPr bwMode="auto">
            <a:xfrm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6" name="Line 115"/>
            <p:cNvSpPr>
              <a:spLocks noChangeShapeType="1"/>
            </p:cNvSpPr>
            <p:nvPr/>
          </p:nvSpPr>
          <p:spPr bwMode="auto">
            <a:xfrm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7" name="Line 116"/>
            <p:cNvSpPr>
              <a:spLocks noChangeShapeType="1"/>
            </p:cNvSpPr>
            <p:nvPr/>
          </p:nvSpPr>
          <p:spPr bwMode="auto">
            <a:xfrm flipH="1"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" name="Line 117"/>
            <p:cNvSpPr>
              <a:spLocks noChangeShapeType="1"/>
            </p:cNvSpPr>
            <p:nvPr/>
          </p:nvSpPr>
          <p:spPr bwMode="auto">
            <a:xfrm flipV="1">
              <a:off x="4772025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" name="Line 118"/>
            <p:cNvSpPr>
              <a:spLocks noChangeShapeType="1"/>
            </p:cNvSpPr>
            <p:nvPr/>
          </p:nvSpPr>
          <p:spPr bwMode="auto">
            <a:xfrm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0" name="Line 119"/>
            <p:cNvSpPr>
              <a:spLocks noChangeShapeType="1"/>
            </p:cNvSpPr>
            <p:nvPr/>
          </p:nvSpPr>
          <p:spPr bwMode="auto">
            <a:xfrm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1" name="Line 120"/>
            <p:cNvSpPr>
              <a:spLocks noChangeShapeType="1"/>
            </p:cNvSpPr>
            <p:nvPr/>
          </p:nvSpPr>
          <p:spPr bwMode="auto">
            <a:xfrm flipH="1">
              <a:off x="4772025" y="45354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2" name="Line 121"/>
            <p:cNvSpPr>
              <a:spLocks noChangeShapeType="1"/>
            </p:cNvSpPr>
            <p:nvPr/>
          </p:nvSpPr>
          <p:spPr bwMode="auto">
            <a:xfrm flipV="1">
              <a:off x="4772025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3" name="Line 125"/>
            <p:cNvSpPr>
              <a:spLocks noChangeShapeType="1"/>
            </p:cNvSpPr>
            <p:nvPr/>
          </p:nvSpPr>
          <p:spPr bwMode="auto">
            <a:xfrm flipV="1"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4" name="Line 129"/>
            <p:cNvSpPr>
              <a:spLocks noChangeShapeType="1"/>
            </p:cNvSpPr>
            <p:nvPr/>
          </p:nvSpPr>
          <p:spPr bwMode="auto">
            <a:xfrm flipV="1"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5" name="Line 133"/>
            <p:cNvSpPr>
              <a:spLocks noChangeShapeType="1"/>
            </p:cNvSpPr>
            <p:nvPr/>
          </p:nvSpPr>
          <p:spPr bwMode="auto">
            <a:xfrm flipV="1"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6" name="Line 137"/>
            <p:cNvSpPr>
              <a:spLocks noChangeShapeType="1"/>
            </p:cNvSpPr>
            <p:nvPr/>
          </p:nvSpPr>
          <p:spPr bwMode="auto">
            <a:xfrm flipV="1"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7" name="Line 141"/>
            <p:cNvSpPr>
              <a:spLocks noChangeShapeType="1"/>
            </p:cNvSpPr>
            <p:nvPr/>
          </p:nvSpPr>
          <p:spPr bwMode="auto">
            <a:xfrm flipV="1"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" name="Line 145"/>
            <p:cNvSpPr>
              <a:spLocks noChangeShapeType="1"/>
            </p:cNvSpPr>
            <p:nvPr/>
          </p:nvSpPr>
          <p:spPr bwMode="auto">
            <a:xfrm flipV="1"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" name="Line 149"/>
            <p:cNvSpPr>
              <a:spLocks noChangeShapeType="1"/>
            </p:cNvSpPr>
            <p:nvPr/>
          </p:nvSpPr>
          <p:spPr bwMode="auto">
            <a:xfrm flipV="1"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0" name="Line 153"/>
            <p:cNvSpPr>
              <a:spLocks noChangeShapeType="1"/>
            </p:cNvSpPr>
            <p:nvPr/>
          </p:nvSpPr>
          <p:spPr bwMode="auto">
            <a:xfrm flipV="1"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1" name="Line 157"/>
            <p:cNvSpPr>
              <a:spLocks noChangeShapeType="1"/>
            </p:cNvSpPr>
            <p:nvPr/>
          </p:nvSpPr>
          <p:spPr bwMode="auto">
            <a:xfrm flipV="1"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2" name="Line 161"/>
            <p:cNvSpPr>
              <a:spLocks noChangeShapeType="1"/>
            </p:cNvSpPr>
            <p:nvPr/>
          </p:nvSpPr>
          <p:spPr bwMode="auto">
            <a:xfrm flipV="1"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3" name="Line 165"/>
            <p:cNvSpPr>
              <a:spLocks noChangeShapeType="1"/>
            </p:cNvSpPr>
            <p:nvPr/>
          </p:nvSpPr>
          <p:spPr bwMode="auto">
            <a:xfrm flipV="1"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4" name="Line 169"/>
            <p:cNvSpPr>
              <a:spLocks noChangeShapeType="1"/>
            </p:cNvSpPr>
            <p:nvPr/>
          </p:nvSpPr>
          <p:spPr bwMode="auto">
            <a:xfrm flipV="1"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5" name="Line 173"/>
            <p:cNvSpPr>
              <a:spLocks noChangeShapeType="1"/>
            </p:cNvSpPr>
            <p:nvPr/>
          </p:nvSpPr>
          <p:spPr bwMode="auto">
            <a:xfrm flipV="1"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6" name="Line 177"/>
            <p:cNvSpPr>
              <a:spLocks noChangeShapeType="1"/>
            </p:cNvSpPr>
            <p:nvPr/>
          </p:nvSpPr>
          <p:spPr bwMode="auto">
            <a:xfrm flipV="1"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7" name="Line 181"/>
            <p:cNvSpPr>
              <a:spLocks noChangeShapeType="1"/>
            </p:cNvSpPr>
            <p:nvPr/>
          </p:nvSpPr>
          <p:spPr bwMode="auto">
            <a:xfrm flipV="1"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47" name="Group 946"/>
          <p:cNvGrpSpPr/>
          <p:nvPr/>
        </p:nvGrpSpPr>
        <p:grpSpPr>
          <a:xfrm>
            <a:off x="3678090" y="3126169"/>
            <a:ext cx="166698" cy="2430230"/>
            <a:chOff x="4772025" y="3611564"/>
            <a:chExt cx="55563" cy="923925"/>
          </a:xfrm>
        </p:grpSpPr>
        <p:sp>
          <p:nvSpPr>
            <p:cNvPr id="1108" name="Line 58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9" name="Line 59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0" name="Line 60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1" name="Line 61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2" name="Line 62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3" name="Line 63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4" name="Line 64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5" name="Line 65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Line 66"/>
            <p:cNvSpPr>
              <a:spLocks noChangeShapeType="1"/>
            </p:cNvSpPr>
            <p:nvPr/>
          </p:nvSpPr>
          <p:spPr bwMode="auto">
            <a:xfrm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7" name="Line 67"/>
            <p:cNvSpPr>
              <a:spLocks noChangeShapeType="1"/>
            </p:cNvSpPr>
            <p:nvPr/>
          </p:nvSpPr>
          <p:spPr bwMode="auto">
            <a:xfrm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8" name="Line 68"/>
            <p:cNvSpPr>
              <a:spLocks noChangeShapeType="1"/>
            </p:cNvSpPr>
            <p:nvPr/>
          </p:nvSpPr>
          <p:spPr bwMode="auto">
            <a:xfrm flipH="1"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9" name="Line 69"/>
            <p:cNvSpPr>
              <a:spLocks noChangeShapeType="1"/>
            </p:cNvSpPr>
            <p:nvPr/>
          </p:nvSpPr>
          <p:spPr bwMode="auto">
            <a:xfrm flipV="1">
              <a:off x="4772025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0" name="Line 70"/>
            <p:cNvSpPr>
              <a:spLocks noChangeShapeType="1"/>
            </p:cNvSpPr>
            <p:nvPr/>
          </p:nvSpPr>
          <p:spPr bwMode="auto">
            <a:xfrm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1" name="Line 71"/>
            <p:cNvSpPr>
              <a:spLocks noChangeShapeType="1"/>
            </p:cNvSpPr>
            <p:nvPr/>
          </p:nvSpPr>
          <p:spPr bwMode="auto">
            <a:xfrm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2" name="Line 72"/>
            <p:cNvSpPr>
              <a:spLocks noChangeShapeType="1"/>
            </p:cNvSpPr>
            <p:nvPr/>
          </p:nvSpPr>
          <p:spPr bwMode="auto">
            <a:xfrm flipH="1"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3" name="Line 73"/>
            <p:cNvSpPr>
              <a:spLocks noChangeShapeType="1"/>
            </p:cNvSpPr>
            <p:nvPr/>
          </p:nvSpPr>
          <p:spPr bwMode="auto">
            <a:xfrm flipV="1">
              <a:off x="4772025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4" name="Line 74"/>
            <p:cNvSpPr>
              <a:spLocks noChangeShapeType="1"/>
            </p:cNvSpPr>
            <p:nvPr/>
          </p:nvSpPr>
          <p:spPr bwMode="auto">
            <a:xfrm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5" name="Line 75"/>
            <p:cNvSpPr>
              <a:spLocks noChangeShapeType="1"/>
            </p:cNvSpPr>
            <p:nvPr/>
          </p:nvSpPr>
          <p:spPr bwMode="auto">
            <a:xfrm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6" name="Line 76"/>
            <p:cNvSpPr>
              <a:spLocks noChangeShapeType="1"/>
            </p:cNvSpPr>
            <p:nvPr/>
          </p:nvSpPr>
          <p:spPr bwMode="auto">
            <a:xfrm flipH="1"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7" name="Line 77"/>
            <p:cNvSpPr>
              <a:spLocks noChangeShapeType="1"/>
            </p:cNvSpPr>
            <p:nvPr/>
          </p:nvSpPr>
          <p:spPr bwMode="auto">
            <a:xfrm flipV="1">
              <a:off x="4772025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8" name="Line 78"/>
            <p:cNvSpPr>
              <a:spLocks noChangeShapeType="1"/>
            </p:cNvSpPr>
            <p:nvPr/>
          </p:nvSpPr>
          <p:spPr bwMode="auto">
            <a:xfrm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9" name="Line 79"/>
            <p:cNvSpPr>
              <a:spLocks noChangeShapeType="1"/>
            </p:cNvSpPr>
            <p:nvPr/>
          </p:nvSpPr>
          <p:spPr bwMode="auto">
            <a:xfrm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0" name="Line 80"/>
            <p:cNvSpPr>
              <a:spLocks noChangeShapeType="1"/>
            </p:cNvSpPr>
            <p:nvPr/>
          </p:nvSpPr>
          <p:spPr bwMode="auto">
            <a:xfrm flipH="1"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1" name="Line 81"/>
            <p:cNvSpPr>
              <a:spLocks noChangeShapeType="1"/>
            </p:cNvSpPr>
            <p:nvPr/>
          </p:nvSpPr>
          <p:spPr bwMode="auto">
            <a:xfrm flipV="1">
              <a:off x="4772025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2" name="Line 82"/>
            <p:cNvSpPr>
              <a:spLocks noChangeShapeType="1"/>
            </p:cNvSpPr>
            <p:nvPr/>
          </p:nvSpPr>
          <p:spPr bwMode="auto">
            <a:xfrm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3" name="Line 83"/>
            <p:cNvSpPr>
              <a:spLocks noChangeShapeType="1"/>
            </p:cNvSpPr>
            <p:nvPr/>
          </p:nvSpPr>
          <p:spPr bwMode="auto">
            <a:xfrm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4" name="Line 84"/>
            <p:cNvSpPr>
              <a:spLocks noChangeShapeType="1"/>
            </p:cNvSpPr>
            <p:nvPr/>
          </p:nvSpPr>
          <p:spPr bwMode="auto">
            <a:xfrm flipH="1"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5" name="Line 85"/>
            <p:cNvSpPr>
              <a:spLocks noChangeShapeType="1"/>
            </p:cNvSpPr>
            <p:nvPr/>
          </p:nvSpPr>
          <p:spPr bwMode="auto">
            <a:xfrm flipV="1">
              <a:off x="4772025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" name="Line 86"/>
            <p:cNvSpPr>
              <a:spLocks noChangeShapeType="1"/>
            </p:cNvSpPr>
            <p:nvPr/>
          </p:nvSpPr>
          <p:spPr bwMode="auto">
            <a:xfrm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" name="Line 87"/>
            <p:cNvSpPr>
              <a:spLocks noChangeShapeType="1"/>
            </p:cNvSpPr>
            <p:nvPr/>
          </p:nvSpPr>
          <p:spPr bwMode="auto">
            <a:xfrm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8" name="Line 88"/>
            <p:cNvSpPr>
              <a:spLocks noChangeShapeType="1"/>
            </p:cNvSpPr>
            <p:nvPr/>
          </p:nvSpPr>
          <p:spPr bwMode="auto">
            <a:xfrm flipH="1"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9" name="Line 89"/>
            <p:cNvSpPr>
              <a:spLocks noChangeShapeType="1"/>
            </p:cNvSpPr>
            <p:nvPr/>
          </p:nvSpPr>
          <p:spPr bwMode="auto">
            <a:xfrm flipV="1">
              <a:off x="4772025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0" name="Line 90"/>
            <p:cNvSpPr>
              <a:spLocks noChangeShapeType="1"/>
            </p:cNvSpPr>
            <p:nvPr/>
          </p:nvSpPr>
          <p:spPr bwMode="auto">
            <a:xfrm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1" name="Line 91"/>
            <p:cNvSpPr>
              <a:spLocks noChangeShapeType="1"/>
            </p:cNvSpPr>
            <p:nvPr/>
          </p:nvSpPr>
          <p:spPr bwMode="auto">
            <a:xfrm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2" name="Line 92"/>
            <p:cNvSpPr>
              <a:spLocks noChangeShapeType="1"/>
            </p:cNvSpPr>
            <p:nvPr/>
          </p:nvSpPr>
          <p:spPr bwMode="auto">
            <a:xfrm flipH="1"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3" name="Line 93"/>
            <p:cNvSpPr>
              <a:spLocks noChangeShapeType="1"/>
            </p:cNvSpPr>
            <p:nvPr/>
          </p:nvSpPr>
          <p:spPr bwMode="auto">
            <a:xfrm flipV="1">
              <a:off x="4772025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4" name="Line 94"/>
            <p:cNvSpPr>
              <a:spLocks noChangeShapeType="1"/>
            </p:cNvSpPr>
            <p:nvPr/>
          </p:nvSpPr>
          <p:spPr bwMode="auto">
            <a:xfrm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5" name="Line 95"/>
            <p:cNvSpPr>
              <a:spLocks noChangeShapeType="1"/>
            </p:cNvSpPr>
            <p:nvPr/>
          </p:nvSpPr>
          <p:spPr bwMode="auto">
            <a:xfrm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6" name="Line 96"/>
            <p:cNvSpPr>
              <a:spLocks noChangeShapeType="1"/>
            </p:cNvSpPr>
            <p:nvPr/>
          </p:nvSpPr>
          <p:spPr bwMode="auto">
            <a:xfrm flipH="1"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7" name="Line 97"/>
            <p:cNvSpPr>
              <a:spLocks noChangeShapeType="1"/>
            </p:cNvSpPr>
            <p:nvPr/>
          </p:nvSpPr>
          <p:spPr bwMode="auto">
            <a:xfrm flipV="1">
              <a:off x="4772025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8" name="Line 98"/>
            <p:cNvSpPr>
              <a:spLocks noChangeShapeType="1"/>
            </p:cNvSpPr>
            <p:nvPr/>
          </p:nvSpPr>
          <p:spPr bwMode="auto">
            <a:xfrm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9" name="Line 99"/>
            <p:cNvSpPr>
              <a:spLocks noChangeShapeType="1"/>
            </p:cNvSpPr>
            <p:nvPr/>
          </p:nvSpPr>
          <p:spPr bwMode="auto">
            <a:xfrm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0" name="Line 100"/>
            <p:cNvSpPr>
              <a:spLocks noChangeShapeType="1"/>
            </p:cNvSpPr>
            <p:nvPr/>
          </p:nvSpPr>
          <p:spPr bwMode="auto">
            <a:xfrm flipH="1"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1" name="Line 101"/>
            <p:cNvSpPr>
              <a:spLocks noChangeShapeType="1"/>
            </p:cNvSpPr>
            <p:nvPr/>
          </p:nvSpPr>
          <p:spPr bwMode="auto">
            <a:xfrm flipV="1">
              <a:off x="4772025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2" name="Line 102"/>
            <p:cNvSpPr>
              <a:spLocks noChangeShapeType="1"/>
            </p:cNvSpPr>
            <p:nvPr/>
          </p:nvSpPr>
          <p:spPr bwMode="auto">
            <a:xfrm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3" name="Line 103"/>
            <p:cNvSpPr>
              <a:spLocks noChangeShapeType="1"/>
            </p:cNvSpPr>
            <p:nvPr/>
          </p:nvSpPr>
          <p:spPr bwMode="auto">
            <a:xfrm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4" name="Line 104"/>
            <p:cNvSpPr>
              <a:spLocks noChangeShapeType="1"/>
            </p:cNvSpPr>
            <p:nvPr/>
          </p:nvSpPr>
          <p:spPr bwMode="auto">
            <a:xfrm flipH="1"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5" name="Line 105"/>
            <p:cNvSpPr>
              <a:spLocks noChangeShapeType="1"/>
            </p:cNvSpPr>
            <p:nvPr/>
          </p:nvSpPr>
          <p:spPr bwMode="auto">
            <a:xfrm flipV="1">
              <a:off x="4772025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6" name="Line 106"/>
            <p:cNvSpPr>
              <a:spLocks noChangeShapeType="1"/>
            </p:cNvSpPr>
            <p:nvPr/>
          </p:nvSpPr>
          <p:spPr bwMode="auto">
            <a:xfrm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7" name="Line 107"/>
            <p:cNvSpPr>
              <a:spLocks noChangeShapeType="1"/>
            </p:cNvSpPr>
            <p:nvPr/>
          </p:nvSpPr>
          <p:spPr bwMode="auto">
            <a:xfrm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8" name="Line 108"/>
            <p:cNvSpPr>
              <a:spLocks noChangeShapeType="1"/>
            </p:cNvSpPr>
            <p:nvPr/>
          </p:nvSpPr>
          <p:spPr bwMode="auto">
            <a:xfrm flipH="1"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9" name="Line 109"/>
            <p:cNvSpPr>
              <a:spLocks noChangeShapeType="1"/>
            </p:cNvSpPr>
            <p:nvPr/>
          </p:nvSpPr>
          <p:spPr bwMode="auto">
            <a:xfrm flipV="1">
              <a:off x="4772025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0" name="Line 110"/>
            <p:cNvSpPr>
              <a:spLocks noChangeShapeType="1"/>
            </p:cNvSpPr>
            <p:nvPr/>
          </p:nvSpPr>
          <p:spPr bwMode="auto">
            <a:xfrm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1" name="Line 111"/>
            <p:cNvSpPr>
              <a:spLocks noChangeShapeType="1"/>
            </p:cNvSpPr>
            <p:nvPr/>
          </p:nvSpPr>
          <p:spPr bwMode="auto">
            <a:xfrm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2" name="Line 112"/>
            <p:cNvSpPr>
              <a:spLocks noChangeShapeType="1"/>
            </p:cNvSpPr>
            <p:nvPr/>
          </p:nvSpPr>
          <p:spPr bwMode="auto">
            <a:xfrm flipH="1"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3" name="Line 113"/>
            <p:cNvSpPr>
              <a:spLocks noChangeShapeType="1"/>
            </p:cNvSpPr>
            <p:nvPr/>
          </p:nvSpPr>
          <p:spPr bwMode="auto">
            <a:xfrm flipV="1">
              <a:off x="4772025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4" name="Line 114"/>
            <p:cNvSpPr>
              <a:spLocks noChangeShapeType="1"/>
            </p:cNvSpPr>
            <p:nvPr/>
          </p:nvSpPr>
          <p:spPr bwMode="auto">
            <a:xfrm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5" name="Line 115"/>
            <p:cNvSpPr>
              <a:spLocks noChangeShapeType="1"/>
            </p:cNvSpPr>
            <p:nvPr/>
          </p:nvSpPr>
          <p:spPr bwMode="auto">
            <a:xfrm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6" name="Line 116"/>
            <p:cNvSpPr>
              <a:spLocks noChangeShapeType="1"/>
            </p:cNvSpPr>
            <p:nvPr/>
          </p:nvSpPr>
          <p:spPr bwMode="auto">
            <a:xfrm flipH="1"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7" name="Line 117"/>
            <p:cNvSpPr>
              <a:spLocks noChangeShapeType="1"/>
            </p:cNvSpPr>
            <p:nvPr/>
          </p:nvSpPr>
          <p:spPr bwMode="auto">
            <a:xfrm flipV="1">
              <a:off x="4772025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8" name="Line 118"/>
            <p:cNvSpPr>
              <a:spLocks noChangeShapeType="1"/>
            </p:cNvSpPr>
            <p:nvPr/>
          </p:nvSpPr>
          <p:spPr bwMode="auto">
            <a:xfrm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9" name="Line 119"/>
            <p:cNvSpPr>
              <a:spLocks noChangeShapeType="1"/>
            </p:cNvSpPr>
            <p:nvPr/>
          </p:nvSpPr>
          <p:spPr bwMode="auto">
            <a:xfrm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0" name="Line 120"/>
            <p:cNvSpPr>
              <a:spLocks noChangeShapeType="1"/>
            </p:cNvSpPr>
            <p:nvPr/>
          </p:nvSpPr>
          <p:spPr bwMode="auto">
            <a:xfrm flipH="1">
              <a:off x="4772025" y="45354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1" name="Line 121"/>
            <p:cNvSpPr>
              <a:spLocks noChangeShapeType="1"/>
            </p:cNvSpPr>
            <p:nvPr/>
          </p:nvSpPr>
          <p:spPr bwMode="auto">
            <a:xfrm flipV="1">
              <a:off x="4772025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2" name="Line 125"/>
            <p:cNvSpPr>
              <a:spLocks noChangeShapeType="1"/>
            </p:cNvSpPr>
            <p:nvPr/>
          </p:nvSpPr>
          <p:spPr bwMode="auto">
            <a:xfrm flipV="1"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3" name="Line 129"/>
            <p:cNvSpPr>
              <a:spLocks noChangeShapeType="1"/>
            </p:cNvSpPr>
            <p:nvPr/>
          </p:nvSpPr>
          <p:spPr bwMode="auto">
            <a:xfrm flipV="1"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4" name="Line 133"/>
            <p:cNvSpPr>
              <a:spLocks noChangeShapeType="1"/>
            </p:cNvSpPr>
            <p:nvPr/>
          </p:nvSpPr>
          <p:spPr bwMode="auto">
            <a:xfrm flipV="1"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5" name="Line 137"/>
            <p:cNvSpPr>
              <a:spLocks noChangeShapeType="1"/>
            </p:cNvSpPr>
            <p:nvPr/>
          </p:nvSpPr>
          <p:spPr bwMode="auto">
            <a:xfrm flipV="1"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6" name="Line 141"/>
            <p:cNvSpPr>
              <a:spLocks noChangeShapeType="1"/>
            </p:cNvSpPr>
            <p:nvPr/>
          </p:nvSpPr>
          <p:spPr bwMode="auto">
            <a:xfrm flipV="1"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" name="Line 145"/>
            <p:cNvSpPr>
              <a:spLocks noChangeShapeType="1"/>
            </p:cNvSpPr>
            <p:nvPr/>
          </p:nvSpPr>
          <p:spPr bwMode="auto">
            <a:xfrm flipV="1"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8" name="Line 149"/>
            <p:cNvSpPr>
              <a:spLocks noChangeShapeType="1"/>
            </p:cNvSpPr>
            <p:nvPr/>
          </p:nvSpPr>
          <p:spPr bwMode="auto">
            <a:xfrm flipV="1"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9" name="Line 153"/>
            <p:cNvSpPr>
              <a:spLocks noChangeShapeType="1"/>
            </p:cNvSpPr>
            <p:nvPr/>
          </p:nvSpPr>
          <p:spPr bwMode="auto">
            <a:xfrm flipV="1"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0" name="Line 157"/>
            <p:cNvSpPr>
              <a:spLocks noChangeShapeType="1"/>
            </p:cNvSpPr>
            <p:nvPr/>
          </p:nvSpPr>
          <p:spPr bwMode="auto">
            <a:xfrm flipV="1"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1" name="Line 161"/>
            <p:cNvSpPr>
              <a:spLocks noChangeShapeType="1"/>
            </p:cNvSpPr>
            <p:nvPr/>
          </p:nvSpPr>
          <p:spPr bwMode="auto">
            <a:xfrm flipV="1"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2" name="Line 165"/>
            <p:cNvSpPr>
              <a:spLocks noChangeShapeType="1"/>
            </p:cNvSpPr>
            <p:nvPr/>
          </p:nvSpPr>
          <p:spPr bwMode="auto">
            <a:xfrm flipV="1"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3" name="Line 169"/>
            <p:cNvSpPr>
              <a:spLocks noChangeShapeType="1"/>
            </p:cNvSpPr>
            <p:nvPr/>
          </p:nvSpPr>
          <p:spPr bwMode="auto">
            <a:xfrm flipV="1"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4" name="Line 173"/>
            <p:cNvSpPr>
              <a:spLocks noChangeShapeType="1"/>
            </p:cNvSpPr>
            <p:nvPr/>
          </p:nvSpPr>
          <p:spPr bwMode="auto">
            <a:xfrm flipV="1"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5" name="Line 177"/>
            <p:cNvSpPr>
              <a:spLocks noChangeShapeType="1"/>
            </p:cNvSpPr>
            <p:nvPr/>
          </p:nvSpPr>
          <p:spPr bwMode="auto">
            <a:xfrm flipV="1"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6" name="Line 181"/>
            <p:cNvSpPr>
              <a:spLocks noChangeShapeType="1"/>
            </p:cNvSpPr>
            <p:nvPr/>
          </p:nvSpPr>
          <p:spPr bwMode="auto">
            <a:xfrm flipV="1"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48" name="Group 947"/>
          <p:cNvGrpSpPr/>
          <p:nvPr/>
        </p:nvGrpSpPr>
        <p:grpSpPr>
          <a:xfrm>
            <a:off x="3928136" y="3126169"/>
            <a:ext cx="166698" cy="2430230"/>
            <a:chOff x="4772025" y="3611564"/>
            <a:chExt cx="55563" cy="923925"/>
          </a:xfrm>
        </p:grpSpPr>
        <p:sp>
          <p:nvSpPr>
            <p:cNvPr id="1029" name="Line 58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0" name="Line 59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" name="Line 60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2" name="Line 61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3" name="Line 62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" name="Line 63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" name="Line 64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" name="Line 65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7" name="Line 66"/>
            <p:cNvSpPr>
              <a:spLocks noChangeShapeType="1"/>
            </p:cNvSpPr>
            <p:nvPr/>
          </p:nvSpPr>
          <p:spPr bwMode="auto">
            <a:xfrm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8" name="Line 67"/>
            <p:cNvSpPr>
              <a:spLocks noChangeShapeType="1"/>
            </p:cNvSpPr>
            <p:nvPr/>
          </p:nvSpPr>
          <p:spPr bwMode="auto">
            <a:xfrm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9" name="Line 68"/>
            <p:cNvSpPr>
              <a:spLocks noChangeShapeType="1"/>
            </p:cNvSpPr>
            <p:nvPr/>
          </p:nvSpPr>
          <p:spPr bwMode="auto">
            <a:xfrm flipH="1"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0" name="Line 69"/>
            <p:cNvSpPr>
              <a:spLocks noChangeShapeType="1"/>
            </p:cNvSpPr>
            <p:nvPr/>
          </p:nvSpPr>
          <p:spPr bwMode="auto">
            <a:xfrm flipV="1">
              <a:off x="4772025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1" name="Line 70"/>
            <p:cNvSpPr>
              <a:spLocks noChangeShapeType="1"/>
            </p:cNvSpPr>
            <p:nvPr/>
          </p:nvSpPr>
          <p:spPr bwMode="auto">
            <a:xfrm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2" name="Line 71"/>
            <p:cNvSpPr>
              <a:spLocks noChangeShapeType="1"/>
            </p:cNvSpPr>
            <p:nvPr/>
          </p:nvSpPr>
          <p:spPr bwMode="auto">
            <a:xfrm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3" name="Line 72"/>
            <p:cNvSpPr>
              <a:spLocks noChangeShapeType="1"/>
            </p:cNvSpPr>
            <p:nvPr/>
          </p:nvSpPr>
          <p:spPr bwMode="auto">
            <a:xfrm flipH="1"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" name="Line 73"/>
            <p:cNvSpPr>
              <a:spLocks noChangeShapeType="1"/>
            </p:cNvSpPr>
            <p:nvPr/>
          </p:nvSpPr>
          <p:spPr bwMode="auto">
            <a:xfrm flipV="1">
              <a:off x="4772025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5" name="Line 74"/>
            <p:cNvSpPr>
              <a:spLocks noChangeShapeType="1"/>
            </p:cNvSpPr>
            <p:nvPr/>
          </p:nvSpPr>
          <p:spPr bwMode="auto">
            <a:xfrm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6" name="Line 75"/>
            <p:cNvSpPr>
              <a:spLocks noChangeShapeType="1"/>
            </p:cNvSpPr>
            <p:nvPr/>
          </p:nvSpPr>
          <p:spPr bwMode="auto">
            <a:xfrm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7" name="Line 76"/>
            <p:cNvSpPr>
              <a:spLocks noChangeShapeType="1"/>
            </p:cNvSpPr>
            <p:nvPr/>
          </p:nvSpPr>
          <p:spPr bwMode="auto">
            <a:xfrm flipH="1"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8" name="Line 77"/>
            <p:cNvSpPr>
              <a:spLocks noChangeShapeType="1"/>
            </p:cNvSpPr>
            <p:nvPr/>
          </p:nvSpPr>
          <p:spPr bwMode="auto">
            <a:xfrm flipV="1">
              <a:off x="4772025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9" name="Line 78"/>
            <p:cNvSpPr>
              <a:spLocks noChangeShapeType="1"/>
            </p:cNvSpPr>
            <p:nvPr/>
          </p:nvSpPr>
          <p:spPr bwMode="auto">
            <a:xfrm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Line 79"/>
            <p:cNvSpPr>
              <a:spLocks noChangeShapeType="1"/>
            </p:cNvSpPr>
            <p:nvPr/>
          </p:nvSpPr>
          <p:spPr bwMode="auto">
            <a:xfrm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1" name="Line 80"/>
            <p:cNvSpPr>
              <a:spLocks noChangeShapeType="1"/>
            </p:cNvSpPr>
            <p:nvPr/>
          </p:nvSpPr>
          <p:spPr bwMode="auto">
            <a:xfrm flipH="1"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Line 81"/>
            <p:cNvSpPr>
              <a:spLocks noChangeShapeType="1"/>
            </p:cNvSpPr>
            <p:nvPr/>
          </p:nvSpPr>
          <p:spPr bwMode="auto">
            <a:xfrm flipV="1">
              <a:off x="4772025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Line 82"/>
            <p:cNvSpPr>
              <a:spLocks noChangeShapeType="1"/>
            </p:cNvSpPr>
            <p:nvPr/>
          </p:nvSpPr>
          <p:spPr bwMode="auto">
            <a:xfrm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Line 83"/>
            <p:cNvSpPr>
              <a:spLocks noChangeShapeType="1"/>
            </p:cNvSpPr>
            <p:nvPr/>
          </p:nvSpPr>
          <p:spPr bwMode="auto">
            <a:xfrm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Line 84"/>
            <p:cNvSpPr>
              <a:spLocks noChangeShapeType="1"/>
            </p:cNvSpPr>
            <p:nvPr/>
          </p:nvSpPr>
          <p:spPr bwMode="auto">
            <a:xfrm flipH="1"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Line 85"/>
            <p:cNvSpPr>
              <a:spLocks noChangeShapeType="1"/>
            </p:cNvSpPr>
            <p:nvPr/>
          </p:nvSpPr>
          <p:spPr bwMode="auto">
            <a:xfrm flipV="1">
              <a:off x="4772025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Line 86"/>
            <p:cNvSpPr>
              <a:spLocks noChangeShapeType="1"/>
            </p:cNvSpPr>
            <p:nvPr/>
          </p:nvSpPr>
          <p:spPr bwMode="auto">
            <a:xfrm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Line 87"/>
            <p:cNvSpPr>
              <a:spLocks noChangeShapeType="1"/>
            </p:cNvSpPr>
            <p:nvPr/>
          </p:nvSpPr>
          <p:spPr bwMode="auto">
            <a:xfrm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Line 88"/>
            <p:cNvSpPr>
              <a:spLocks noChangeShapeType="1"/>
            </p:cNvSpPr>
            <p:nvPr/>
          </p:nvSpPr>
          <p:spPr bwMode="auto">
            <a:xfrm flipH="1"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0" name="Line 89"/>
            <p:cNvSpPr>
              <a:spLocks noChangeShapeType="1"/>
            </p:cNvSpPr>
            <p:nvPr/>
          </p:nvSpPr>
          <p:spPr bwMode="auto">
            <a:xfrm flipV="1">
              <a:off x="4772025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1" name="Line 90"/>
            <p:cNvSpPr>
              <a:spLocks noChangeShapeType="1"/>
            </p:cNvSpPr>
            <p:nvPr/>
          </p:nvSpPr>
          <p:spPr bwMode="auto">
            <a:xfrm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2" name="Line 91"/>
            <p:cNvSpPr>
              <a:spLocks noChangeShapeType="1"/>
            </p:cNvSpPr>
            <p:nvPr/>
          </p:nvSpPr>
          <p:spPr bwMode="auto">
            <a:xfrm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3" name="Line 92"/>
            <p:cNvSpPr>
              <a:spLocks noChangeShapeType="1"/>
            </p:cNvSpPr>
            <p:nvPr/>
          </p:nvSpPr>
          <p:spPr bwMode="auto">
            <a:xfrm flipH="1"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4" name="Line 93"/>
            <p:cNvSpPr>
              <a:spLocks noChangeShapeType="1"/>
            </p:cNvSpPr>
            <p:nvPr/>
          </p:nvSpPr>
          <p:spPr bwMode="auto">
            <a:xfrm flipV="1">
              <a:off x="4772025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" name="Line 94"/>
            <p:cNvSpPr>
              <a:spLocks noChangeShapeType="1"/>
            </p:cNvSpPr>
            <p:nvPr/>
          </p:nvSpPr>
          <p:spPr bwMode="auto">
            <a:xfrm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" name="Line 95"/>
            <p:cNvSpPr>
              <a:spLocks noChangeShapeType="1"/>
            </p:cNvSpPr>
            <p:nvPr/>
          </p:nvSpPr>
          <p:spPr bwMode="auto">
            <a:xfrm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7" name="Line 96"/>
            <p:cNvSpPr>
              <a:spLocks noChangeShapeType="1"/>
            </p:cNvSpPr>
            <p:nvPr/>
          </p:nvSpPr>
          <p:spPr bwMode="auto">
            <a:xfrm flipH="1"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8" name="Line 97"/>
            <p:cNvSpPr>
              <a:spLocks noChangeShapeType="1"/>
            </p:cNvSpPr>
            <p:nvPr/>
          </p:nvSpPr>
          <p:spPr bwMode="auto">
            <a:xfrm flipV="1">
              <a:off x="4772025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9" name="Line 98"/>
            <p:cNvSpPr>
              <a:spLocks noChangeShapeType="1"/>
            </p:cNvSpPr>
            <p:nvPr/>
          </p:nvSpPr>
          <p:spPr bwMode="auto">
            <a:xfrm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0" name="Line 99"/>
            <p:cNvSpPr>
              <a:spLocks noChangeShapeType="1"/>
            </p:cNvSpPr>
            <p:nvPr/>
          </p:nvSpPr>
          <p:spPr bwMode="auto">
            <a:xfrm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1" name="Line 100"/>
            <p:cNvSpPr>
              <a:spLocks noChangeShapeType="1"/>
            </p:cNvSpPr>
            <p:nvPr/>
          </p:nvSpPr>
          <p:spPr bwMode="auto">
            <a:xfrm flipH="1"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2" name="Line 101"/>
            <p:cNvSpPr>
              <a:spLocks noChangeShapeType="1"/>
            </p:cNvSpPr>
            <p:nvPr/>
          </p:nvSpPr>
          <p:spPr bwMode="auto">
            <a:xfrm flipV="1">
              <a:off x="4772025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3" name="Line 102"/>
            <p:cNvSpPr>
              <a:spLocks noChangeShapeType="1"/>
            </p:cNvSpPr>
            <p:nvPr/>
          </p:nvSpPr>
          <p:spPr bwMode="auto">
            <a:xfrm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4" name="Line 103"/>
            <p:cNvSpPr>
              <a:spLocks noChangeShapeType="1"/>
            </p:cNvSpPr>
            <p:nvPr/>
          </p:nvSpPr>
          <p:spPr bwMode="auto">
            <a:xfrm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5" name="Line 104"/>
            <p:cNvSpPr>
              <a:spLocks noChangeShapeType="1"/>
            </p:cNvSpPr>
            <p:nvPr/>
          </p:nvSpPr>
          <p:spPr bwMode="auto">
            <a:xfrm flipH="1"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6" name="Line 105"/>
            <p:cNvSpPr>
              <a:spLocks noChangeShapeType="1"/>
            </p:cNvSpPr>
            <p:nvPr/>
          </p:nvSpPr>
          <p:spPr bwMode="auto">
            <a:xfrm flipV="1">
              <a:off x="4772025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7" name="Line 106"/>
            <p:cNvSpPr>
              <a:spLocks noChangeShapeType="1"/>
            </p:cNvSpPr>
            <p:nvPr/>
          </p:nvSpPr>
          <p:spPr bwMode="auto">
            <a:xfrm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8" name="Line 107"/>
            <p:cNvSpPr>
              <a:spLocks noChangeShapeType="1"/>
            </p:cNvSpPr>
            <p:nvPr/>
          </p:nvSpPr>
          <p:spPr bwMode="auto">
            <a:xfrm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9" name="Line 108"/>
            <p:cNvSpPr>
              <a:spLocks noChangeShapeType="1"/>
            </p:cNvSpPr>
            <p:nvPr/>
          </p:nvSpPr>
          <p:spPr bwMode="auto">
            <a:xfrm flipH="1"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0" name="Line 109"/>
            <p:cNvSpPr>
              <a:spLocks noChangeShapeType="1"/>
            </p:cNvSpPr>
            <p:nvPr/>
          </p:nvSpPr>
          <p:spPr bwMode="auto">
            <a:xfrm flipV="1">
              <a:off x="4772025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1" name="Line 110"/>
            <p:cNvSpPr>
              <a:spLocks noChangeShapeType="1"/>
            </p:cNvSpPr>
            <p:nvPr/>
          </p:nvSpPr>
          <p:spPr bwMode="auto">
            <a:xfrm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2" name="Line 111"/>
            <p:cNvSpPr>
              <a:spLocks noChangeShapeType="1"/>
            </p:cNvSpPr>
            <p:nvPr/>
          </p:nvSpPr>
          <p:spPr bwMode="auto">
            <a:xfrm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3" name="Line 112"/>
            <p:cNvSpPr>
              <a:spLocks noChangeShapeType="1"/>
            </p:cNvSpPr>
            <p:nvPr/>
          </p:nvSpPr>
          <p:spPr bwMode="auto">
            <a:xfrm flipH="1"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4" name="Line 113"/>
            <p:cNvSpPr>
              <a:spLocks noChangeShapeType="1"/>
            </p:cNvSpPr>
            <p:nvPr/>
          </p:nvSpPr>
          <p:spPr bwMode="auto">
            <a:xfrm flipV="1">
              <a:off x="4772025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5" name="Line 114"/>
            <p:cNvSpPr>
              <a:spLocks noChangeShapeType="1"/>
            </p:cNvSpPr>
            <p:nvPr/>
          </p:nvSpPr>
          <p:spPr bwMode="auto">
            <a:xfrm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6" name="Line 115"/>
            <p:cNvSpPr>
              <a:spLocks noChangeShapeType="1"/>
            </p:cNvSpPr>
            <p:nvPr/>
          </p:nvSpPr>
          <p:spPr bwMode="auto">
            <a:xfrm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7" name="Line 116"/>
            <p:cNvSpPr>
              <a:spLocks noChangeShapeType="1"/>
            </p:cNvSpPr>
            <p:nvPr/>
          </p:nvSpPr>
          <p:spPr bwMode="auto">
            <a:xfrm flipH="1"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8" name="Line 117"/>
            <p:cNvSpPr>
              <a:spLocks noChangeShapeType="1"/>
            </p:cNvSpPr>
            <p:nvPr/>
          </p:nvSpPr>
          <p:spPr bwMode="auto">
            <a:xfrm flipV="1">
              <a:off x="4772025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9" name="Line 118"/>
            <p:cNvSpPr>
              <a:spLocks noChangeShapeType="1"/>
            </p:cNvSpPr>
            <p:nvPr/>
          </p:nvSpPr>
          <p:spPr bwMode="auto">
            <a:xfrm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0" name="Line 119"/>
            <p:cNvSpPr>
              <a:spLocks noChangeShapeType="1"/>
            </p:cNvSpPr>
            <p:nvPr/>
          </p:nvSpPr>
          <p:spPr bwMode="auto">
            <a:xfrm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1" name="Line 120"/>
            <p:cNvSpPr>
              <a:spLocks noChangeShapeType="1"/>
            </p:cNvSpPr>
            <p:nvPr/>
          </p:nvSpPr>
          <p:spPr bwMode="auto">
            <a:xfrm flipH="1">
              <a:off x="4772025" y="45354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2" name="Line 121"/>
            <p:cNvSpPr>
              <a:spLocks noChangeShapeType="1"/>
            </p:cNvSpPr>
            <p:nvPr/>
          </p:nvSpPr>
          <p:spPr bwMode="auto">
            <a:xfrm flipV="1">
              <a:off x="4772025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3" name="Line 125"/>
            <p:cNvSpPr>
              <a:spLocks noChangeShapeType="1"/>
            </p:cNvSpPr>
            <p:nvPr/>
          </p:nvSpPr>
          <p:spPr bwMode="auto">
            <a:xfrm flipV="1"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4" name="Line 129"/>
            <p:cNvSpPr>
              <a:spLocks noChangeShapeType="1"/>
            </p:cNvSpPr>
            <p:nvPr/>
          </p:nvSpPr>
          <p:spPr bwMode="auto">
            <a:xfrm flipV="1"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5" name="Line 133"/>
            <p:cNvSpPr>
              <a:spLocks noChangeShapeType="1"/>
            </p:cNvSpPr>
            <p:nvPr/>
          </p:nvSpPr>
          <p:spPr bwMode="auto">
            <a:xfrm flipV="1"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6" name="Line 137"/>
            <p:cNvSpPr>
              <a:spLocks noChangeShapeType="1"/>
            </p:cNvSpPr>
            <p:nvPr/>
          </p:nvSpPr>
          <p:spPr bwMode="auto">
            <a:xfrm flipV="1"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7" name="Line 141"/>
            <p:cNvSpPr>
              <a:spLocks noChangeShapeType="1"/>
            </p:cNvSpPr>
            <p:nvPr/>
          </p:nvSpPr>
          <p:spPr bwMode="auto">
            <a:xfrm flipV="1"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8" name="Line 145"/>
            <p:cNvSpPr>
              <a:spLocks noChangeShapeType="1"/>
            </p:cNvSpPr>
            <p:nvPr/>
          </p:nvSpPr>
          <p:spPr bwMode="auto">
            <a:xfrm flipV="1"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9" name="Line 149"/>
            <p:cNvSpPr>
              <a:spLocks noChangeShapeType="1"/>
            </p:cNvSpPr>
            <p:nvPr/>
          </p:nvSpPr>
          <p:spPr bwMode="auto">
            <a:xfrm flipV="1"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0" name="Line 153"/>
            <p:cNvSpPr>
              <a:spLocks noChangeShapeType="1"/>
            </p:cNvSpPr>
            <p:nvPr/>
          </p:nvSpPr>
          <p:spPr bwMode="auto">
            <a:xfrm flipV="1"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1" name="Line 157"/>
            <p:cNvSpPr>
              <a:spLocks noChangeShapeType="1"/>
            </p:cNvSpPr>
            <p:nvPr/>
          </p:nvSpPr>
          <p:spPr bwMode="auto">
            <a:xfrm flipV="1"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2" name="Line 161"/>
            <p:cNvSpPr>
              <a:spLocks noChangeShapeType="1"/>
            </p:cNvSpPr>
            <p:nvPr/>
          </p:nvSpPr>
          <p:spPr bwMode="auto">
            <a:xfrm flipV="1"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3" name="Line 165"/>
            <p:cNvSpPr>
              <a:spLocks noChangeShapeType="1"/>
            </p:cNvSpPr>
            <p:nvPr/>
          </p:nvSpPr>
          <p:spPr bwMode="auto">
            <a:xfrm flipV="1"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4" name="Line 169"/>
            <p:cNvSpPr>
              <a:spLocks noChangeShapeType="1"/>
            </p:cNvSpPr>
            <p:nvPr/>
          </p:nvSpPr>
          <p:spPr bwMode="auto">
            <a:xfrm flipV="1"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" name="Line 173"/>
            <p:cNvSpPr>
              <a:spLocks noChangeShapeType="1"/>
            </p:cNvSpPr>
            <p:nvPr/>
          </p:nvSpPr>
          <p:spPr bwMode="auto">
            <a:xfrm flipV="1"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" name="Line 177"/>
            <p:cNvSpPr>
              <a:spLocks noChangeShapeType="1"/>
            </p:cNvSpPr>
            <p:nvPr/>
          </p:nvSpPr>
          <p:spPr bwMode="auto">
            <a:xfrm flipV="1"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7" name="Line 181"/>
            <p:cNvSpPr>
              <a:spLocks noChangeShapeType="1"/>
            </p:cNvSpPr>
            <p:nvPr/>
          </p:nvSpPr>
          <p:spPr bwMode="auto">
            <a:xfrm flipV="1"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49" name="Group 948"/>
          <p:cNvGrpSpPr/>
          <p:nvPr/>
        </p:nvGrpSpPr>
        <p:grpSpPr>
          <a:xfrm>
            <a:off x="4178181" y="3126169"/>
            <a:ext cx="166698" cy="2430230"/>
            <a:chOff x="4772025" y="3611564"/>
            <a:chExt cx="55563" cy="923925"/>
          </a:xfrm>
        </p:grpSpPr>
        <p:sp>
          <p:nvSpPr>
            <p:cNvPr id="950" name="Line 58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1" name="Line 59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" name="Line 60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" name="Line 61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4" name="Line 62"/>
            <p:cNvSpPr>
              <a:spLocks noChangeShapeType="1"/>
            </p:cNvSpPr>
            <p:nvPr/>
          </p:nvSpPr>
          <p:spPr bwMode="auto">
            <a:xfrm>
              <a:off x="4772025" y="36115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5" name="Line 63"/>
            <p:cNvSpPr>
              <a:spLocks noChangeShapeType="1"/>
            </p:cNvSpPr>
            <p:nvPr/>
          </p:nvSpPr>
          <p:spPr bwMode="auto">
            <a:xfrm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6" name="Line 64"/>
            <p:cNvSpPr>
              <a:spLocks noChangeShapeType="1"/>
            </p:cNvSpPr>
            <p:nvPr/>
          </p:nvSpPr>
          <p:spPr bwMode="auto">
            <a:xfrm flipH="1"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7" name="Line 65"/>
            <p:cNvSpPr>
              <a:spLocks noChangeShapeType="1"/>
            </p:cNvSpPr>
            <p:nvPr/>
          </p:nvSpPr>
          <p:spPr bwMode="auto">
            <a:xfrm flipV="1">
              <a:off x="4772025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8" name="Line 66"/>
            <p:cNvSpPr>
              <a:spLocks noChangeShapeType="1"/>
            </p:cNvSpPr>
            <p:nvPr/>
          </p:nvSpPr>
          <p:spPr bwMode="auto">
            <a:xfrm>
              <a:off x="4772025" y="36734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9" name="Line 67"/>
            <p:cNvSpPr>
              <a:spLocks noChangeShapeType="1"/>
            </p:cNvSpPr>
            <p:nvPr/>
          </p:nvSpPr>
          <p:spPr bwMode="auto">
            <a:xfrm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0" name="Line 68"/>
            <p:cNvSpPr>
              <a:spLocks noChangeShapeType="1"/>
            </p:cNvSpPr>
            <p:nvPr/>
          </p:nvSpPr>
          <p:spPr bwMode="auto">
            <a:xfrm flipH="1"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1" name="Line 69"/>
            <p:cNvSpPr>
              <a:spLocks noChangeShapeType="1"/>
            </p:cNvSpPr>
            <p:nvPr/>
          </p:nvSpPr>
          <p:spPr bwMode="auto">
            <a:xfrm flipV="1">
              <a:off x="4772025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" name="Line 70"/>
            <p:cNvSpPr>
              <a:spLocks noChangeShapeType="1"/>
            </p:cNvSpPr>
            <p:nvPr/>
          </p:nvSpPr>
          <p:spPr bwMode="auto">
            <a:xfrm>
              <a:off x="4772025" y="37338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" name="Line 71"/>
            <p:cNvSpPr>
              <a:spLocks noChangeShapeType="1"/>
            </p:cNvSpPr>
            <p:nvPr/>
          </p:nvSpPr>
          <p:spPr bwMode="auto">
            <a:xfrm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4" name="Line 72"/>
            <p:cNvSpPr>
              <a:spLocks noChangeShapeType="1"/>
            </p:cNvSpPr>
            <p:nvPr/>
          </p:nvSpPr>
          <p:spPr bwMode="auto">
            <a:xfrm flipH="1"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5" name="Line 73"/>
            <p:cNvSpPr>
              <a:spLocks noChangeShapeType="1"/>
            </p:cNvSpPr>
            <p:nvPr/>
          </p:nvSpPr>
          <p:spPr bwMode="auto">
            <a:xfrm flipV="1">
              <a:off x="4772025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6" name="Line 74"/>
            <p:cNvSpPr>
              <a:spLocks noChangeShapeType="1"/>
            </p:cNvSpPr>
            <p:nvPr/>
          </p:nvSpPr>
          <p:spPr bwMode="auto">
            <a:xfrm>
              <a:off x="4772025" y="37957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7" name="Line 75"/>
            <p:cNvSpPr>
              <a:spLocks noChangeShapeType="1"/>
            </p:cNvSpPr>
            <p:nvPr/>
          </p:nvSpPr>
          <p:spPr bwMode="auto">
            <a:xfrm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8" name="Line 76"/>
            <p:cNvSpPr>
              <a:spLocks noChangeShapeType="1"/>
            </p:cNvSpPr>
            <p:nvPr/>
          </p:nvSpPr>
          <p:spPr bwMode="auto">
            <a:xfrm flipH="1"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9" name="Line 77"/>
            <p:cNvSpPr>
              <a:spLocks noChangeShapeType="1"/>
            </p:cNvSpPr>
            <p:nvPr/>
          </p:nvSpPr>
          <p:spPr bwMode="auto">
            <a:xfrm flipV="1">
              <a:off x="4772025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0" name="Line 78"/>
            <p:cNvSpPr>
              <a:spLocks noChangeShapeType="1"/>
            </p:cNvSpPr>
            <p:nvPr/>
          </p:nvSpPr>
          <p:spPr bwMode="auto">
            <a:xfrm>
              <a:off x="4772025" y="38576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1" name="Line 79"/>
            <p:cNvSpPr>
              <a:spLocks noChangeShapeType="1"/>
            </p:cNvSpPr>
            <p:nvPr/>
          </p:nvSpPr>
          <p:spPr bwMode="auto">
            <a:xfrm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" name="Line 80"/>
            <p:cNvSpPr>
              <a:spLocks noChangeShapeType="1"/>
            </p:cNvSpPr>
            <p:nvPr/>
          </p:nvSpPr>
          <p:spPr bwMode="auto">
            <a:xfrm flipH="1"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" name="Line 81"/>
            <p:cNvSpPr>
              <a:spLocks noChangeShapeType="1"/>
            </p:cNvSpPr>
            <p:nvPr/>
          </p:nvSpPr>
          <p:spPr bwMode="auto">
            <a:xfrm flipV="1">
              <a:off x="4772025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4" name="Line 82"/>
            <p:cNvSpPr>
              <a:spLocks noChangeShapeType="1"/>
            </p:cNvSpPr>
            <p:nvPr/>
          </p:nvSpPr>
          <p:spPr bwMode="auto">
            <a:xfrm>
              <a:off x="4772025" y="39195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5" name="Line 83"/>
            <p:cNvSpPr>
              <a:spLocks noChangeShapeType="1"/>
            </p:cNvSpPr>
            <p:nvPr/>
          </p:nvSpPr>
          <p:spPr bwMode="auto">
            <a:xfrm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6" name="Line 84"/>
            <p:cNvSpPr>
              <a:spLocks noChangeShapeType="1"/>
            </p:cNvSpPr>
            <p:nvPr/>
          </p:nvSpPr>
          <p:spPr bwMode="auto">
            <a:xfrm flipH="1"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7" name="Line 85"/>
            <p:cNvSpPr>
              <a:spLocks noChangeShapeType="1"/>
            </p:cNvSpPr>
            <p:nvPr/>
          </p:nvSpPr>
          <p:spPr bwMode="auto">
            <a:xfrm flipV="1">
              <a:off x="4772025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8" name="Line 86"/>
            <p:cNvSpPr>
              <a:spLocks noChangeShapeType="1"/>
            </p:cNvSpPr>
            <p:nvPr/>
          </p:nvSpPr>
          <p:spPr bwMode="auto">
            <a:xfrm>
              <a:off x="4772025" y="39814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9" name="Line 87"/>
            <p:cNvSpPr>
              <a:spLocks noChangeShapeType="1"/>
            </p:cNvSpPr>
            <p:nvPr/>
          </p:nvSpPr>
          <p:spPr bwMode="auto">
            <a:xfrm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0" name="Line 88"/>
            <p:cNvSpPr>
              <a:spLocks noChangeShapeType="1"/>
            </p:cNvSpPr>
            <p:nvPr/>
          </p:nvSpPr>
          <p:spPr bwMode="auto">
            <a:xfrm flipH="1"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1" name="Line 89"/>
            <p:cNvSpPr>
              <a:spLocks noChangeShapeType="1"/>
            </p:cNvSpPr>
            <p:nvPr/>
          </p:nvSpPr>
          <p:spPr bwMode="auto">
            <a:xfrm flipV="1">
              <a:off x="4772025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2" name="Line 90"/>
            <p:cNvSpPr>
              <a:spLocks noChangeShapeType="1"/>
            </p:cNvSpPr>
            <p:nvPr/>
          </p:nvSpPr>
          <p:spPr bwMode="auto">
            <a:xfrm>
              <a:off x="4772025" y="404336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" name="Line 91"/>
            <p:cNvSpPr>
              <a:spLocks noChangeShapeType="1"/>
            </p:cNvSpPr>
            <p:nvPr/>
          </p:nvSpPr>
          <p:spPr bwMode="auto">
            <a:xfrm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4" name="Line 92"/>
            <p:cNvSpPr>
              <a:spLocks noChangeShapeType="1"/>
            </p:cNvSpPr>
            <p:nvPr/>
          </p:nvSpPr>
          <p:spPr bwMode="auto">
            <a:xfrm flipH="1"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5" name="Line 93"/>
            <p:cNvSpPr>
              <a:spLocks noChangeShapeType="1"/>
            </p:cNvSpPr>
            <p:nvPr/>
          </p:nvSpPr>
          <p:spPr bwMode="auto">
            <a:xfrm flipV="1">
              <a:off x="4772025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6" name="Line 94"/>
            <p:cNvSpPr>
              <a:spLocks noChangeShapeType="1"/>
            </p:cNvSpPr>
            <p:nvPr/>
          </p:nvSpPr>
          <p:spPr bwMode="auto">
            <a:xfrm>
              <a:off x="4772025" y="41036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7" name="Line 95"/>
            <p:cNvSpPr>
              <a:spLocks noChangeShapeType="1"/>
            </p:cNvSpPr>
            <p:nvPr/>
          </p:nvSpPr>
          <p:spPr bwMode="auto">
            <a:xfrm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8" name="Line 96"/>
            <p:cNvSpPr>
              <a:spLocks noChangeShapeType="1"/>
            </p:cNvSpPr>
            <p:nvPr/>
          </p:nvSpPr>
          <p:spPr bwMode="auto">
            <a:xfrm flipH="1"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9" name="Line 97"/>
            <p:cNvSpPr>
              <a:spLocks noChangeShapeType="1"/>
            </p:cNvSpPr>
            <p:nvPr/>
          </p:nvSpPr>
          <p:spPr bwMode="auto">
            <a:xfrm flipV="1">
              <a:off x="4772025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0" name="Line 98"/>
            <p:cNvSpPr>
              <a:spLocks noChangeShapeType="1"/>
            </p:cNvSpPr>
            <p:nvPr/>
          </p:nvSpPr>
          <p:spPr bwMode="auto">
            <a:xfrm>
              <a:off x="4772025" y="416560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1" name="Line 99"/>
            <p:cNvSpPr>
              <a:spLocks noChangeShapeType="1"/>
            </p:cNvSpPr>
            <p:nvPr/>
          </p:nvSpPr>
          <p:spPr bwMode="auto">
            <a:xfrm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2" name="Line 100"/>
            <p:cNvSpPr>
              <a:spLocks noChangeShapeType="1"/>
            </p:cNvSpPr>
            <p:nvPr/>
          </p:nvSpPr>
          <p:spPr bwMode="auto">
            <a:xfrm flipH="1"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" name="Line 101"/>
            <p:cNvSpPr>
              <a:spLocks noChangeShapeType="1"/>
            </p:cNvSpPr>
            <p:nvPr/>
          </p:nvSpPr>
          <p:spPr bwMode="auto">
            <a:xfrm flipV="1">
              <a:off x="4772025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4" name="Line 102"/>
            <p:cNvSpPr>
              <a:spLocks noChangeShapeType="1"/>
            </p:cNvSpPr>
            <p:nvPr/>
          </p:nvSpPr>
          <p:spPr bwMode="auto">
            <a:xfrm>
              <a:off x="4772025" y="4227514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5" name="Line 103"/>
            <p:cNvSpPr>
              <a:spLocks noChangeShapeType="1"/>
            </p:cNvSpPr>
            <p:nvPr/>
          </p:nvSpPr>
          <p:spPr bwMode="auto">
            <a:xfrm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6" name="Line 104"/>
            <p:cNvSpPr>
              <a:spLocks noChangeShapeType="1"/>
            </p:cNvSpPr>
            <p:nvPr/>
          </p:nvSpPr>
          <p:spPr bwMode="auto">
            <a:xfrm flipH="1"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7" name="Line 105"/>
            <p:cNvSpPr>
              <a:spLocks noChangeShapeType="1"/>
            </p:cNvSpPr>
            <p:nvPr/>
          </p:nvSpPr>
          <p:spPr bwMode="auto">
            <a:xfrm flipV="1">
              <a:off x="4772025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8" name="Line 106"/>
            <p:cNvSpPr>
              <a:spLocks noChangeShapeType="1"/>
            </p:cNvSpPr>
            <p:nvPr/>
          </p:nvSpPr>
          <p:spPr bwMode="auto">
            <a:xfrm>
              <a:off x="4772025" y="428942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9" name="Line 107"/>
            <p:cNvSpPr>
              <a:spLocks noChangeShapeType="1"/>
            </p:cNvSpPr>
            <p:nvPr/>
          </p:nvSpPr>
          <p:spPr bwMode="auto">
            <a:xfrm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0" name="Line 108"/>
            <p:cNvSpPr>
              <a:spLocks noChangeShapeType="1"/>
            </p:cNvSpPr>
            <p:nvPr/>
          </p:nvSpPr>
          <p:spPr bwMode="auto">
            <a:xfrm flipH="1"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1" name="Line 109"/>
            <p:cNvSpPr>
              <a:spLocks noChangeShapeType="1"/>
            </p:cNvSpPr>
            <p:nvPr/>
          </p:nvSpPr>
          <p:spPr bwMode="auto">
            <a:xfrm flipV="1">
              <a:off x="4772025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2" name="Line 110"/>
            <p:cNvSpPr>
              <a:spLocks noChangeShapeType="1"/>
            </p:cNvSpPr>
            <p:nvPr/>
          </p:nvSpPr>
          <p:spPr bwMode="auto">
            <a:xfrm>
              <a:off x="4772025" y="435133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" name="Line 111"/>
            <p:cNvSpPr>
              <a:spLocks noChangeShapeType="1"/>
            </p:cNvSpPr>
            <p:nvPr/>
          </p:nvSpPr>
          <p:spPr bwMode="auto">
            <a:xfrm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4" name="Line 112"/>
            <p:cNvSpPr>
              <a:spLocks noChangeShapeType="1"/>
            </p:cNvSpPr>
            <p:nvPr/>
          </p:nvSpPr>
          <p:spPr bwMode="auto">
            <a:xfrm flipH="1"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5" name="Line 113"/>
            <p:cNvSpPr>
              <a:spLocks noChangeShapeType="1"/>
            </p:cNvSpPr>
            <p:nvPr/>
          </p:nvSpPr>
          <p:spPr bwMode="auto">
            <a:xfrm flipV="1">
              <a:off x="4772025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6" name="Line 114"/>
            <p:cNvSpPr>
              <a:spLocks noChangeShapeType="1"/>
            </p:cNvSpPr>
            <p:nvPr/>
          </p:nvSpPr>
          <p:spPr bwMode="auto">
            <a:xfrm>
              <a:off x="4772025" y="4413251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7" name="Line 115"/>
            <p:cNvSpPr>
              <a:spLocks noChangeShapeType="1"/>
            </p:cNvSpPr>
            <p:nvPr/>
          </p:nvSpPr>
          <p:spPr bwMode="auto">
            <a:xfrm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8" name="Line 116"/>
            <p:cNvSpPr>
              <a:spLocks noChangeShapeType="1"/>
            </p:cNvSpPr>
            <p:nvPr/>
          </p:nvSpPr>
          <p:spPr bwMode="auto">
            <a:xfrm flipH="1"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9" name="Line 117"/>
            <p:cNvSpPr>
              <a:spLocks noChangeShapeType="1"/>
            </p:cNvSpPr>
            <p:nvPr/>
          </p:nvSpPr>
          <p:spPr bwMode="auto">
            <a:xfrm flipV="1">
              <a:off x="4772025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0" name="Line 118"/>
            <p:cNvSpPr>
              <a:spLocks noChangeShapeType="1"/>
            </p:cNvSpPr>
            <p:nvPr/>
          </p:nvSpPr>
          <p:spPr bwMode="auto">
            <a:xfrm>
              <a:off x="4772025" y="4473576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1" name="Line 119"/>
            <p:cNvSpPr>
              <a:spLocks noChangeShapeType="1"/>
            </p:cNvSpPr>
            <p:nvPr/>
          </p:nvSpPr>
          <p:spPr bwMode="auto">
            <a:xfrm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2" name="Line 120"/>
            <p:cNvSpPr>
              <a:spLocks noChangeShapeType="1"/>
            </p:cNvSpPr>
            <p:nvPr/>
          </p:nvSpPr>
          <p:spPr bwMode="auto">
            <a:xfrm flipH="1">
              <a:off x="4772025" y="4535489"/>
              <a:ext cx="555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" name="Line 121"/>
            <p:cNvSpPr>
              <a:spLocks noChangeShapeType="1"/>
            </p:cNvSpPr>
            <p:nvPr/>
          </p:nvSpPr>
          <p:spPr bwMode="auto">
            <a:xfrm flipV="1">
              <a:off x="4772025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" name="Line 125"/>
            <p:cNvSpPr>
              <a:spLocks noChangeShapeType="1"/>
            </p:cNvSpPr>
            <p:nvPr/>
          </p:nvSpPr>
          <p:spPr bwMode="auto">
            <a:xfrm flipV="1">
              <a:off x="4827588" y="361156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5" name="Line 129"/>
            <p:cNvSpPr>
              <a:spLocks noChangeShapeType="1"/>
            </p:cNvSpPr>
            <p:nvPr/>
          </p:nvSpPr>
          <p:spPr bwMode="auto">
            <a:xfrm flipV="1">
              <a:off x="4827588" y="3673476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6" name="Line 133"/>
            <p:cNvSpPr>
              <a:spLocks noChangeShapeType="1"/>
            </p:cNvSpPr>
            <p:nvPr/>
          </p:nvSpPr>
          <p:spPr bwMode="auto">
            <a:xfrm flipV="1">
              <a:off x="4827588" y="37338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7" name="Line 137"/>
            <p:cNvSpPr>
              <a:spLocks noChangeShapeType="1"/>
            </p:cNvSpPr>
            <p:nvPr/>
          </p:nvSpPr>
          <p:spPr bwMode="auto">
            <a:xfrm flipV="1">
              <a:off x="4827588" y="37957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8" name="Line 141"/>
            <p:cNvSpPr>
              <a:spLocks noChangeShapeType="1"/>
            </p:cNvSpPr>
            <p:nvPr/>
          </p:nvSpPr>
          <p:spPr bwMode="auto">
            <a:xfrm flipV="1">
              <a:off x="4827588" y="38576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9" name="Line 145"/>
            <p:cNvSpPr>
              <a:spLocks noChangeShapeType="1"/>
            </p:cNvSpPr>
            <p:nvPr/>
          </p:nvSpPr>
          <p:spPr bwMode="auto">
            <a:xfrm flipV="1">
              <a:off x="4827588" y="39195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0" name="Line 149"/>
            <p:cNvSpPr>
              <a:spLocks noChangeShapeType="1"/>
            </p:cNvSpPr>
            <p:nvPr/>
          </p:nvSpPr>
          <p:spPr bwMode="auto">
            <a:xfrm flipV="1">
              <a:off x="4827588" y="398145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1" name="Line 153"/>
            <p:cNvSpPr>
              <a:spLocks noChangeShapeType="1"/>
            </p:cNvSpPr>
            <p:nvPr/>
          </p:nvSpPr>
          <p:spPr bwMode="auto">
            <a:xfrm flipV="1">
              <a:off x="4827588" y="4043364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2" name="Line 157"/>
            <p:cNvSpPr>
              <a:spLocks noChangeShapeType="1"/>
            </p:cNvSpPr>
            <p:nvPr/>
          </p:nvSpPr>
          <p:spPr bwMode="auto">
            <a:xfrm flipV="1">
              <a:off x="4827588" y="410368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3" name="Line 161"/>
            <p:cNvSpPr>
              <a:spLocks noChangeShapeType="1"/>
            </p:cNvSpPr>
            <p:nvPr/>
          </p:nvSpPr>
          <p:spPr bwMode="auto">
            <a:xfrm flipV="1">
              <a:off x="4827588" y="4165601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" name="Line 165"/>
            <p:cNvSpPr>
              <a:spLocks noChangeShapeType="1"/>
            </p:cNvSpPr>
            <p:nvPr/>
          </p:nvSpPr>
          <p:spPr bwMode="auto">
            <a:xfrm flipV="1">
              <a:off x="4827588" y="4227514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" name="Line 169"/>
            <p:cNvSpPr>
              <a:spLocks noChangeShapeType="1"/>
            </p:cNvSpPr>
            <p:nvPr/>
          </p:nvSpPr>
          <p:spPr bwMode="auto">
            <a:xfrm flipV="1">
              <a:off x="4827588" y="428942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" name="Line 173"/>
            <p:cNvSpPr>
              <a:spLocks noChangeShapeType="1"/>
            </p:cNvSpPr>
            <p:nvPr/>
          </p:nvSpPr>
          <p:spPr bwMode="auto">
            <a:xfrm flipV="1">
              <a:off x="4827588" y="4351339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" name="Line 177"/>
            <p:cNvSpPr>
              <a:spLocks noChangeShapeType="1"/>
            </p:cNvSpPr>
            <p:nvPr/>
          </p:nvSpPr>
          <p:spPr bwMode="auto">
            <a:xfrm flipV="1">
              <a:off x="4827588" y="4413251"/>
              <a:ext cx="0" cy="60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" name="Line 181"/>
            <p:cNvSpPr>
              <a:spLocks noChangeShapeType="1"/>
            </p:cNvSpPr>
            <p:nvPr/>
          </p:nvSpPr>
          <p:spPr bwMode="auto">
            <a:xfrm flipV="1">
              <a:off x="4827588" y="4473576"/>
              <a:ext cx="0" cy="6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6708"/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188" name="Picture 118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35" y="2531830"/>
            <a:ext cx="2006251" cy="223457"/>
          </a:xfrm>
          <a:prstGeom prst="rect">
            <a:avLst/>
          </a:prstGeom>
        </p:spPr>
      </p:pic>
      <p:pic>
        <p:nvPicPr>
          <p:cNvPr id="1189" name="Picture 118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2878985"/>
            <a:ext cx="334857" cy="182649"/>
          </a:xfrm>
          <a:prstGeom prst="rect">
            <a:avLst/>
          </a:prstGeom>
        </p:spPr>
      </p:pic>
      <p:pic>
        <p:nvPicPr>
          <p:cNvPr id="1190" name="Picture 11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62" y="2847893"/>
            <a:ext cx="242888" cy="213741"/>
          </a:xfrm>
          <a:prstGeom prst="rect">
            <a:avLst/>
          </a:prstGeom>
        </p:spPr>
      </p:pic>
      <p:pic>
        <p:nvPicPr>
          <p:cNvPr id="1191" name="Picture 119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79" y="2970309"/>
            <a:ext cx="476250" cy="47625"/>
          </a:xfrm>
          <a:prstGeom prst="rect">
            <a:avLst/>
          </a:prstGeom>
        </p:spPr>
      </p:pic>
      <p:pic>
        <p:nvPicPr>
          <p:cNvPr id="1192" name="Picture 119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41" y="2962457"/>
            <a:ext cx="476250" cy="4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943" y="1806272"/>
            <a:ext cx="1977104" cy="174879"/>
          </a:xfrm>
          <a:prstGeom prst="rect">
            <a:avLst/>
          </a:prstGeom>
        </p:spPr>
      </p:pic>
      <p:grpSp>
        <p:nvGrpSpPr>
          <p:cNvPr id="946" name="Group 945"/>
          <p:cNvGrpSpPr/>
          <p:nvPr/>
        </p:nvGrpSpPr>
        <p:grpSpPr>
          <a:xfrm>
            <a:off x="3442983" y="5536320"/>
            <a:ext cx="2522981" cy="425877"/>
            <a:chOff x="3442976" y="5625940"/>
            <a:chExt cx="2522981" cy="425876"/>
          </a:xfrm>
        </p:grpSpPr>
        <p:sp>
          <p:nvSpPr>
            <p:cNvPr id="1193" name="TextBox 1192"/>
            <p:cNvSpPr txBox="1"/>
            <p:nvPr/>
          </p:nvSpPr>
          <p:spPr>
            <a:xfrm rot="18900000">
              <a:off x="3442976" y="5646302"/>
              <a:ext cx="43146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1400" dirty="0">
                  <a:solidFill>
                    <a:srgbClr val="000000"/>
                  </a:solidFill>
                </a:rPr>
                <a:t>flys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4" name="TextBox 1193"/>
            <p:cNvSpPr txBox="1"/>
            <p:nvPr/>
          </p:nvSpPr>
          <p:spPr>
            <a:xfrm rot="18900000">
              <a:off x="3629427" y="5646301"/>
              <a:ext cx="53803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1400" dirty="0">
                  <a:solidFill>
                    <a:srgbClr val="000000"/>
                  </a:solidFill>
                </a:rPr>
                <a:t>hops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5" name="TextBox 1194"/>
            <p:cNvSpPr txBox="1"/>
            <p:nvPr/>
          </p:nvSpPr>
          <p:spPr>
            <a:xfrm rot="18900000">
              <a:off x="3783115" y="5703145"/>
              <a:ext cx="63741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1400" dirty="0">
                  <a:solidFill>
                    <a:srgbClr val="000000"/>
                  </a:solidFill>
                </a:rPr>
                <a:t>swims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6" name="TextBox 1195"/>
            <p:cNvSpPr txBox="1"/>
            <p:nvPr/>
          </p:nvSpPr>
          <p:spPr>
            <a:xfrm rot="18900000">
              <a:off x="4233721" y="5633559"/>
              <a:ext cx="4291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1400" dirty="0">
                  <a:solidFill>
                    <a:srgbClr val="000000"/>
                  </a:solidFill>
                </a:rPr>
                <a:t>red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7" name="TextBox 1196"/>
            <p:cNvSpPr txBox="1"/>
            <p:nvPr/>
          </p:nvSpPr>
          <p:spPr>
            <a:xfrm rot="18900000">
              <a:off x="4436944" y="5625940"/>
              <a:ext cx="49346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6708"/>
              <a:r>
                <a:rPr lang="en-US" sz="1400" dirty="0">
                  <a:solidFill>
                    <a:srgbClr val="000000"/>
                  </a:solidFill>
                </a:rPr>
                <a:t>gray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8" name="TextBox 1197"/>
            <p:cNvSpPr txBox="1"/>
            <p:nvPr/>
          </p:nvSpPr>
          <p:spPr>
            <a:xfrm rot="18900000">
              <a:off x="4544457" y="5695997"/>
              <a:ext cx="65556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6708"/>
              <a:r>
                <a:rPr lang="en-US" sz="1400" dirty="0">
                  <a:solidFill>
                    <a:srgbClr val="000000"/>
                  </a:solidFill>
                </a:rPr>
                <a:t>brown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99" name="TextBox 1198"/>
            <p:cNvSpPr txBox="1"/>
            <p:nvPr/>
          </p:nvSpPr>
          <p:spPr>
            <a:xfrm rot="18900000">
              <a:off x="4858245" y="5685180"/>
              <a:ext cx="54143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6708"/>
              <a:r>
                <a:rPr lang="en-US" sz="1400" dirty="0">
                  <a:solidFill>
                    <a:srgbClr val="000000"/>
                  </a:solidFill>
                </a:rPr>
                <a:t>furry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0" name="TextBox 1199"/>
            <p:cNvSpPr txBox="1"/>
            <p:nvPr/>
          </p:nvSpPr>
          <p:spPr>
            <a:xfrm rot="18900000">
              <a:off x="5111166" y="5685180"/>
              <a:ext cx="57579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6708"/>
              <a:r>
                <a:rPr lang="en-US" sz="1400" dirty="0">
                  <a:solidFill>
                    <a:srgbClr val="000000"/>
                  </a:solidFill>
                </a:rPr>
                <a:t>spots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01" name="TextBox 1200"/>
            <p:cNvSpPr txBox="1"/>
            <p:nvPr/>
          </p:nvSpPr>
          <p:spPr>
            <a:xfrm rot="18900000">
              <a:off x="5212866" y="5744040"/>
              <a:ext cx="75309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6708"/>
              <a:r>
                <a:rPr lang="en-US" sz="1400" dirty="0">
                  <a:solidFill>
                    <a:srgbClr val="000000"/>
                  </a:solidFill>
                </a:rPr>
                <a:t>patches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02" name="Picture 120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1584" y="3696351"/>
            <a:ext cx="476250" cy="47625"/>
          </a:xfrm>
          <a:prstGeom prst="rect">
            <a:avLst/>
          </a:prstGeom>
        </p:spPr>
      </p:pic>
      <p:pic>
        <p:nvPicPr>
          <p:cNvPr id="1203" name="Picture 120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7040" y="4971876"/>
            <a:ext cx="476250" cy="47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95" y="3151325"/>
            <a:ext cx="238030" cy="145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52" y="4287471"/>
            <a:ext cx="252603" cy="140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097" y="1309749"/>
            <a:ext cx="1912685" cy="461657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defTabSz="456708"/>
            <a:r>
              <a:rPr lang="en-US" sz="2400" dirty="0">
                <a:solidFill>
                  <a:srgbClr val="000000"/>
                </a:solidFill>
              </a:rPr>
              <a:t>Loss function: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2133724" y="4105198"/>
            <a:ext cx="2013000" cy="373650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defTabSz="456708"/>
            <a:r>
              <a:rPr lang="en-US" dirty="0" smtClean="0">
                <a:solidFill>
                  <a:srgbClr val="000000"/>
                </a:solidFill>
              </a:rPr>
              <a:t>feature dimensions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4" name="Title 1"/>
          <p:cNvSpPr txBox="1">
            <a:spLocks/>
          </p:cNvSpPr>
          <p:nvPr/>
        </p:nvSpPr>
        <p:spPr>
          <a:xfrm>
            <a:off x="822962" y="283557"/>
            <a:ext cx="7921797" cy="932596"/>
          </a:xfrm>
          <a:prstGeom prst="rect">
            <a:avLst/>
          </a:prstGeom>
        </p:spPr>
        <p:txBody>
          <a:bodyPr vert="horz" lIns="91340" tIns="45671" rIns="91340" bIns="45671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Standard approach: learning separately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0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26897" y="6394154"/>
            <a:ext cx="3617103" cy="365125"/>
          </a:xfrm>
        </p:spPr>
        <p:txBody>
          <a:bodyPr/>
          <a:lstStyle/>
          <a:p>
            <a:r>
              <a:rPr lang="da-DK" sz="2000" dirty="0"/>
              <a:t>Jayaraman et al., CVPR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42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Title 1"/>
          <p:cNvSpPr txBox="1">
            <a:spLocks/>
          </p:cNvSpPr>
          <p:nvPr/>
        </p:nvSpPr>
        <p:spPr>
          <a:xfrm>
            <a:off x="822980" y="283465"/>
            <a:ext cx="7543801" cy="932596"/>
          </a:xfrm>
          <a:prstGeom prst="rect">
            <a:avLst/>
          </a:prstGeom>
        </p:spPr>
        <p:txBody>
          <a:bodyPr vert="horz" lIns="91340" tIns="45671" rIns="91340" bIns="45671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Proposed </a:t>
            </a:r>
            <a:r>
              <a:rPr lang="en-US" dirty="0" smtClean="0">
                <a:solidFill>
                  <a:srgbClr val="C00000"/>
                </a:solidFill>
              </a:rPr>
              <a:t>group-based</a:t>
            </a: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formulation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pSp>
        <p:nvGrpSpPr>
          <p:cNvPr id="1416" name="Group 1415"/>
          <p:cNvGrpSpPr/>
          <p:nvPr/>
        </p:nvGrpSpPr>
        <p:grpSpPr>
          <a:xfrm>
            <a:off x="5714243" y="3118235"/>
            <a:ext cx="166698" cy="2430230"/>
            <a:chOff x="7595326" y="2737881"/>
            <a:chExt cx="166698" cy="2430230"/>
          </a:xfrm>
        </p:grpSpPr>
        <p:grpSp>
          <p:nvGrpSpPr>
            <p:cNvPr id="1417" name="Group 1416"/>
            <p:cNvGrpSpPr/>
            <p:nvPr/>
          </p:nvGrpSpPr>
          <p:grpSpPr>
            <a:xfrm>
              <a:off x="7595326" y="2737881"/>
              <a:ext cx="166698" cy="2430230"/>
              <a:chOff x="4772025" y="3611564"/>
              <a:chExt cx="55563" cy="923925"/>
            </a:xfrm>
          </p:grpSpPr>
          <p:sp>
            <p:nvSpPr>
              <p:cNvPr id="1423" name="Line 58"/>
              <p:cNvSpPr>
                <a:spLocks noChangeShapeType="1"/>
              </p:cNvSpPr>
              <p:nvPr/>
            </p:nvSpPr>
            <p:spPr bwMode="auto">
              <a:xfrm>
                <a:off x="4772025" y="36115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4" name="Line 59"/>
              <p:cNvSpPr>
                <a:spLocks noChangeShapeType="1"/>
              </p:cNvSpPr>
              <p:nvPr/>
            </p:nvSpPr>
            <p:spPr bwMode="auto">
              <a:xfrm>
                <a:off x="4827588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5" name="Line 60"/>
              <p:cNvSpPr>
                <a:spLocks noChangeShapeType="1"/>
              </p:cNvSpPr>
              <p:nvPr/>
            </p:nvSpPr>
            <p:spPr bwMode="auto">
              <a:xfrm flipH="1">
                <a:off x="4772025" y="36734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6" name="Line 61"/>
              <p:cNvSpPr>
                <a:spLocks noChangeShapeType="1"/>
              </p:cNvSpPr>
              <p:nvPr/>
            </p:nvSpPr>
            <p:spPr bwMode="auto">
              <a:xfrm flipV="1">
                <a:off x="4772025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7" name="Line 62"/>
              <p:cNvSpPr>
                <a:spLocks noChangeShapeType="1"/>
              </p:cNvSpPr>
              <p:nvPr/>
            </p:nvSpPr>
            <p:spPr bwMode="auto">
              <a:xfrm>
                <a:off x="4772025" y="36115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8" name="Line 63"/>
              <p:cNvSpPr>
                <a:spLocks noChangeShapeType="1"/>
              </p:cNvSpPr>
              <p:nvPr/>
            </p:nvSpPr>
            <p:spPr bwMode="auto">
              <a:xfrm>
                <a:off x="4827588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9" name="Line 64"/>
              <p:cNvSpPr>
                <a:spLocks noChangeShapeType="1"/>
              </p:cNvSpPr>
              <p:nvPr/>
            </p:nvSpPr>
            <p:spPr bwMode="auto">
              <a:xfrm flipH="1">
                <a:off x="4772025" y="36734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0" name="Line 65"/>
              <p:cNvSpPr>
                <a:spLocks noChangeShapeType="1"/>
              </p:cNvSpPr>
              <p:nvPr/>
            </p:nvSpPr>
            <p:spPr bwMode="auto">
              <a:xfrm flipV="1">
                <a:off x="4772025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1" name="Line 66"/>
              <p:cNvSpPr>
                <a:spLocks noChangeShapeType="1"/>
              </p:cNvSpPr>
              <p:nvPr/>
            </p:nvSpPr>
            <p:spPr bwMode="auto">
              <a:xfrm>
                <a:off x="4772025" y="36734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2" name="Line 67"/>
              <p:cNvSpPr>
                <a:spLocks noChangeShapeType="1"/>
              </p:cNvSpPr>
              <p:nvPr/>
            </p:nvSpPr>
            <p:spPr bwMode="auto">
              <a:xfrm>
                <a:off x="4827588" y="3673476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3" name="Line 68"/>
              <p:cNvSpPr>
                <a:spLocks noChangeShapeType="1"/>
              </p:cNvSpPr>
              <p:nvPr/>
            </p:nvSpPr>
            <p:spPr bwMode="auto">
              <a:xfrm flipH="1">
                <a:off x="4772025" y="37338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4" name="Line 69"/>
              <p:cNvSpPr>
                <a:spLocks noChangeShapeType="1"/>
              </p:cNvSpPr>
              <p:nvPr/>
            </p:nvSpPr>
            <p:spPr bwMode="auto">
              <a:xfrm flipV="1">
                <a:off x="4772025" y="3673476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5" name="Line 70"/>
              <p:cNvSpPr>
                <a:spLocks noChangeShapeType="1"/>
              </p:cNvSpPr>
              <p:nvPr/>
            </p:nvSpPr>
            <p:spPr bwMode="auto">
              <a:xfrm>
                <a:off x="4772025" y="37338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6" name="Line 71"/>
              <p:cNvSpPr>
                <a:spLocks noChangeShapeType="1"/>
              </p:cNvSpPr>
              <p:nvPr/>
            </p:nvSpPr>
            <p:spPr bwMode="auto">
              <a:xfrm>
                <a:off x="4827588" y="37338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7" name="Line 72"/>
              <p:cNvSpPr>
                <a:spLocks noChangeShapeType="1"/>
              </p:cNvSpPr>
              <p:nvPr/>
            </p:nvSpPr>
            <p:spPr bwMode="auto">
              <a:xfrm flipH="1">
                <a:off x="4772025" y="37957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8" name="Line 73"/>
              <p:cNvSpPr>
                <a:spLocks noChangeShapeType="1"/>
              </p:cNvSpPr>
              <p:nvPr/>
            </p:nvSpPr>
            <p:spPr bwMode="auto">
              <a:xfrm flipV="1">
                <a:off x="4772025" y="37338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9" name="Line 74"/>
              <p:cNvSpPr>
                <a:spLocks noChangeShapeType="1"/>
              </p:cNvSpPr>
              <p:nvPr/>
            </p:nvSpPr>
            <p:spPr bwMode="auto">
              <a:xfrm>
                <a:off x="4772025" y="37957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0" name="Line 75"/>
              <p:cNvSpPr>
                <a:spLocks noChangeShapeType="1"/>
              </p:cNvSpPr>
              <p:nvPr/>
            </p:nvSpPr>
            <p:spPr bwMode="auto">
              <a:xfrm>
                <a:off x="4827588" y="37957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1" name="Line 76"/>
              <p:cNvSpPr>
                <a:spLocks noChangeShapeType="1"/>
              </p:cNvSpPr>
              <p:nvPr/>
            </p:nvSpPr>
            <p:spPr bwMode="auto">
              <a:xfrm flipH="1">
                <a:off x="4772025" y="38576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2" name="Line 77"/>
              <p:cNvSpPr>
                <a:spLocks noChangeShapeType="1"/>
              </p:cNvSpPr>
              <p:nvPr/>
            </p:nvSpPr>
            <p:spPr bwMode="auto">
              <a:xfrm flipV="1">
                <a:off x="4772025" y="37957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3" name="Line 78"/>
              <p:cNvSpPr>
                <a:spLocks noChangeShapeType="1"/>
              </p:cNvSpPr>
              <p:nvPr/>
            </p:nvSpPr>
            <p:spPr bwMode="auto">
              <a:xfrm>
                <a:off x="4772025" y="38576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4" name="Line 79"/>
              <p:cNvSpPr>
                <a:spLocks noChangeShapeType="1"/>
              </p:cNvSpPr>
              <p:nvPr/>
            </p:nvSpPr>
            <p:spPr bwMode="auto">
              <a:xfrm>
                <a:off x="4827588" y="38576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5" name="Line 80"/>
              <p:cNvSpPr>
                <a:spLocks noChangeShapeType="1"/>
              </p:cNvSpPr>
              <p:nvPr/>
            </p:nvSpPr>
            <p:spPr bwMode="auto">
              <a:xfrm flipH="1">
                <a:off x="4772025" y="39195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6" name="Line 81"/>
              <p:cNvSpPr>
                <a:spLocks noChangeShapeType="1"/>
              </p:cNvSpPr>
              <p:nvPr/>
            </p:nvSpPr>
            <p:spPr bwMode="auto">
              <a:xfrm flipV="1">
                <a:off x="4772025" y="38576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7" name="Line 82"/>
              <p:cNvSpPr>
                <a:spLocks noChangeShapeType="1"/>
              </p:cNvSpPr>
              <p:nvPr/>
            </p:nvSpPr>
            <p:spPr bwMode="auto">
              <a:xfrm>
                <a:off x="4772025" y="39195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8" name="Line 83"/>
              <p:cNvSpPr>
                <a:spLocks noChangeShapeType="1"/>
              </p:cNvSpPr>
              <p:nvPr/>
            </p:nvSpPr>
            <p:spPr bwMode="auto">
              <a:xfrm>
                <a:off x="4827588" y="39195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9" name="Line 84"/>
              <p:cNvSpPr>
                <a:spLocks noChangeShapeType="1"/>
              </p:cNvSpPr>
              <p:nvPr/>
            </p:nvSpPr>
            <p:spPr bwMode="auto">
              <a:xfrm flipH="1">
                <a:off x="4772025" y="39814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0" name="Line 85"/>
              <p:cNvSpPr>
                <a:spLocks noChangeShapeType="1"/>
              </p:cNvSpPr>
              <p:nvPr/>
            </p:nvSpPr>
            <p:spPr bwMode="auto">
              <a:xfrm flipV="1">
                <a:off x="4772025" y="39195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1" name="Line 86"/>
              <p:cNvSpPr>
                <a:spLocks noChangeShapeType="1"/>
              </p:cNvSpPr>
              <p:nvPr/>
            </p:nvSpPr>
            <p:spPr bwMode="auto">
              <a:xfrm>
                <a:off x="4772025" y="39814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2" name="Line 87"/>
              <p:cNvSpPr>
                <a:spLocks noChangeShapeType="1"/>
              </p:cNvSpPr>
              <p:nvPr/>
            </p:nvSpPr>
            <p:spPr bwMode="auto">
              <a:xfrm>
                <a:off x="4827588" y="398145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3" name="Line 88"/>
              <p:cNvSpPr>
                <a:spLocks noChangeShapeType="1"/>
              </p:cNvSpPr>
              <p:nvPr/>
            </p:nvSpPr>
            <p:spPr bwMode="auto">
              <a:xfrm flipH="1">
                <a:off x="4772025" y="40433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4" name="Line 89"/>
              <p:cNvSpPr>
                <a:spLocks noChangeShapeType="1"/>
              </p:cNvSpPr>
              <p:nvPr/>
            </p:nvSpPr>
            <p:spPr bwMode="auto">
              <a:xfrm flipV="1">
                <a:off x="4772025" y="398145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5" name="Line 90"/>
              <p:cNvSpPr>
                <a:spLocks noChangeShapeType="1"/>
              </p:cNvSpPr>
              <p:nvPr/>
            </p:nvSpPr>
            <p:spPr bwMode="auto">
              <a:xfrm>
                <a:off x="4772025" y="40433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6" name="Line 91"/>
              <p:cNvSpPr>
                <a:spLocks noChangeShapeType="1"/>
              </p:cNvSpPr>
              <p:nvPr/>
            </p:nvSpPr>
            <p:spPr bwMode="auto">
              <a:xfrm>
                <a:off x="4827588" y="4043364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7" name="Line 92"/>
              <p:cNvSpPr>
                <a:spLocks noChangeShapeType="1"/>
              </p:cNvSpPr>
              <p:nvPr/>
            </p:nvSpPr>
            <p:spPr bwMode="auto">
              <a:xfrm flipH="1">
                <a:off x="4772025" y="410368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" name="Line 93"/>
              <p:cNvSpPr>
                <a:spLocks noChangeShapeType="1"/>
              </p:cNvSpPr>
              <p:nvPr/>
            </p:nvSpPr>
            <p:spPr bwMode="auto">
              <a:xfrm flipV="1">
                <a:off x="4772025" y="4043364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9" name="Line 94"/>
              <p:cNvSpPr>
                <a:spLocks noChangeShapeType="1"/>
              </p:cNvSpPr>
              <p:nvPr/>
            </p:nvSpPr>
            <p:spPr bwMode="auto">
              <a:xfrm>
                <a:off x="4772025" y="410368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" name="Line 95"/>
              <p:cNvSpPr>
                <a:spLocks noChangeShapeType="1"/>
              </p:cNvSpPr>
              <p:nvPr/>
            </p:nvSpPr>
            <p:spPr bwMode="auto">
              <a:xfrm>
                <a:off x="4827588" y="410368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1" name="Line 96"/>
              <p:cNvSpPr>
                <a:spLocks noChangeShapeType="1"/>
              </p:cNvSpPr>
              <p:nvPr/>
            </p:nvSpPr>
            <p:spPr bwMode="auto">
              <a:xfrm flipH="1">
                <a:off x="4772025" y="41656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2" name="Line 97"/>
              <p:cNvSpPr>
                <a:spLocks noChangeShapeType="1"/>
              </p:cNvSpPr>
              <p:nvPr/>
            </p:nvSpPr>
            <p:spPr bwMode="auto">
              <a:xfrm flipV="1">
                <a:off x="4772025" y="410368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3" name="Line 98"/>
              <p:cNvSpPr>
                <a:spLocks noChangeShapeType="1"/>
              </p:cNvSpPr>
              <p:nvPr/>
            </p:nvSpPr>
            <p:spPr bwMode="auto">
              <a:xfrm>
                <a:off x="4772025" y="41656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4" name="Line 99"/>
              <p:cNvSpPr>
                <a:spLocks noChangeShapeType="1"/>
              </p:cNvSpPr>
              <p:nvPr/>
            </p:nvSpPr>
            <p:spPr bwMode="auto">
              <a:xfrm>
                <a:off x="4827588" y="41656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5" name="Line 100"/>
              <p:cNvSpPr>
                <a:spLocks noChangeShapeType="1"/>
              </p:cNvSpPr>
              <p:nvPr/>
            </p:nvSpPr>
            <p:spPr bwMode="auto">
              <a:xfrm flipH="1">
                <a:off x="4772025" y="42275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6" name="Line 101"/>
              <p:cNvSpPr>
                <a:spLocks noChangeShapeType="1"/>
              </p:cNvSpPr>
              <p:nvPr/>
            </p:nvSpPr>
            <p:spPr bwMode="auto">
              <a:xfrm flipV="1">
                <a:off x="4772025" y="41656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7" name="Line 102"/>
              <p:cNvSpPr>
                <a:spLocks noChangeShapeType="1"/>
              </p:cNvSpPr>
              <p:nvPr/>
            </p:nvSpPr>
            <p:spPr bwMode="auto">
              <a:xfrm>
                <a:off x="4772025" y="42275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8" name="Line 103"/>
              <p:cNvSpPr>
                <a:spLocks noChangeShapeType="1"/>
              </p:cNvSpPr>
              <p:nvPr/>
            </p:nvSpPr>
            <p:spPr bwMode="auto">
              <a:xfrm>
                <a:off x="4827588" y="42275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9" name="Line 104"/>
              <p:cNvSpPr>
                <a:spLocks noChangeShapeType="1"/>
              </p:cNvSpPr>
              <p:nvPr/>
            </p:nvSpPr>
            <p:spPr bwMode="auto">
              <a:xfrm flipH="1">
                <a:off x="4772025" y="42894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0" name="Line 105"/>
              <p:cNvSpPr>
                <a:spLocks noChangeShapeType="1"/>
              </p:cNvSpPr>
              <p:nvPr/>
            </p:nvSpPr>
            <p:spPr bwMode="auto">
              <a:xfrm flipV="1">
                <a:off x="4772025" y="42275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1" name="Line 106"/>
              <p:cNvSpPr>
                <a:spLocks noChangeShapeType="1"/>
              </p:cNvSpPr>
              <p:nvPr/>
            </p:nvSpPr>
            <p:spPr bwMode="auto">
              <a:xfrm>
                <a:off x="4772025" y="42894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2" name="Line 107"/>
              <p:cNvSpPr>
                <a:spLocks noChangeShapeType="1"/>
              </p:cNvSpPr>
              <p:nvPr/>
            </p:nvSpPr>
            <p:spPr bwMode="auto">
              <a:xfrm>
                <a:off x="4827588" y="42894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3" name="Line 108"/>
              <p:cNvSpPr>
                <a:spLocks noChangeShapeType="1"/>
              </p:cNvSpPr>
              <p:nvPr/>
            </p:nvSpPr>
            <p:spPr bwMode="auto">
              <a:xfrm flipH="1">
                <a:off x="4772025" y="43513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4" name="Line 109"/>
              <p:cNvSpPr>
                <a:spLocks noChangeShapeType="1"/>
              </p:cNvSpPr>
              <p:nvPr/>
            </p:nvSpPr>
            <p:spPr bwMode="auto">
              <a:xfrm flipV="1">
                <a:off x="4772025" y="42894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5" name="Line 110"/>
              <p:cNvSpPr>
                <a:spLocks noChangeShapeType="1"/>
              </p:cNvSpPr>
              <p:nvPr/>
            </p:nvSpPr>
            <p:spPr bwMode="auto">
              <a:xfrm>
                <a:off x="4772025" y="43513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6" name="Line 111"/>
              <p:cNvSpPr>
                <a:spLocks noChangeShapeType="1"/>
              </p:cNvSpPr>
              <p:nvPr/>
            </p:nvSpPr>
            <p:spPr bwMode="auto">
              <a:xfrm>
                <a:off x="4827588" y="43513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7" name="Line 112"/>
              <p:cNvSpPr>
                <a:spLocks noChangeShapeType="1"/>
              </p:cNvSpPr>
              <p:nvPr/>
            </p:nvSpPr>
            <p:spPr bwMode="auto">
              <a:xfrm flipH="1">
                <a:off x="4772025" y="44132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8" name="Line 113"/>
              <p:cNvSpPr>
                <a:spLocks noChangeShapeType="1"/>
              </p:cNvSpPr>
              <p:nvPr/>
            </p:nvSpPr>
            <p:spPr bwMode="auto">
              <a:xfrm flipV="1">
                <a:off x="4772025" y="43513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9" name="Line 114"/>
              <p:cNvSpPr>
                <a:spLocks noChangeShapeType="1"/>
              </p:cNvSpPr>
              <p:nvPr/>
            </p:nvSpPr>
            <p:spPr bwMode="auto">
              <a:xfrm>
                <a:off x="4772025" y="44132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0" name="Line 115"/>
              <p:cNvSpPr>
                <a:spLocks noChangeShapeType="1"/>
              </p:cNvSpPr>
              <p:nvPr/>
            </p:nvSpPr>
            <p:spPr bwMode="auto">
              <a:xfrm>
                <a:off x="4827588" y="4413251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1" name="Line 116"/>
              <p:cNvSpPr>
                <a:spLocks noChangeShapeType="1"/>
              </p:cNvSpPr>
              <p:nvPr/>
            </p:nvSpPr>
            <p:spPr bwMode="auto">
              <a:xfrm flipH="1">
                <a:off x="4772025" y="44735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2" name="Line 117"/>
              <p:cNvSpPr>
                <a:spLocks noChangeShapeType="1"/>
              </p:cNvSpPr>
              <p:nvPr/>
            </p:nvSpPr>
            <p:spPr bwMode="auto">
              <a:xfrm flipV="1">
                <a:off x="4772025" y="4413251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3" name="Line 118"/>
              <p:cNvSpPr>
                <a:spLocks noChangeShapeType="1"/>
              </p:cNvSpPr>
              <p:nvPr/>
            </p:nvSpPr>
            <p:spPr bwMode="auto">
              <a:xfrm>
                <a:off x="4772025" y="44735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4" name="Line 119"/>
              <p:cNvSpPr>
                <a:spLocks noChangeShapeType="1"/>
              </p:cNvSpPr>
              <p:nvPr/>
            </p:nvSpPr>
            <p:spPr bwMode="auto">
              <a:xfrm>
                <a:off x="4827588" y="447357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5" name="Line 120"/>
              <p:cNvSpPr>
                <a:spLocks noChangeShapeType="1"/>
              </p:cNvSpPr>
              <p:nvPr/>
            </p:nvSpPr>
            <p:spPr bwMode="auto">
              <a:xfrm flipH="1">
                <a:off x="4772025" y="453548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6" name="Line 121"/>
              <p:cNvSpPr>
                <a:spLocks noChangeShapeType="1"/>
              </p:cNvSpPr>
              <p:nvPr/>
            </p:nvSpPr>
            <p:spPr bwMode="auto">
              <a:xfrm flipV="1">
                <a:off x="4772025" y="447357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7" name="Line 125"/>
              <p:cNvSpPr>
                <a:spLocks noChangeShapeType="1"/>
              </p:cNvSpPr>
              <p:nvPr/>
            </p:nvSpPr>
            <p:spPr bwMode="auto">
              <a:xfrm flipV="1">
                <a:off x="4827588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8" name="Line 129"/>
              <p:cNvSpPr>
                <a:spLocks noChangeShapeType="1"/>
              </p:cNvSpPr>
              <p:nvPr/>
            </p:nvSpPr>
            <p:spPr bwMode="auto">
              <a:xfrm flipV="1">
                <a:off x="4827588" y="3673476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9" name="Line 133"/>
              <p:cNvSpPr>
                <a:spLocks noChangeShapeType="1"/>
              </p:cNvSpPr>
              <p:nvPr/>
            </p:nvSpPr>
            <p:spPr bwMode="auto">
              <a:xfrm flipV="1">
                <a:off x="4827588" y="37338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0" name="Line 137"/>
              <p:cNvSpPr>
                <a:spLocks noChangeShapeType="1"/>
              </p:cNvSpPr>
              <p:nvPr/>
            </p:nvSpPr>
            <p:spPr bwMode="auto">
              <a:xfrm flipV="1">
                <a:off x="4827588" y="37957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1" name="Line 141"/>
              <p:cNvSpPr>
                <a:spLocks noChangeShapeType="1"/>
              </p:cNvSpPr>
              <p:nvPr/>
            </p:nvSpPr>
            <p:spPr bwMode="auto">
              <a:xfrm flipV="1">
                <a:off x="4827588" y="38576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2" name="Line 145"/>
              <p:cNvSpPr>
                <a:spLocks noChangeShapeType="1"/>
              </p:cNvSpPr>
              <p:nvPr/>
            </p:nvSpPr>
            <p:spPr bwMode="auto">
              <a:xfrm flipV="1">
                <a:off x="4827588" y="39195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3" name="Line 149"/>
              <p:cNvSpPr>
                <a:spLocks noChangeShapeType="1"/>
              </p:cNvSpPr>
              <p:nvPr/>
            </p:nvSpPr>
            <p:spPr bwMode="auto">
              <a:xfrm flipV="1">
                <a:off x="4827588" y="398145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4" name="Line 153"/>
              <p:cNvSpPr>
                <a:spLocks noChangeShapeType="1"/>
              </p:cNvSpPr>
              <p:nvPr/>
            </p:nvSpPr>
            <p:spPr bwMode="auto">
              <a:xfrm flipV="1">
                <a:off x="4827588" y="4043364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5" name="Line 157"/>
              <p:cNvSpPr>
                <a:spLocks noChangeShapeType="1"/>
              </p:cNvSpPr>
              <p:nvPr/>
            </p:nvSpPr>
            <p:spPr bwMode="auto">
              <a:xfrm flipV="1">
                <a:off x="4827588" y="410368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6" name="Line 161"/>
              <p:cNvSpPr>
                <a:spLocks noChangeShapeType="1"/>
              </p:cNvSpPr>
              <p:nvPr/>
            </p:nvSpPr>
            <p:spPr bwMode="auto">
              <a:xfrm flipV="1">
                <a:off x="4827588" y="41656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7" name="Line 165"/>
              <p:cNvSpPr>
                <a:spLocks noChangeShapeType="1"/>
              </p:cNvSpPr>
              <p:nvPr/>
            </p:nvSpPr>
            <p:spPr bwMode="auto">
              <a:xfrm flipV="1">
                <a:off x="4827588" y="42275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8" name="Line 169"/>
              <p:cNvSpPr>
                <a:spLocks noChangeShapeType="1"/>
              </p:cNvSpPr>
              <p:nvPr/>
            </p:nvSpPr>
            <p:spPr bwMode="auto">
              <a:xfrm flipV="1">
                <a:off x="4827588" y="42894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9" name="Line 173"/>
              <p:cNvSpPr>
                <a:spLocks noChangeShapeType="1"/>
              </p:cNvSpPr>
              <p:nvPr/>
            </p:nvSpPr>
            <p:spPr bwMode="auto">
              <a:xfrm flipV="1">
                <a:off x="4827588" y="43513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0" name="Line 177"/>
              <p:cNvSpPr>
                <a:spLocks noChangeShapeType="1"/>
              </p:cNvSpPr>
              <p:nvPr/>
            </p:nvSpPr>
            <p:spPr bwMode="auto">
              <a:xfrm flipV="1">
                <a:off x="4827588" y="4413251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1" name="Line 181"/>
              <p:cNvSpPr>
                <a:spLocks noChangeShapeType="1"/>
              </p:cNvSpPr>
              <p:nvPr/>
            </p:nvSpPr>
            <p:spPr bwMode="auto">
              <a:xfrm flipV="1">
                <a:off x="4827588" y="447357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8" name="Group 1417"/>
            <p:cNvGrpSpPr/>
            <p:nvPr/>
          </p:nvGrpSpPr>
          <p:grpSpPr>
            <a:xfrm>
              <a:off x="7612657" y="3111948"/>
              <a:ext cx="107492" cy="1720592"/>
              <a:chOff x="7612657" y="3111948"/>
              <a:chExt cx="107492" cy="1720592"/>
            </a:xfrm>
          </p:grpSpPr>
          <p:sp>
            <p:nvSpPr>
              <p:cNvPr id="1419" name="Rectangle 1418"/>
              <p:cNvSpPr/>
              <p:nvPr/>
            </p:nvSpPr>
            <p:spPr>
              <a:xfrm>
                <a:off x="7612657" y="3111948"/>
                <a:ext cx="107492" cy="961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708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0" name="Rectangle 1419"/>
              <p:cNvSpPr/>
              <p:nvPr/>
            </p:nvSpPr>
            <p:spPr>
              <a:xfrm>
                <a:off x="7612657" y="3433511"/>
                <a:ext cx="107492" cy="961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708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1" name="Rectangle 1420"/>
              <p:cNvSpPr/>
              <p:nvPr/>
            </p:nvSpPr>
            <p:spPr>
              <a:xfrm>
                <a:off x="7612657" y="4406885"/>
                <a:ext cx="107492" cy="961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708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2" name="Rectangle 1421"/>
              <p:cNvSpPr/>
              <p:nvPr/>
            </p:nvSpPr>
            <p:spPr>
              <a:xfrm>
                <a:off x="7612657" y="4736388"/>
                <a:ext cx="107492" cy="961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708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502" name="Group 1501"/>
          <p:cNvGrpSpPr/>
          <p:nvPr/>
        </p:nvGrpSpPr>
        <p:grpSpPr>
          <a:xfrm>
            <a:off x="5512415" y="3125194"/>
            <a:ext cx="166698" cy="2430230"/>
            <a:chOff x="7388720" y="2740192"/>
            <a:chExt cx="166698" cy="2430230"/>
          </a:xfrm>
        </p:grpSpPr>
        <p:grpSp>
          <p:nvGrpSpPr>
            <p:cNvPr id="1503" name="Group 1502"/>
            <p:cNvGrpSpPr/>
            <p:nvPr/>
          </p:nvGrpSpPr>
          <p:grpSpPr>
            <a:xfrm>
              <a:off x="7388720" y="2740192"/>
              <a:ext cx="166698" cy="2430230"/>
              <a:chOff x="4772025" y="3611564"/>
              <a:chExt cx="55563" cy="923925"/>
            </a:xfrm>
          </p:grpSpPr>
          <p:sp>
            <p:nvSpPr>
              <p:cNvPr id="1510" name="Line 58"/>
              <p:cNvSpPr>
                <a:spLocks noChangeShapeType="1"/>
              </p:cNvSpPr>
              <p:nvPr/>
            </p:nvSpPr>
            <p:spPr bwMode="auto">
              <a:xfrm>
                <a:off x="4772025" y="36115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1" name="Line 59"/>
              <p:cNvSpPr>
                <a:spLocks noChangeShapeType="1"/>
              </p:cNvSpPr>
              <p:nvPr/>
            </p:nvSpPr>
            <p:spPr bwMode="auto">
              <a:xfrm>
                <a:off x="4827588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2" name="Line 60"/>
              <p:cNvSpPr>
                <a:spLocks noChangeShapeType="1"/>
              </p:cNvSpPr>
              <p:nvPr/>
            </p:nvSpPr>
            <p:spPr bwMode="auto">
              <a:xfrm flipH="1">
                <a:off x="4772025" y="36734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3" name="Line 61"/>
              <p:cNvSpPr>
                <a:spLocks noChangeShapeType="1"/>
              </p:cNvSpPr>
              <p:nvPr/>
            </p:nvSpPr>
            <p:spPr bwMode="auto">
              <a:xfrm flipV="1">
                <a:off x="4772025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4" name="Line 62"/>
              <p:cNvSpPr>
                <a:spLocks noChangeShapeType="1"/>
              </p:cNvSpPr>
              <p:nvPr/>
            </p:nvSpPr>
            <p:spPr bwMode="auto">
              <a:xfrm>
                <a:off x="4772025" y="36115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5" name="Line 63"/>
              <p:cNvSpPr>
                <a:spLocks noChangeShapeType="1"/>
              </p:cNvSpPr>
              <p:nvPr/>
            </p:nvSpPr>
            <p:spPr bwMode="auto">
              <a:xfrm>
                <a:off x="4827588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6" name="Line 64"/>
              <p:cNvSpPr>
                <a:spLocks noChangeShapeType="1"/>
              </p:cNvSpPr>
              <p:nvPr/>
            </p:nvSpPr>
            <p:spPr bwMode="auto">
              <a:xfrm flipH="1">
                <a:off x="4772025" y="36734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7" name="Line 65"/>
              <p:cNvSpPr>
                <a:spLocks noChangeShapeType="1"/>
              </p:cNvSpPr>
              <p:nvPr/>
            </p:nvSpPr>
            <p:spPr bwMode="auto">
              <a:xfrm flipV="1">
                <a:off x="4772025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8" name="Line 66"/>
              <p:cNvSpPr>
                <a:spLocks noChangeShapeType="1"/>
              </p:cNvSpPr>
              <p:nvPr/>
            </p:nvSpPr>
            <p:spPr bwMode="auto">
              <a:xfrm>
                <a:off x="4772025" y="36734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9" name="Line 67"/>
              <p:cNvSpPr>
                <a:spLocks noChangeShapeType="1"/>
              </p:cNvSpPr>
              <p:nvPr/>
            </p:nvSpPr>
            <p:spPr bwMode="auto">
              <a:xfrm>
                <a:off x="4827588" y="3673476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0" name="Line 68"/>
              <p:cNvSpPr>
                <a:spLocks noChangeShapeType="1"/>
              </p:cNvSpPr>
              <p:nvPr/>
            </p:nvSpPr>
            <p:spPr bwMode="auto">
              <a:xfrm flipH="1">
                <a:off x="4772025" y="37338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1" name="Line 69"/>
              <p:cNvSpPr>
                <a:spLocks noChangeShapeType="1"/>
              </p:cNvSpPr>
              <p:nvPr/>
            </p:nvSpPr>
            <p:spPr bwMode="auto">
              <a:xfrm flipV="1">
                <a:off x="4772025" y="3673476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2" name="Line 70"/>
              <p:cNvSpPr>
                <a:spLocks noChangeShapeType="1"/>
              </p:cNvSpPr>
              <p:nvPr/>
            </p:nvSpPr>
            <p:spPr bwMode="auto">
              <a:xfrm>
                <a:off x="4772025" y="37338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3" name="Line 71"/>
              <p:cNvSpPr>
                <a:spLocks noChangeShapeType="1"/>
              </p:cNvSpPr>
              <p:nvPr/>
            </p:nvSpPr>
            <p:spPr bwMode="auto">
              <a:xfrm>
                <a:off x="4827588" y="37338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4" name="Line 72"/>
              <p:cNvSpPr>
                <a:spLocks noChangeShapeType="1"/>
              </p:cNvSpPr>
              <p:nvPr/>
            </p:nvSpPr>
            <p:spPr bwMode="auto">
              <a:xfrm flipH="1">
                <a:off x="4772025" y="37957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5" name="Line 73"/>
              <p:cNvSpPr>
                <a:spLocks noChangeShapeType="1"/>
              </p:cNvSpPr>
              <p:nvPr/>
            </p:nvSpPr>
            <p:spPr bwMode="auto">
              <a:xfrm flipV="1">
                <a:off x="4772025" y="37338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6" name="Line 74"/>
              <p:cNvSpPr>
                <a:spLocks noChangeShapeType="1"/>
              </p:cNvSpPr>
              <p:nvPr/>
            </p:nvSpPr>
            <p:spPr bwMode="auto">
              <a:xfrm>
                <a:off x="4772025" y="37957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7" name="Line 75"/>
              <p:cNvSpPr>
                <a:spLocks noChangeShapeType="1"/>
              </p:cNvSpPr>
              <p:nvPr/>
            </p:nvSpPr>
            <p:spPr bwMode="auto">
              <a:xfrm>
                <a:off x="4827588" y="37957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8" name="Line 76"/>
              <p:cNvSpPr>
                <a:spLocks noChangeShapeType="1"/>
              </p:cNvSpPr>
              <p:nvPr/>
            </p:nvSpPr>
            <p:spPr bwMode="auto">
              <a:xfrm flipH="1">
                <a:off x="4772025" y="38576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9" name="Line 77"/>
              <p:cNvSpPr>
                <a:spLocks noChangeShapeType="1"/>
              </p:cNvSpPr>
              <p:nvPr/>
            </p:nvSpPr>
            <p:spPr bwMode="auto">
              <a:xfrm flipV="1">
                <a:off x="4772025" y="37957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0" name="Line 78"/>
              <p:cNvSpPr>
                <a:spLocks noChangeShapeType="1"/>
              </p:cNvSpPr>
              <p:nvPr/>
            </p:nvSpPr>
            <p:spPr bwMode="auto">
              <a:xfrm>
                <a:off x="4772025" y="38576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1" name="Line 79"/>
              <p:cNvSpPr>
                <a:spLocks noChangeShapeType="1"/>
              </p:cNvSpPr>
              <p:nvPr/>
            </p:nvSpPr>
            <p:spPr bwMode="auto">
              <a:xfrm>
                <a:off x="4827588" y="38576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2" name="Line 80"/>
              <p:cNvSpPr>
                <a:spLocks noChangeShapeType="1"/>
              </p:cNvSpPr>
              <p:nvPr/>
            </p:nvSpPr>
            <p:spPr bwMode="auto">
              <a:xfrm flipH="1">
                <a:off x="4772025" y="39195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3" name="Line 81"/>
              <p:cNvSpPr>
                <a:spLocks noChangeShapeType="1"/>
              </p:cNvSpPr>
              <p:nvPr/>
            </p:nvSpPr>
            <p:spPr bwMode="auto">
              <a:xfrm flipV="1">
                <a:off x="4772025" y="38576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4" name="Line 82"/>
              <p:cNvSpPr>
                <a:spLocks noChangeShapeType="1"/>
              </p:cNvSpPr>
              <p:nvPr/>
            </p:nvSpPr>
            <p:spPr bwMode="auto">
              <a:xfrm>
                <a:off x="4772025" y="39195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5" name="Line 83"/>
              <p:cNvSpPr>
                <a:spLocks noChangeShapeType="1"/>
              </p:cNvSpPr>
              <p:nvPr/>
            </p:nvSpPr>
            <p:spPr bwMode="auto">
              <a:xfrm>
                <a:off x="4827588" y="39195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6" name="Line 84"/>
              <p:cNvSpPr>
                <a:spLocks noChangeShapeType="1"/>
              </p:cNvSpPr>
              <p:nvPr/>
            </p:nvSpPr>
            <p:spPr bwMode="auto">
              <a:xfrm flipH="1">
                <a:off x="4772025" y="39814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" name="Line 85"/>
              <p:cNvSpPr>
                <a:spLocks noChangeShapeType="1"/>
              </p:cNvSpPr>
              <p:nvPr/>
            </p:nvSpPr>
            <p:spPr bwMode="auto">
              <a:xfrm flipV="1">
                <a:off x="4772025" y="39195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" name="Line 86"/>
              <p:cNvSpPr>
                <a:spLocks noChangeShapeType="1"/>
              </p:cNvSpPr>
              <p:nvPr/>
            </p:nvSpPr>
            <p:spPr bwMode="auto">
              <a:xfrm>
                <a:off x="4772025" y="39814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" name="Line 87"/>
              <p:cNvSpPr>
                <a:spLocks noChangeShapeType="1"/>
              </p:cNvSpPr>
              <p:nvPr/>
            </p:nvSpPr>
            <p:spPr bwMode="auto">
              <a:xfrm>
                <a:off x="4827588" y="398145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0" name="Line 88"/>
              <p:cNvSpPr>
                <a:spLocks noChangeShapeType="1"/>
              </p:cNvSpPr>
              <p:nvPr/>
            </p:nvSpPr>
            <p:spPr bwMode="auto">
              <a:xfrm flipH="1">
                <a:off x="4772025" y="40433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1" name="Line 89"/>
              <p:cNvSpPr>
                <a:spLocks noChangeShapeType="1"/>
              </p:cNvSpPr>
              <p:nvPr/>
            </p:nvSpPr>
            <p:spPr bwMode="auto">
              <a:xfrm flipV="1">
                <a:off x="4772025" y="398145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2" name="Line 90"/>
              <p:cNvSpPr>
                <a:spLocks noChangeShapeType="1"/>
              </p:cNvSpPr>
              <p:nvPr/>
            </p:nvSpPr>
            <p:spPr bwMode="auto">
              <a:xfrm>
                <a:off x="4772025" y="40433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3" name="Line 91"/>
              <p:cNvSpPr>
                <a:spLocks noChangeShapeType="1"/>
              </p:cNvSpPr>
              <p:nvPr/>
            </p:nvSpPr>
            <p:spPr bwMode="auto">
              <a:xfrm>
                <a:off x="4827588" y="4043364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4" name="Line 92"/>
              <p:cNvSpPr>
                <a:spLocks noChangeShapeType="1"/>
              </p:cNvSpPr>
              <p:nvPr/>
            </p:nvSpPr>
            <p:spPr bwMode="auto">
              <a:xfrm flipH="1">
                <a:off x="4772025" y="410368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5" name="Line 93"/>
              <p:cNvSpPr>
                <a:spLocks noChangeShapeType="1"/>
              </p:cNvSpPr>
              <p:nvPr/>
            </p:nvSpPr>
            <p:spPr bwMode="auto">
              <a:xfrm flipV="1">
                <a:off x="4772025" y="4043364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6" name="Line 94"/>
              <p:cNvSpPr>
                <a:spLocks noChangeShapeType="1"/>
              </p:cNvSpPr>
              <p:nvPr/>
            </p:nvSpPr>
            <p:spPr bwMode="auto">
              <a:xfrm>
                <a:off x="4772025" y="410368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7" name="Line 95"/>
              <p:cNvSpPr>
                <a:spLocks noChangeShapeType="1"/>
              </p:cNvSpPr>
              <p:nvPr/>
            </p:nvSpPr>
            <p:spPr bwMode="auto">
              <a:xfrm>
                <a:off x="4827588" y="410368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8" name="Line 96"/>
              <p:cNvSpPr>
                <a:spLocks noChangeShapeType="1"/>
              </p:cNvSpPr>
              <p:nvPr/>
            </p:nvSpPr>
            <p:spPr bwMode="auto">
              <a:xfrm flipH="1">
                <a:off x="4772025" y="41656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9" name="Line 97"/>
              <p:cNvSpPr>
                <a:spLocks noChangeShapeType="1"/>
              </p:cNvSpPr>
              <p:nvPr/>
            </p:nvSpPr>
            <p:spPr bwMode="auto">
              <a:xfrm flipV="1">
                <a:off x="4772025" y="410368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0" name="Line 98"/>
              <p:cNvSpPr>
                <a:spLocks noChangeShapeType="1"/>
              </p:cNvSpPr>
              <p:nvPr/>
            </p:nvSpPr>
            <p:spPr bwMode="auto">
              <a:xfrm>
                <a:off x="4772025" y="41656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1" name="Line 99"/>
              <p:cNvSpPr>
                <a:spLocks noChangeShapeType="1"/>
              </p:cNvSpPr>
              <p:nvPr/>
            </p:nvSpPr>
            <p:spPr bwMode="auto">
              <a:xfrm>
                <a:off x="4827588" y="41656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2" name="Line 100"/>
              <p:cNvSpPr>
                <a:spLocks noChangeShapeType="1"/>
              </p:cNvSpPr>
              <p:nvPr/>
            </p:nvSpPr>
            <p:spPr bwMode="auto">
              <a:xfrm flipH="1">
                <a:off x="4772025" y="42275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3" name="Line 101"/>
              <p:cNvSpPr>
                <a:spLocks noChangeShapeType="1"/>
              </p:cNvSpPr>
              <p:nvPr/>
            </p:nvSpPr>
            <p:spPr bwMode="auto">
              <a:xfrm flipV="1">
                <a:off x="4772025" y="41656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4" name="Line 102"/>
              <p:cNvSpPr>
                <a:spLocks noChangeShapeType="1"/>
              </p:cNvSpPr>
              <p:nvPr/>
            </p:nvSpPr>
            <p:spPr bwMode="auto">
              <a:xfrm>
                <a:off x="4772025" y="42275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5" name="Line 103"/>
              <p:cNvSpPr>
                <a:spLocks noChangeShapeType="1"/>
              </p:cNvSpPr>
              <p:nvPr/>
            </p:nvSpPr>
            <p:spPr bwMode="auto">
              <a:xfrm>
                <a:off x="4827588" y="42275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6" name="Line 104"/>
              <p:cNvSpPr>
                <a:spLocks noChangeShapeType="1"/>
              </p:cNvSpPr>
              <p:nvPr/>
            </p:nvSpPr>
            <p:spPr bwMode="auto">
              <a:xfrm flipH="1">
                <a:off x="4772025" y="42894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7" name="Line 105"/>
              <p:cNvSpPr>
                <a:spLocks noChangeShapeType="1"/>
              </p:cNvSpPr>
              <p:nvPr/>
            </p:nvSpPr>
            <p:spPr bwMode="auto">
              <a:xfrm flipV="1">
                <a:off x="4772025" y="42275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8" name="Line 106"/>
              <p:cNvSpPr>
                <a:spLocks noChangeShapeType="1"/>
              </p:cNvSpPr>
              <p:nvPr/>
            </p:nvSpPr>
            <p:spPr bwMode="auto">
              <a:xfrm>
                <a:off x="4772025" y="42894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9" name="Line 107"/>
              <p:cNvSpPr>
                <a:spLocks noChangeShapeType="1"/>
              </p:cNvSpPr>
              <p:nvPr/>
            </p:nvSpPr>
            <p:spPr bwMode="auto">
              <a:xfrm>
                <a:off x="4827588" y="42894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0" name="Line 108"/>
              <p:cNvSpPr>
                <a:spLocks noChangeShapeType="1"/>
              </p:cNvSpPr>
              <p:nvPr/>
            </p:nvSpPr>
            <p:spPr bwMode="auto">
              <a:xfrm flipH="1">
                <a:off x="4772025" y="43513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1" name="Line 109"/>
              <p:cNvSpPr>
                <a:spLocks noChangeShapeType="1"/>
              </p:cNvSpPr>
              <p:nvPr/>
            </p:nvSpPr>
            <p:spPr bwMode="auto">
              <a:xfrm flipV="1">
                <a:off x="4772025" y="42894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2" name="Line 110"/>
              <p:cNvSpPr>
                <a:spLocks noChangeShapeType="1"/>
              </p:cNvSpPr>
              <p:nvPr/>
            </p:nvSpPr>
            <p:spPr bwMode="auto">
              <a:xfrm>
                <a:off x="4772025" y="43513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3" name="Line 111"/>
              <p:cNvSpPr>
                <a:spLocks noChangeShapeType="1"/>
              </p:cNvSpPr>
              <p:nvPr/>
            </p:nvSpPr>
            <p:spPr bwMode="auto">
              <a:xfrm>
                <a:off x="4827588" y="43513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4" name="Line 112"/>
              <p:cNvSpPr>
                <a:spLocks noChangeShapeType="1"/>
              </p:cNvSpPr>
              <p:nvPr/>
            </p:nvSpPr>
            <p:spPr bwMode="auto">
              <a:xfrm flipH="1">
                <a:off x="4772025" y="44132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5" name="Line 113"/>
              <p:cNvSpPr>
                <a:spLocks noChangeShapeType="1"/>
              </p:cNvSpPr>
              <p:nvPr/>
            </p:nvSpPr>
            <p:spPr bwMode="auto">
              <a:xfrm flipV="1">
                <a:off x="4772025" y="43513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6" name="Line 114"/>
              <p:cNvSpPr>
                <a:spLocks noChangeShapeType="1"/>
              </p:cNvSpPr>
              <p:nvPr/>
            </p:nvSpPr>
            <p:spPr bwMode="auto">
              <a:xfrm>
                <a:off x="4772025" y="44132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7" name="Line 115"/>
              <p:cNvSpPr>
                <a:spLocks noChangeShapeType="1"/>
              </p:cNvSpPr>
              <p:nvPr/>
            </p:nvSpPr>
            <p:spPr bwMode="auto">
              <a:xfrm>
                <a:off x="4827588" y="4413251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8" name="Line 116"/>
              <p:cNvSpPr>
                <a:spLocks noChangeShapeType="1"/>
              </p:cNvSpPr>
              <p:nvPr/>
            </p:nvSpPr>
            <p:spPr bwMode="auto">
              <a:xfrm flipH="1">
                <a:off x="4772025" y="44735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9" name="Line 117"/>
              <p:cNvSpPr>
                <a:spLocks noChangeShapeType="1"/>
              </p:cNvSpPr>
              <p:nvPr/>
            </p:nvSpPr>
            <p:spPr bwMode="auto">
              <a:xfrm flipV="1">
                <a:off x="4772025" y="4413251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0" name="Line 118"/>
              <p:cNvSpPr>
                <a:spLocks noChangeShapeType="1"/>
              </p:cNvSpPr>
              <p:nvPr/>
            </p:nvSpPr>
            <p:spPr bwMode="auto">
              <a:xfrm>
                <a:off x="4772025" y="44735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1" name="Line 119"/>
              <p:cNvSpPr>
                <a:spLocks noChangeShapeType="1"/>
              </p:cNvSpPr>
              <p:nvPr/>
            </p:nvSpPr>
            <p:spPr bwMode="auto">
              <a:xfrm>
                <a:off x="4827588" y="447357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2" name="Line 120"/>
              <p:cNvSpPr>
                <a:spLocks noChangeShapeType="1"/>
              </p:cNvSpPr>
              <p:nvPr/>
            </p:nvSpPr>
            <p:spPr bwMode="auto">
              <a:xfrm flipH="1">
                <a:off x="4772025" y="453548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3" name="Line 121"/>
              <p:cNvSpPr>
                <a:spLocks noChangeShapeType="1"/>
              </p:cNvSpPr>
              <p:nvPr/>
            </p:nvSpPr>
            <p:spPr bwMode="auto">
              <a:xfrm flipV="1">
                <a:off x="4772025" y="447357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4" name="Line 125"/>
              <p:cNvSpPr>
                <a:spLocks noChangeShapeType="1"/>
              </p:cNvSpPr>
              <p:nvPr/>
            </p:nvSpPr>
            <p:spPr bwMode="auto">
              <a:xfrm flipV="1">
                <a:off x="4827588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5" name="Line 129"/>
              <p:cNvSpPr>
                <a:spLocks noChangeShapeType="1"/>
              </p:cNvSpPr>
              <p:nvPr/>
            </p:nvSpPr>
            <p:spPr bwMode="auto">
              <a:xfrm flipV="1">
                <a:off x="4827588" y="3673476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6" name="Line 133"/>
              <p:cNvSpPr>
                <a:spLocks noChangeShapeType="1"/>
              </p:cNvSpPr>
              <p:nvPr/>
            </p:nvSpPr>
            <p:spPr bwMode="auto">
              <a:xfrm flipV="1">
                <a:off x="4827588" y="37338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7" name="Line 137"/>
              <p:cNvSpPr>
                <a:spLocks noChangeShapeType="1"/>
              </p:cNvSpPr>
              <p:nvPr/>
            </p:nvSpPr>
            <p:spPr bwMode="auto">
              <a:xfrm flipV="1">
                <a:off x="4827588" y="37957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8" name="Line 141"/>
              <p:cNvSpPr>
                <a:spLocks noChangeShapeType="1"/>
              </p:cNvSpPr>
              <p:nvPr/>
            </p:nvSpPr>
            <p:spPr bwMode="auto">
              <a:xfrm flipV="1">
                <a:off x="4827588" y="38576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9" name="Line 145"/>
              <p:cNvSpPr>
                <a:spLocks noChangeShapeType="1"/>
              </p:cNvSpPr>
              <p:nvPr/>
            </p:nvSpPr>
            <p:spPr bwMode="auto">
              <a:xfrm flipV="1">
                <a:off x="4827588" y="39195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0" name="Line 149"/>
              <p:cNvSpPr>
                <a:spLocks noChangeShapeType="1"/>
              </p:cNvSpPr>
              <p:nvPr/>
            </p:nvSpPr>
            <p:spPr bwMode="auto">
              <a:xfrm flipV="1">
                <a:off x="4827588" y="398145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1" name="Line 153"/>
              <p:cNvSpPr>
                <a:spLocks noChangeShapeType="1"/>
              </p:cNvSpPr>
              <p:nvPr/>
            </p:nvSpPr>
            <p:spPr bwMode="auto">
              <a:xfrm flipV="1">
                <a:off x="4827588" y="4043364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2" name="Line 157"/>
              <p:cNvSpPr>
                <a:spLocks noChangeShapeType="1"/>
              </p:cNvSpPr>
              <p:nvPr/>
            </p:nvSpPr>
            <p:spPr bwMode="auto">
              <a:xfrm flipV="1">
                <a:off x="4827588" y="410368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3" name="Line 161"/>
              <p:cNvSpPr>
                <a:spLocks noChangeShapeType="1"/>
              </p:cNvSpPr>
              <p:nvPr/>
            </p:nvSpPr>
            <p:spPr bwMode="auto">
              <a:xfrm flipV="1">
                <a:off x="4827588" y="41656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4" name="Line 165"/>
              <p:cNvSpPr>
                <a:spLocks noChangeShapeType="1"/>
              </p:cNvSpPr>
              <p:nvPr/>
            </p:nvSpPr>
            <p:spPr bwMode="auto">
              <a:xfrm flipV="1">
                <a:off x="4827588" y="42275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5" name="Line 169"/>
              <p:cNvSpPr>
                <a:spLocks noChangeShapeType="1"/>
              </p:cNvSpPr>
              <p:nvPr/>
            </p:nvSpPr>
            <p:spPr bwMode="auto">
              <a:xfrm flipV="1">
                <a:off x="4827588" y="42894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6" name="Line 173"/>
              <p:cNvSpPr>
                <a:spLocks noChangeShapeType="1"/>
              </p:cNvSpPr>
              <p:nvPr/>
            </p:nvSpPr>
            <p:spPr bwMode="auto">
              <a:xfrm flipV="1">
                <a:off x="4827588" y="43513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7" name="Line 177"/>
              <p:cNvSpPr>
                <a:spLocks noChangeShapeType="1"/>
              </p:cNvSpPr>
              <p:nvPr/>
            </p:nvSpPr>
            <p:spPr bwMode="auto">
              <a:xfrm flipV="1">
                <a:off x="4827588" y="4413251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8" name="Line 181"/>
              <p:cNvSpPr>
                <a:spLocks noChangeShapeType="1"/>
              </p:cNvSpPr>
              <p:nvPr/>
            </p:nvSpPr>
            <p:spPr bwMode="auto">
              <a:xfrm flipV="1">
                <a:off x="4827588" y="447357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04" name="Group 1503"/>
            <p:cNvGrpSpPr/>
            <p:nvPr/>
          </p:nvGrpSpPr>
          <p:grpSpPr>
            <a:xfrm>
              <a:off x="7421415" y="3264474"/>
              <a:ext cx="107492" cy="1884200"/>
              <a:chOff x="7421415" y="3264474"/>
              <a:chExt cx="107492" cy="1884200"/>
            </a:xfrm>
          </p:grpSpPr>
          <p:sp>
            <p:nvSpPr>
              <p:cNvPr id="1505" name="Rectangle 1504"/>
              <p:cNvSpPr/>
              <p:nvPr/>
            </p:nvSpPr>
            <p:spPr>
              <a:xfrm>
                <a:off x="7421415" y="3916745"/>
                <a:ext cx="107492" cy="961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708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06" name="Rectangle 1505"/>
              <p:cNvSpPr/>
              <p:nvPr/>
            </p:nvSpPr>
            <p:spPr>
              <a:xfrm>
                <a:off x="7421415" y="3264474"/>
                <a:ext cx="107492" cy="961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708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07" name="Rectangle 1506"/>
              <p:cNvSpPr/>
              <p:nvPr/>
            </p:nvSpPr>
            <p:spPr>
              <a:xfrm>
                <a:off x="7421415" y="3604114"/>
                <a:ext cx="107492" cy="961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708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08" name="Rectangle 1507"/>
              <p:cNvSpPr/>
              <p:nvPr/>
            </p:nvSpPr>
            <p:spPr>
              <a:xfrm>
                <a:off x="7421415" y="5052522"/>
                <a:ext cx="107492" cy="961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708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09" name="Rectangle 1508"/>
              <p:cNvSpPr/>
              <p:nvPr/>
            </p:nvSpPr>
            <p:spPr>
              <a:xfrm>
                <a:off x="7421415" y="3436815"/>
                <a:ext cx="107492" cy="961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708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46" name="Group 745"/>
          <p:cNvGrpSpPr/>
          <p:nvPr/>
        </p:nvGrpSpPr>
        <p:grpSpPr>
          <a:xfrm>
            <a:off x="2571424" y="3480298"/>
            <a:ext cx="597893" cy="1720592"/>
            <a:chOff x="310700" y="3480298"/>
            <a:chExt cx="597893" cy="1720592"/>
          </a:xfrm>
        </p:grpSpPr>
        <p:sp>
          <p:nvSpPr>
            <p:cNvPr id="1127" name="Rectangle 1126"/>
            <p:cNvSpPr/>
            <p:nvPr/>
          </p:nvSpPr>
          <p:spPr>
            <a:xfrm>
              <a:off x="310700" y="3480298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8" name="Rectangle 1127"/>
            <p:cNvSpPr/>
            <p:nvPr/>
          </p:nvSpPr>
          <p:spPr>
            <a:xfrm>
              <a:off x="310700" y="3801861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9" name="Rectangle 1128"/>
            <p:cNvSpPr/>
            <p:nvPr/>
          </p:nvSpPr>
          <p:spPr>
            <a:xfrm>
              <a:off x="310700" y="477523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0" name="Rectangle 1129"/>
            <p:cNvSpPr/>
            <p:nvPr/>
          </p:nvSpPr>
          <p:spPr>
            <a:xfrm>
              <a:off x="310700" y="5104738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4" name="Rectangle 1133"/>
            <p:cNvSpPr/>
            <p:nvPr/>
          </p:nvSpPr>
          <p:spPr>
            <a:xfrm>
              <a:off x="556532" y="3480298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5" name="Rectangle 1134"/>
            <p:cNvSpPr/>
            <p:nvPr/>
          </p:nvSpPr>
          <p:spPr>
            <a:xfrm>
              <a:off x="556532" y="3801861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6" name="Rectangle 1135"/>
            <p:cNvSpPr/>
            <p:nvPr/>
          </p:nvSpPr>
          <p:spPr>
            <a:xfrm>
              <a:off x="556532" y="477523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7" name="Rectangle 1136"/>
            <p:cNvSpPr/>
            <p:nvPr/>
          </p:nvSpPr>
          <p:spPr>
            <a:xfrm>
              <a:off x="556532" y="5104738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8" name="Rectangle 1137"/>
            <p:cNvSpPr/>
            <p:nvPr/>
          </p:nvSpPr>
          <p:spPr>
            <a:xfrm>
              <a:off x="801101" y="3480298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9" name="Rectangle 1138"/>
            <p:cNvSpPr/>
            <p:nvPr/>
          </p:nvSpPr>
          <p:spPr>
            <a:xfrm>
              <a:off x="801101" y="3801861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0" name="Rectangle 1139"/>
            <p:cNvSpPr/>
            <p:nvPr/>
          </p:nvSpPr>
          <p:spPr>
            <a:xfrm>
              <a:off x="801101" y="477523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1" name="Rectangle 1140"/>
            <p:cNvSpPr/>
            <p:nvPr/>
          </p:nvSpPr>
          <p:spPr>
            <a:xfrm>
              <a:off x="801101" y="5104738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45" name="Group 744"/>
          <p:cNvGrpSpPr/>
          <p:nvPr/>
        </p:nvGrpSpPr>
        <p:grpSpPr>
          <a:xfrm>
            <a:off x="1823794" y="3632844"/>
            <a:ext cx="610176" cy="1886721"/>
            <a:chOff x="-436972" y="3632824"/>
            <a:chExt cx="610176" cy="1886721"/>
          </a:xfrm>
        </p:grpSpPr>
        <p:sp>
          <p:nvSpPr>
            <p:cNvPr id="1109" name="Rectangle 1108"/>
            <p:cNvSpPr/>
            <p:nvPr/>
          </p:nvSpPr>
          <p:spPr>
            <a:xfrm>
              <a:off x="-436972" y="428761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10" name="Rectangle 1109"/>
            <p:cNvSpPr/>
            <p:nvPr/>
          </p:nvSpPr>
          <p:spPr>
            <a:xfrm>
              <a:off x="-436972" y="363534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11" name="Rectangle 1110"/>
            <p:cNvSpPr/>
            <p:nvPr/>
          </p:nvSpPr>
          <p:spPr>
            <a:xfrm>
              <a:off x="-431040" y="397498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12" name="Rectangle 1111"/>
            <p:cNvSpPr/>
            <p:nvPr/>
          </p:nvSpPr>
          <p:spPr>
            <a:xfrm>
              <a:off x="-431040" y="5423393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19" name="Rectangle 1118"/>
            <p:cNvSpPr/>
            <p:nvPr/>
          </p:nvSpPr>
          <p:spPr>
            <a:xfrm>
              <a:off x="-191592" y="428761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0" name="Rectangle 1119"/>
            <p:cNvSpPr/>
            <p:nvPr/>
          </p:nvSpPr>
          <p:spPr>
            <a:xfrm>
              <a:off x="-191592" y="363534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1" name="Rectangle 1120"/>
            <p:cNvSpPr/>
            <p:nvPr/>
          </p:nvSpPr>
          <p:spPr>
            <a:xfrm>
              <a:off x="-185660" y="397498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2" name="Rectangle 1121"/>
            <p:cNvSpPr/>
            <p:nvPr/>
          </p:nvSpPr>
          <p:spPr>
            <a:xfrm>
              <a:off x="-185660" y="5423393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3" name="Rectangle 1122"/>
            <p:cNvSpPr/>
            <p:nvPr/>
          </p:nvSpPr>
          <p:spPr>
            <a:xfrm>
              <a:off x="59780" y="428509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4" name="Rectangle 1123"/>
            <p:cNvSpPr/>
            <p:nvPr/>
          </p:nvSpPr>
          <p:spPr>
            <a:xfrm>
              <a:off x="59780" y="363282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5" name="Rectangle 1124"/>
            <p:cNvSpPr/>
            <p:nvPr/>
          </p:nvSpPr>
          <p:spPr>
            <a:xfrm>
              <a:off x="65712" y="397246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6" name="Rectangle 1125"/>
            <p:cNvSpPr/>
            <p:nvPr/>
          </p:nvSpPr>
          <p:spPr>
            <a:xfrm>
              <a:off x="65712" y="5420872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2" name="Rectangle 1141"/>
            <p:cNvSpPr/>
            <p:nvPr/>
          </p:nvSpPr>
          <p:spPr>
            <a:xfrm>
              <a:off x="-428143" y="380516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3" name="Rectangle 1142"/>
            <p:cNvSpPr/>
            <p:nvPr/>
          </p:nvSpPr>
          <p:spPr>
            <a:xfrm>
              <a:off x="-182311" y="380516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4" name="Rectangle 1143"/>
            <p:cNvSpPr/>
            <p:nvPr/>
          </p:nvSpPr>
          <p:spPr>
            <a:xfrm>
              <a:off x="62258" y="380516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80" name="Picture 9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02" y="1539476"/>
            <a:ext cx="1437894" cy="519779"/>
          </a:xfrm>
          <a:prstGeom prst="rect">
            <a:avLst/>
          </a:prstGeom>
        </p:spPr>
      </p:pic>
      <p:grpSp>
        <p:nvGrpSpPr>
          <p:cNvPr id="1768" name="Group 1018"/>
          <p:cNvGrpSpPr/>
          <p:nvPr/>
        </p:nvGrpSpPr>
        <p:grpSpPr>
          <a:xfrm>
            <a:off x="5877321" y="3696267"/>
            <a:ext cx="2314416" cy="1012821"/>
            <a:chOff x="5827054" y="3696267"/>
            <a:chExt cx="2044423" cy="1012821"/>
          </a:xfrm>
        </p:grpSpPr>
        <p:sp>
          <p:nvSpPr>
            <p:cNvPr id="1737" name="TextBox 1023"/>
            <p:cNvSpPr txBox="1"/>
            <p:nvPr/>
          </p:nvSpPr>
          <p:spPr>
            <a:xfrm>
              <a:off x="6244289" y="3696267"/>
              <a:ext cx="1170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6708"/>
              <a:r>
                <a:rPr lang="en-US" sz="1600" dirty="0">
                  <a:solidFill>
                    <a:srgbClr val="FF0000"/>
                  </a:solidFill>
                </a:rPr>
                <a:t>Penalize</a:t>
              </a:r>
            </a:p>
            <a:p>
              <a:pPr algn="ctr" defTabSz="456708"/>
              <a:r>
                <a:rPr lang="en-US" sz="1600" dirty="0">
                  <a:solidFill>
                    <a:srgbClr val="FF0000"/>
                  </a:solidFill>
                </a:rPr>
                <a:t>row L1 norms</a:t>
              </a:r>
            </a:p>
          </p:txBody>
        </p:sp>
        <p:cxnSp>
          <p:nvCxnSpPr>
            <p:cNvPr id="1763" name="Straight Arrow Connector 1024"/>
            <p:cNvCxnSpPr/>
            <p:nvPr/>
          </p:nvCxnSpPr>
          <p:spPr>
            <a:xfrm>
              <a:off x="5939052" y="4333349"/>
              <a:ext cx="185039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6" name="TextBox 1025"/>
            <p:cNvSpPr txBox="1"/>
            <p:nvPr/>
          </p:nvSpPr>
          <p:spPr>
            <a:xfrm>
              <a:off x="5827054" y="4370534"/>
              <a:ext cx="20444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1600" dirty="0">
                  <a:solidFill>
                    <a:srgbClr val="FF0000"/>
                  </a:solidFill>
                </a:rPr>
                <a:t>(inter-group competition)</a:t>
              </a:r>
            </a:p>
          </p:txBody>
        </p:sp>
      </p:grpSp>
      <p:grpSp>
        <p:nvGrpSpPr>
          <p:cNvPr id="984" name="Group 983"/>
          <p:cNvGrpSpPr/>
          <p:nvPr/>
        </p:nvGrpSpPr>
        <p:grpSpPr>
          <a:xfrm>
            <a:off x="3665682" y="2848331"/>
            <a:ext cx="2179491" cy="2709405"/>
            <a:chOff x="3665662" y="2847873"/>
            <a:chExt cx="2179491" cy="2709405"/>
          </a:xfrm>
        </p:grpSpPr>
        <p:grpSp>
          <p:nvGrpSpPr>
            <p:cNvPr id="982" name="Group 981"/>
            <p:cNvGrpSpPr/>
            <p:nvPr/>
          </p:nvGrpSpPr>
          <p:grpSpPr>
            <a:xfrm>
              <a:off x="4432546" y="3120433"/>
              <a:ext cx="666789" cy="2430744"/>
              <a:chOff x="4432546" y="3120433"/>
              <a:chExt cx="666789" cy="243074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682594" y="3120947"/>
                <a:ext cx="166698" cy="2430230"/>
                <a:chOff x="4682594" y="3120947"/>
                <a:chExt cx="166698" cy="2430230"/>
              </a:xfrm>
            </p:grpSpPr>
            <p:sp>
              <p:nvSpPr>
                <p:cNvPr id="8" name="Line 58"/>
                <p:cNvSpPr>
                  <a:spLocks noChangeShapeType="1"/>
                </p:cNvSpPr>
                <p:nvPr/>
              </p:nvSpPr>
              <p:spPr bwMode="auto">
                <a:xfrm>
                  <a:off x="4682594" y="3120947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" name="Line 59"/>
                <p:cNvSpPr>
                  <a:spLocks noChangeShapeType="1"/>
                </p:cNvSpPr>
                <p:nvPr/>
              </p:nvSpPr>
              <p:spPr bwMode="auto">
                <a:xfrm>
                  <a:off x="4849292" y="3120947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682594" y="3283796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682594" y="3120947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" name="Line 62"/>
                <p:cNvSpPr>
                  <a:spLocks noChangeShapeType="1"/>
                </p:cNvSpPr>
                <p:nvPr/>
              </p:nvSpPr>
              <p:spPr bwMode="auto">
                <a:xfrm>
                  <a:off x="4682594" y="3120947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" name="Line 63"/>
                <p:cNvSpPr>
                  <a:spLocks noChangeShapeType="1"/>
                </p:cNvSpPr>
                <p:nvPr/>
              </p:nvSpPr>
              <p:spPr bwMode="auto">
                <a:xfrm>
                  <a:off x="4849292" y="3120947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4682594" y="3283796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682594" y="3120947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" name="Line 66"/>
                <p:cNvSpPr>
                  <a:spLocks noChangeShapeType="1"/>
                </p:cNvSpPr>
                <p:nvPr/>
              </p:nvSpPr>
              <p:spPr bwMode="auto">
                <a:xfrm>
                  <a:off x="4682594" y="3283796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Line 67"/>
                <p:cNvSpPr>
                  <a:spLocks noChangeShapeType="1"/>
                </p:cNvSpPr>
                <p:nvPr/>
              </p:nvSpPr>
              <p:spPr bwMode="auto">
                <a:xfrm>
                  <a:off x="4849292" y="3283796"/>
                  <a:ext cx="0" cy="1586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4682594" y="3442471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4682594" y="3283796"/>
                  <a:ext cx="0" cy="1586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" name="Line 70"/>
                <p:cNvSpPr>
                  <a:spLocks noChangeShapeType="1"/>
                </p:cNvSpPr>
                <p:nvPr/>
              </p:nvSpPr>
              <p:spPr bwMode="auto">
                <a:xfrm>
                  <a:off x="4682594" y="3442471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Line 71"/>
                <p:cNvSpPr>
                  <a:spLocks noChangeShapeType="1"/>
                </p:cNvSpPr>
                <p:nvPr/>
              </p:nvSpPr>
              <p:spPr bwMode="auto">
                <a:xfrm>
                  <a:off x="4849292" y="3442471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682594" y="3605323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682594" y="3442471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Line 74"/>
                <p:cNvSpPr>
                  <a:spLocks noChangeShapeType="1"/>
                </p:cNvSpPr>
                <p:nvPr/>
              </p:nvSpPr>
              <p:spPr bwMode="auto">
                <a:xfrm>
                  <a:off x="4682594" y="3605323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Line 75"/>
                <p:cNvSpPr>
                  <a:spLocks noChangeShapeType="1"/>
                </p:cNvSpPr>
                <p:nvPr/>
              </p:nvSpPr>
              <p:spPr bwMode="auto">
                <a:xfrm>
                  <a:off x="4849292" y="3605323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682594" y="3768172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682594" y="3605323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Line 78"/>
                <p:cNvSpPr>
                  <a:spLocks noChangeShapeType="1"/>
                </p:cNvSpPr>
                <p:nvPr/>
              </p:nvSpPr>
              <p:spPr bwMode="auto">
                <a:xfrm>
                  <a:off x="4682594" y="3768172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" name="Line 79"/>
                <p:cNvSpPr>
                  <a:spLocks noChangeShapeType="1"/>
                </p:cNvSpPr>
                <p:nvPr/>
              </p:nvSpPr>
              <p:spPr bwMode="auto">
                <a:xfrm>
                  <a:off x="4849292" y="3768172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4682594" y="3931024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4682594" y="3768172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" name="Line 82"/>
                <p:cNvSpPr>
                  <a:spLocks noChangeShapeType="1"/>
                </p:cNvSpPr>
                <p:nvPr/>
              </p:nvSpPr>
              <p:spPr bwMode="auto">
                <a:xfrm>
                  <a:off x="4682594" y="3931024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" name="Line 83"/>
                <p:cNvSpPr>
                  <a:spLocks noChangeShapeType="1"/>
                </p:cNvSpPr>
                <p:nvPr/>
              </p:nvSpPr>
              <p:spPr bwMode="auto">
                <a:xfrm>
                  <a:off x="4849292" y="3931024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682594" y="4093873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4682594" y="3931024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" name="Line 86"/>
                <p:cNvSpPr>
                  <a:spLocks noChangeShapeType="1"/>
                </p:cNvSpPr>
                <p:nvPr/>
              </p:nvSpPr>
              <p:spPr bwMode="auto">
                <a:xfrm>
                  <a:off x="4682594" y="4093873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Line 87"/>
                <p:cNvSpPr>
                  <a:spLocks noChangeShapeType="1"/>
                </p:cNvSpPr>
                <p:nvPr/>
              </p:nvSpPr>
              <p:spPr bwMode="auto">
                <a:xfrm>
                  <a:off x="4849292" y="4093873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682594" y="4256725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4682594" y="4093873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Line 90"/>
                <p:cNvSpPr>
                  <a:spLocks noChangeShapeType="1"/>
                </p:cNvSpPr>
                <p:nvPr/>
              </p:nvSpPr>
              <p:spPr bwMode="auto">
                <a:xfrm>
                  <a:off x="4682594" y="4256725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" name="Line 91"/>
                <p:cNvSpPr>
                  <a:spLocks noChangeShapeType="1"/>
                </p:cNvSpPr>
                <p:nvPr/>
              </p:nvSpPr>
              <p:spPr bwMode="auto">
                <a:xfrm>
                  <a:off x="4849292" y="4256725"/>
                  <a:ext cx="0" cy="1586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4682594" y="4415399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4682594" y="4256725"/>
                  <a:ext cx="0" cy="1586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Line 94"/>
                <p:cNvSpPr>
                  <a:spLocks noChangeShapeType="1"/>
                </p:cNvSpPr>
                <p:nvPr/>
              </p:nvSpPr>
              <p:spPr bwMode="auto">
                <a:xfrm>
                  <a:off x="4682594" y="4415399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Line 95"/>
                <p:cNvSpPr>
                  <a:spLocks noChangeShapeType="1"/>
                </p:cNvSpPr>
                <p:nvPr/>
              </p:nvSpPr>
              <p:spPr bwMode="auto">
                <a:xfrm>
                  <a:off x="4849292" y="4415399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4682594" y="4578249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4682594" y="4415399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Line 98"/>
                <p:cNvSpPr>
                  <a:spLocks noChangeShapeType="1"/>
                </p:cNvSpPr>
                <p:nvPr/>
              </p:nvSpPr>
              <p:spPr bwMode="auto">
                <a:xfrm>
                  <a:off x="4682594" y="4578249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Line 99"/>
                <p:cNvSpPr>
                  <a:spLocks noChangeShapeType="1"/>
                </p:cNvSpPr>
                <p:nvPr/>
              </p:nvSpPr>
              <p:spPr bwMode="auto">
                <a:xfrm>
                  <a:off x="4849292" y="4578249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4682594" y="4741100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4682594" y="4578249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Line 102"/>
                <p:cNvSpPr>
                  <a:spLocks noChangeShapeType="1"/>
                </p:cNvSpPr>
                <p:nvPr/>
              </p:nvSpPr>
              <p:spPr bwMode="auto">
                <a:xfrm>
                  <a:off x="4682594" y="4741100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Line 103"/>
                <p:cNvSpPr>
                  <a:spLocks noChangeShapeType="1"/>
                </p:cNvSpPr>
                <p:nvPr/>
              </p:nvSpPr>
              <p:spPr bwMode="auto">
                <a:xfrm>
                  <a:off x="4849292" y="4741100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4682594" y="4903949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4682594" y="4741100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Line 106"/>
                <p:cNvSpPr>
                  <a:spLocks noChangeShapeType="1"/>
                </p:cNvSpPr>
                <p:nvPr/>
              </p:nvSpPr>
              <p:spPr bwMode="auto">
                <a:xfrm>
                  <a:off x="4682594" y="4903949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Line 107"/>
                <p:cNvSpPr>
                  <a:spLocks noChangeShapeType="1"/>
                </p:cNvSpPr>
                <p:nvPr/>
              </p:nvSpPr>
              <p:spPr bwMode="auto">
                <a:xfrm>
                  <a:off x="4849292" y="4903949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682594" y="5066801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682594" y="4903949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Line 110"/>
                <p:cNvSpPr>
                  <a:spLocks noChangeShapeType="1"/>
                </p:cNvSpPr>
                <p:nvPr/>
              </p:nvSpPr>
              <p:spPr bwMode="auto">
                <a:xfrm>
                  <a:off x="4682594" y="5066801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Line 111"/>
                <p:cNvSpPr>
                  <a:spLocks noChangeShapeType="1"/>
                </p:cNvSpPr>
                <p:nvPr/>
              </p:nvSpPr>
              <p:spPr bwMode="auto">
                <a:xfrm>
                  <a:off x="4849292" y="5066801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4682594" y="5229650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4682594" y="5066801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Line 114"/>
                <p:cNvSpPr>
                  <a:spLocks noChangeShapeType="1"/>
                </p:cNvSpPr>
                <p:nvPr/>
              </p:nvSpPr>
              <p:spPr bwMode="auto">
                <a:xfrm>
                  <a:off x="4682594" y="5229650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" name="Line 115"/>
                <p:cNvSpPr>
                  <a:spLocks noChangeShapeType="1"/>
                </p:cNvSpPr>
                <p:nvPr/>
              </p:nvSpPr>
              <p:spPr bwMode="auto">
                <a:xfrm>
                  <a:off x="4849292" y="5229650"/>
                  <a:ext cx="0" cy="1586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4682594" y="5388325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682594" y="5229650"/>
                  <a:ext cx="0" cy="1586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" name="Line 118"/>
                <p:cNvSpPr>
                  <a:spLocks noChangeShapeType="1"/>
                </p:cNvSpPr>
                <p:nvPr/>
              </p:nvSpPr>
              <p:spPr bwMode="auto">
                <a:xfrm>
                  <a:off x="4682594" y="5388325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" name="Line 119"/>
                <p:cNvSpPr>
                  <a:spLocks noChangeShapeType="1"/>
                </p:cNvSpPr>
                <p:nvPr/>
              </p:nvSpPr>
              <p:spPr bwMode="auto">
                <a:xfrm>
                  <a:off x="4849292" y="5388325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4682594" y="5551177"/>
                  <a:ext cx="16669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4682594" y="5388325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849292" y="3120947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4849292" y="3283796"/>
                  <a:ext cx="0" cy="1586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4849292" y="3442471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4849292" y="3605323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849292" y="3768172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4849292" y="3931024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4849292" y="4093873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849292" y="4256725"/>
                  <a:ext cx="0" cy="1586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4849292" y="4415399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4849292" y="4578249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4849292" y="4741100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849292" y="4903949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849292" y="5066801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849292" y="5229650"/>
                  <a:ext cx="0" cy="1586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4849292" y="5388325"/>
                  <a:ext cx="0" cy="1628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4432546" y="3120433"/>
                <a:ext cx="166698" cy="2430230"/>
                <a:chOff x="4772025" y="3611564"/>
                <a:chExt cx="55563" cy="923925"/>
              </a:xfrm>
            </p:grpSpPr>
            <p:sp>
              <p:nvSpPr>
                <p:cNvPr id="88" name="Line 58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" name="Line 59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Line 62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" name="Line 63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Line 66"/>
                <p:cNvSpPr>
                  <a:spLocks noChangeShapeType="1"/>
                </p:cNvSpPr>
                <p:nvPr/>
              </p:nvSpPr>
              <p:spPr bwMode="auto">
                <a:xfrm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" name="Line 67"/>
                <p:cNvSpPr>
                  <a:spLocks noChangeShapeType="1"/>
                </p:cNvSpPr>
                <p:nvPr/>
              </p:nvSpPr>
              <p:spPr bwMode="auto">
                <a:xfrm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" name="Line 70"/>
                <p:cNvSpPr>
                  <a:spLocks noChangeShapeType="1"/>
                </p:cNvSpPr>
                <p:nvPr/>
              </p:nvSpPr>
              <p:spPr bwMode="auto">
                <a:xfrm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Line 71"/>
                <p:cNvSpPr>
                  <a:spLocks noChangeShapeType="1"/>
                </p:cNvSpPr>
                <p:nvPr/>
              </p:nvSpPr>
              <p:spPr bwMode="auto">
                <a:xfrm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Line 74"/>
                <p:cNvSpPr>
                  <a:spLocks noChangeShapeType="1"/>
                </p:cNvSpPr>
                <p:nvPr/>
              </p:nvSpPr>
              <p:spPr bwMode="auto">
                <a:xfrm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Line 75"/>
                <p:cNvSpPr>
                  <a:spLocks noChangeShapeType="1"/>
                </p:cNvSpPr>
                <p:nvPr/>
              </p:nvSpPr>
              <p:spPr bwMode="auto">
                <a:xfrm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" name="Line 78"/>
                <p:cNvSpPr>
                  <a:spLocks noChangeShapeType="1"/>
                </p:cNvSpPr>
                <p:nvPr/>
              </p:nvSpPr>
              <p:spPr bwMode="auto">
                <a:xfrm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Line 79"/>
                <p:cNvSpPr>
                  <a:spLocks noChangeShapeType="1"/>
                </p:cNvSpPr>
                <p:nvPr/>
              </p:nvSpPr>
              <p:spPr bwMode="auto">
                <a:xfrm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" name="Line 82"/>
                <p:cNvSpPr>
                  <a:spLocks noChangeShapeType="1"/>
                </p:cNvSpPr>
                <p:nvPr/>
              </p:nvSpPr>
              <p:spPr bwMode="auto">
                <a:xfrm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Line 83"/>
                <p:cNvSpPr>
                  <a:spLocks noChangeShapeType="1"/>
                </p:cNvSpPr>
                <p:nvPr/>
              </p:nvSpPr>
              <p:spPr bwMode="auto">
                <a:xfrm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" name="Line 86"/>
                <p:cNvSpPr>
                  <a:spLocks noChangeShapeType="1"/>
                </p:cNvSpPr>
                <p:nvPr/>
              </p:nvSpPr>
              <p:spPr bwMode="auto">
                <a:xfrm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" name="Line 87"/>
                <p:cNvSpPr>
                  <a:spLocks noChangeShapeType="1"/>
                </p:cNvSpPr>
                <p:nvPr/>
              </p:nvSpPr>
              <p:spPr bwMode="auto">
                <a:xfrm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" name="Line 90"/>
                <p:cNvSpPr>
                  <a:spLocks noChangeShapeType="1"/>
                </p:cNvSpPr>
                <p:nvPr/>
              </p:nvSpPr>
              <p:spPr bwMode="auto">
                <a:xfrm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" name="Line 91"/>
                <p:cNvSpPr>
                  <a:spLocks noChangeShapeType="1"/>
                </p:cNvSpPr>
                <p:nvPr/>
              </p:nvSpPr>
              <p:spPr bwMode="auto">
                <a:xfrm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" name="Line 94"/>
                <p:cNvSpPr>
                  <a:spLocks noChangeShapeType="1"/>
                </p:cNvSpPr>
                <p:nvPr/>
              </p:nvSpPr>
              <p:spPr bwMode="auto">
                <a:xfrm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" name="Line 95"/>
                <p:cNvSpPr>
                  <a:spLocks noChangeShapeType="1"/>
                </p:cNvSpPr>
                <p:nvPr/>
              </p:nvSpPr>
              <p:spPr bwMode="auto">
                <a:xfrm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" name="Line 98"/>
                <p:cNvSpPr>
                  <a:spLocks noChangeShapeType="1"/>
                </p:cNvSpPr>
                <p:nvPr/>
              </p:nvSpPr>
              <p:spPr bwMode="auto">
                <a:xfrm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" name="Line 99"/>
                <p:cNvSpPr>
                  <a:spLocks noChangeShapeType="1"/>
                </p:cNvSpPr>
                <p:nvPr/>
              </p:nvSpPr>
              <p:spPr bwMode="auto">
                <a:xfrm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" name="Line 102"/>
                <p:cNvSpPr>
                  <a:spLocks noChangeShapeType="1"/>
                </p:cNvSpPr>
                <p:nvPr/>
              </p:nvSpPr>
              <p:spPr bwMode="auto">
                <a:xfrm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" name="Line 103"/>
                <p:cNvSpPr>
                  <a:spLocks noChangeShapeType="1"/>
                </p:cNvSpPr>
                <p:nvPr/>
              </p:nvSpPr>
              <p:spPr bwMode="auto">
                <a:xfrm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Line 106"/>
                <p:cNvSpPr>
                  <a:spLocks noChangeShapeType="1"/>
                </p:cNvSpPr>
                <p:nvPr/>
              </p:nvSpPr>
              <p:spPr bwMode="auto">
                <a:xfrm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Line 107"/>
                <p:cNvSpPr>
                  <a:spLocks noChangeShapeType="1"/>
                </p:cNvSpPr>
                <p:nvPr/>
              </p:nvSpPr>
              <p:spPr bwMode="auto">
                <a:xfrm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" name="Line 110"/>
                <p:cNvSpPr>
                  <a:spLocks noChangeShapeType="1"/>
                </p:cNvSpPr>
                <p:nvPr/>
              </p:nvSpPr>
              <p:spPr bwMode="auto">
                <a:xfrm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" name="Line 111"/>
                <p:cNvSpPr>
                  <a:spLocks noChangeShapeType="1"/>
                </p:cNvSpPr>
                <p:nvPr/>
              </p:nvSpPr>
              <p:spPr bwMode="auto">
                <a:xfrm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Line 114"/>
                <p:cNvSpPr>
                  <a:spLocks noChangeShapeType="1"/>
                </p:cNvSpPr>
                <p:nvPr/>
              </p:nvSpPr>
              <p:spPr bwMode="auto">
                <a:xfrm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" name="Line 115"/>
                <p:cNvSpPr>
                  <a:spLocks noChangeShapeType="1"/>
                </p:cNvSpPr>
                <p:nvPr/>
              </p:nvSpPr>
              <p:spPr bwMode="auto">
                <a:xfrm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" name="Line 118"/>
                <p:cNvSpPr>
                  <a:spLocks noChangeShapeType="1"/>
                </p:cNvSpPr>
                <p:nvPr/>
              </p:nvSpPr>
              <p:spPr bwMode="auto">
                <a:xfrm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" name="Line 119"/>
                <p:cNvSpPr>
                  <a:spLocks noChangeShapeType="1"/>
                </p:cNvSpPr>
                <p:nvPr/>
              </p:nvSpPr>
              <p:spPr bwMode="auto">
                <a:xfrm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5354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4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5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6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4932637" y="3120433"/>
                <a:ext cx="166698" cy="2430230"/>
                <a:chOff x="4772025" y="3611564"/>
                <a:chExt cx="55563" cy="923925"/>
              </a:xfrm>
            </p:grpSpPr>
            <p:sp>
              <p:nvSpPr>
                <p:cNvPr id="168" name="Line 58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9" name="Line 59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2" name="Line 62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3" name="Line 63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6" name="Line 66"/>
                <p:cNvSpPr>
                  <a:spLocks noChangeShapeType="1"/>
                </p:cNvSpPr>
                <p:nvPr/>
              </p:nvSpPr>
              <p:spPr bwMode="auto">
                <a:xfrm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7" name="Line 67"/>
                <p:cNvSpPr>
                  <a:spLocks noChangeShapeType="1"/>
                </p:cNvSpPr>
                <p:nvPr/>
              </p:nvSpPr>
              <p:spPr bwMode="auto">
                <a:xfrm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0" name="Line 70"/>
                <p:cNvSpPr>
                  <a:spLocks noChangeShapeType="1"/>
                </p:cNvSpPr>
                <p:nvPr/>
              </p:nvSpPr>
              <p:spPr bwMode="auto">
                <a:xfrm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1" name="Line 71"/>
                <p:cNvSpPr>
                  <a:spLocks noChangeShapeType="1"/>
                </p:cNvSpPr>
                <p:nvPr/>
              </p:nvSpPr>
              <p:spPr bwMode="auto">
                <a:xfrm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2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" name="Line 74"/>
                <p:cNvSpPr>
                  <a:spLocks noChangeShapeType="1"/>
                </p:cNvSpPr>
                <p:nvPr/>
              </p:nvSpPr>
              <p:spPr bwMode="auto">
                <a:xfrm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Line 75"/>
                <p:cNvSpPr>
                  <a:spLocks noChangeShapeType="1"/>
                </p:cNvSpPr>
                <p:nvPr/>
              </p:nvSpPr>
              <p:spPr bwMode="auto">
                <a:xfrm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Line 78"/>
                <p:cNvSpPr>
                  <a:spLocks noChangeShapeType="1"/>
                </p:cNvSpPr>
                <p:nvPr/>
              </p:nvSpPr>
              <p:spPr bwMode="auto">
                <a:xfrm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Line 79"/>
                <p:cNvSpPr>
                  <a:spLocks noChangeShapeType="1"/>
                </p:cNvSpPr>
                <p:nvPr/>
              </p:nvSpPr>
              <p:spPr bwMode="auto">
                <a:xfrm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2" name="Line 82"/>
                <p:cNvSpPr>
                  <a:spLocks noChangeShapeType="1"/>
                </p:cNvSpPr>
                <p:nvPr/>
              </p:nvSpPr>
              <p:spPr bwMode="auto">
                <a:xfrm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3" name="Line 83"/>
                <p:cNvSpPr>
                  <a:spLocks noChangeShapeType="1"/>
                </p:cNvSpPr>
                <p:nvPr/>
              </p:nvSpPr>
              <p:spPr bwMode="auto">
                <a:xfrm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6" name="Line 86"/>
                <p:cNvSpPr>
                  <a:spLocks noChangeShapeType="1"/>
                </p:cNvSpPr>
                <p:nvPr/>
              </p:nvSpPr>
              <p:spPr bwMode="auto">
                <a:xfrm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7" name="Line 87"/>
                <p:cNvSpPr>
                  <a:spLocks noChangeShapeType="1"/>
                </p:cNvSpPr>
                <p:nvPr/>
              </p:nvSpPr>
              <p:spPr bwMode="auto">
                <a:xfrm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0" name="Line 90"/>
                <p:cNvSpPr>
                  <a:spLocks noChangeShapeType="1"/>
                </p:cNvSpPr>
                <p:nvPr/>
              </p:nvSpPr>
              <p:spPr bwMode="auto">
                <a:xfrm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Line 91"/>
                <p:cNvSpPr>
                  <a:spLocks noChangeShapeType="1"/>
                </p:cNvSpPr>
                <p:nvPr/>
              </p:nvSpPr>
              <p:spPr bwMode="auto">
                <a:xfrm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2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3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4" name="Line 94"/>
                <p:cNvSpPr>
                  <a:spLocks noChangeShapeType="1"/>
                </p:cNvSpPr>
                <p:nvPr/>
              </p:nvSpPr>
              <p:spPr bwMode="auto">
                <a:xfrm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" name="Line 95"/>
                <p:cNvSpPr>
                  <a:spLocks noChangeShapeType="1"/>
                </p:cNvSpPr>
                <p:nvPr/>
              </p:nvSpPr>
              <p:spPr bwMode="auto">
                <a:xfrm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8" name="Line 98"/>
                <p:cNvSpPr>
                  <a:spLocks noChangeShapeType="1"/>
                </p:cNvSpPr>
                <p:nvPr/>
              </p:nvSpPr>
              <p:spPr bwMode="auto">
                <a:xfrm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" name="Line 99"/>
                <p:cNvSpPr>
                  <a:spLocks noChangeShapeType="1"/>
                </p:cNvSpPr>
                <p:nvPr/>
              </p:nvSpPr>
              <p:spPr bwMode="auto">
                <a:xfrm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0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" name="Line 102"/>
                <p:cNvSpPr>
                  <a:spLocks noChangeShapeType="1"/>
                </p:cNvSpPr>
                <p:nvPr/>
              </p:nvSpPr>
              <p:spPr bwMode="auto">
                <a:xfrm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3" name="Line 103"/>
                <p:cNvSpPr>
                  <a:spLocks noChangeShapeType="1"/>
                </p:cNvSpPr>
                <p:nvPr/>
              </p:nvSpPr>
              <p:spPr bwMode="auto">
                <a:xfrm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" name="Line 106"/>
                <p:cNvSpPr>
                  <a:spLocks noChangeShapeType="1"/>
                </p:cNvSpPr>
                <p:nvPr/>
              </p:nvSpPr>
              <p:spPr bwMode="auto">
                <a:xfrm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7" name="Line 107"/>
                <p:cNvSpPr>
                  <a:spLocks noChangeShapeType="1"/>
                </p:cNvSpPr>
                <p:nvPr/>
              </p:nvSpPr>
              <p:spPr bwMode="auto">
                <a:xfrm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8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0" name="Line 110"/>
                <p:cNvSpPr>
                  <a:spLocks noChangeShapeType="1"/>
                </p:cNvSpPr>
                <p:nvPr/>
              </p:nvSpPr>
              <p:spPr bwMode="auto">
                <a:xfrm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1" name="Line 111"/>
                <p:cNvSpPr>
                  <a:spLocks noChangeShapeType="1"/>
                </p:cNvSpPr>
                <p:nvPr/>
              </p:nvSpPr>
              <p:spPr bwMode="auto">
                <a:xfrm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2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4" name="Line 114"/>
                <p:cNvSpPr>
                  <a:spLocks noChangeShapeType="1"/>
                </p:cNvSpPr>
                <p:nvPr/>
              </p:nvSpPr>
              <p:spPr bwMode="auto">
                <a:xfrm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5" name="Line 115"/>
                <p:cNvSpPr>
                  <a:spLocks noChangeShapeType="1"/>
                </p:cNvSpPr>
                <p:nvPr/>
              </p:nvSpPr>
              <p:spPr bwMode="auto">
                <a:xfrm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6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8" name="Line 118"/>
                <p:cNvSpPr>
                  <a:spLocks noChangeShapeType="1"/>
                </p:cNvSpPr>
                <p:nvPr/>
              </p:nvSpPr>
              <p:spPr bwMode="auto">
                <a:xfrm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9" name="Line 119"/>
                <p:cNvSpPr>
                  <a:spLocks noChangeShapeType="1"/>
                </p:cNvSpPr>
                <p:nvPr/>
              </p:nvSpPr>
              <p:spPr bwMode="auto">
                <a:xfrm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0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5354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1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2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5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7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8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9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0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1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2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3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4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5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6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983" name="Group 982"/>
            <p:cNvGrpSpPr/>
            <p:nvPr/>
          </p:nvGrpSpPr>
          <p:grpSpPr>
            <a:xfrm>
              <a:off x="5178364" y="3127048"/>
              <a:ext cx="666789" cy="2430230"/>
              <a:chOff x="5178364" y="3127048"/>
              <a:chExt cx="666789" cy="2430230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5178364" y="3127048"/>
                <a:ext cx="166698" cy="2430230"/>
                <a:chOff x="4772025" y="3611564"/>
                <a:chExt cx="55563" cy="923925"/>
              </a:xfrm>
            </p:grpSpPr>
            <p:sp>
              <p:nvSpPr>
                <p:cNvPr id="248" name="Line 58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9" name="Line 59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2" name="Line 62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3" name="Line 63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4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" name="Line 66"/>
                <p:cNvSpPr>
                  <a:spLocks noChangeShapeType="1"/>
                </p:cNvSpPr>
                <p:nvPr/>
              </p:nvSpPr>
              <p:spPr bwMode="auto">
                <a:xfrm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7" name="Line 67"/>
                <p:cNvSpPr>
                  <a:spLocks noChangeShapeType="1"/>
                </p:cNvSpPr>
                <p:nvPr/>
              </p:nvSpPr>
              <p:spPr bwMode="auto">
                <a:xfrm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0" name="Line 70"/>
                <p:cNvSpPr>
                  <a:spLocks noChangeShapeType="1"/>
                </p:cNvSpPr>
                <p:nvPr/>
              </p:nvSpPr>
              <p:spPr bwMode="auto">
                <a:xfrm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1" name="Line 71"/>
                <p:cNvSpPr>
                  <a:spLocks noChangeShapeType="1"/>
                </p:cNvSpPr>
                <p:nvPr/>
              </p:nvSpPr>
              <p:spPr bwMode="auto">
                <a:xfrm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Line 74"/>
                <p:cNvSpPr>
                  <a:spLocks noChangeShapeType="1"/>
                </p:cNvSpPr>
                <p:nvPr/>
              </p:nvSpPr>
              <p:spPr bwMode="auto">
                <a:xfrm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Line 75"/>
                <p:cNvSpPr>
                  <a:spLocks noChangeShapeType="1"/>
                </p:cNvSpPr>
                <p:nvPr/>
              </p:nvSpPr>
              <p:spPr bwMode="auto">
                <a:xfrm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Line 78"/>
                <p:cNvSpPr>
                  <a:spLocks noChangeShapeType="1"/>
                </p:cNvSpPr>
                <p:nvPr/>
              </p:nvSpPr>
              <p:spPr bwMode="auto">
                <a:xfrm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Line 79"/>
                <p:cNvSpPr>
                  <a:spLocks noChangeShapeType="1"/>
                </p:cNvSpPr>
                <p:nvPr/>
              </p:nvSpPr>
              <p:spPr bwMode="auto">
                <a:xfrm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Line 82"/>
                <p:cNvSpPr>
                  <a:spLocks noChangeShapeType="1"/>
                </p:cNvSpPr>
                <p:nvPr/>
              </p:nvSpPr>
              <p:spPr bwMode="auto">
                <a:xfrm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Line 83"/>
                <p:cNvSpPr>
                  <a:spLocks noChangeShapeType="1"/>
                </p:cNvSpPr>
                <p:nvPr/>
              </p:nvSpPr>
              <p:spPr bwMode="auto">
                <a:xfrm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Line 86"/>
                <p:cNvSpPr>
                  <a:spLocks noChangeShapeType="1"/>
                </p:cNvSpPr>
                <p:nvPr/>
              </p:nvSpPr>
              <p:spPr bwMode="auto">
                <a:xfrm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Line 87"/>
                <p:cNvSpPr>
                  <a:spLocks noChangeShapeType="1"/>
                </p:cNvSpPr>
                <p:nvPr/>
              </p:nvSpPr>
              <p:spPr bwMode="auto">
                <a:xfrm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Line 90"/>
                <p:cNvSpPr>
                  <a:spLocks noChangeShapeType="1"/>
                </p:cNvSpPr>
                <p:nvPr/>
              </p:nvSpPr>
              <p:spPr bwMode="auto">
                <a:xfrm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Line 91"/>
                <p:cNvSpPr>
                  <a:spLocks noChangeShapeType="1"/>
                </p:cNvSpPr>
                <p:nvPr/>
              </p:nvSpPr>
              <p:spPr bwMode="auto">
                <a:xfrm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Line 94"/>
                <p:cNvSpPr>
                  <a:spLocks noChangeShapeType="1"/>
                </p:cNvSpPr>
                <p:nvPr/>
              </p:nvSpPr>
              <p:spPr bwMode="auto">
                <a:xfrm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5" name="Line 95"/>
                <p:cNvSpPr>
                  <a:spLocks noChangeShapeType="1"/>
                </p:cNvSpPr>
                <p:nvPr/>
              </p:nvSpPr>
              <p:spPr bwMode="auto">
                <a:xfrm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8" name="Line 98"/>
                <p:cNvSpPr>
                  <a:spLocks noChangeShapeType="1"/>
                </p:cNvSpPr>
                <p:nvPr/>
              </p:nvSpPr>
              <p:spPr bwMode="auto">
                <a:xfrm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9" name="Line 99"/>
                <p:cNvSpPr>
                  <a:spLocks noChangeShapeType="1"/>
                </p:cNvSpPr>
                <p:nvPr/>
              </p:nvSpPr>
              <p:spPr bwMode="auto">
                <a:xfrm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0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2" name="Line 102"/>
                <p:cNvSpPr>
                  <a:spLocks noChangeShapeType="1"/>
                </p:cNvSpPr>
                <p:nvPr/>
              </p:nvSpPr>
              <p:spPr bwMode="auto">
                <a:xfrm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3" name="Line 103"/>
                <p:cNvSpPr>
                  <a:spLocks noChangeShapeType="1"/>
                </p:cNvSpPr>
                <p:nvPr/>
              </p:nvSpPr>
              <p:spPr bwMode="auto">
                <a:xfrm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6" name="Line 106"/>
                <p:cNvSpPr>
                  <a:spLocks noChangeShapeType="1"/>
                </p:cNvSpPr>
                <p:nvPr/>
              </p:nvSpPr>
              <p:spPr bwMode="auto">
                <a:xfrm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7" name="Line 107"/>
                <p:cNvSpPr>
                  <a:spLocks noChangeShapeType="1"/>
                </p:cNvSpPr>
                <p:nvPr/>
              </p:nvSpPr>
              <p:spPr bwMode="auto">
                <a:xfrm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8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0" name="Line 110"/>
                <p:cNvSpPr>
                  <a:spLocks noChangeShapeType="1"/>
                </p:cNvSpPr>
                <p:nvPr/>
              </p:nvSpPr>
              <p:spPr bwMode="auto">
                <a:xfrm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1" name="Line 111"/>
                <p:cNvSpPr>
                  <a:spLocks noChangeShapeType="1"/>
                </p:cNvSpPr>
                <p:nvPr/>
              </p:nvSpPr>
              <p:spPr bwMode="auto">
                <a:xfrm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2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4" name="Line 114"/>
                <p:cNvSpPr>
                  <a:spLocks noChangeShapeType="1"/>
                </p:cNvSpPr>
                <p:nvPr/>
              </p:nvSpPr>
              <p:spPr bwMode="auto">
                <a:xfrm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5" name="Line 115"/>
                <p:cNvSpPr>
                  <a:spLocks noChangeShapeType="1"/>
                </p:cNvSpPr>
                <p:nvPr/>
              </p:nvSpPr>
              <p:spPr bwMode="auto">
                <a:xfrm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6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8" name="Line 118"/>
                <p:cNvSpPr>
                  <a:spLocks noChangeShapeType="1"/>
                </p:cNvSpPr>
                <p:nvPr/>
              </p:nvSpPr>
              <p:spPr bwMode="auto">
                <a:xfrm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9" name="Line 119"/>
                <p:cNvSpPr>
                  <a:spLocks noChangeShapeType="1"/>
                </p:cNvSpPr>
                <p:nvPr/>
              </p:nvSpPr>
              <p:spPr bwMode="auto">
                <a:xfrm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0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5354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1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2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5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7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8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9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0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1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2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3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5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6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7" name="Group 326"/>
              <p:cNvGrpSpPr/>
              <p:nvPr/>
            </p:nvGrpSpPr>
            <p:grpSpPr>
              <a:xfrm>
                <a:off x="5428410" y="3127048"/>
                <a:ext cx="166698" cy="2430230"/>
                <a:chOff x="4772025" y="3611564"/>
                <a:chExt cx="55563" cy="923925"/>
              </a:xfrm>
            </p:grpSpPr>
            <p:sp>
              <p:nvSpPr>
                <p:cNvPr id="328" name="Line 58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9" name="Line 59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2" name="Line 62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3" name="Line 63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4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6" name="Line 66"/>
                <p:cNvSpPr>
                  <a:spLocks noChangeShapeType="1"/>
                </p:cNvSpPr>
                <p:nvPr/>
              </p:nvSpPr>
              <p:spPr bwMode="auto">
                <a:xfrm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7" name="Line 67"/>
                <p:cNvSpPr>
                  <a:spLocks noChangeShapeType="1"/>
                </p:cNvSpPr>
                <p:nvPr/>
              </p:nvSpPr>
              <p:spPr bwMode="auto">
                <a:xfrm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0" name="Line 70"/>
                <p:cNvSpPr>
                  <a:spLocks noChangeShapeType="1"/>
                </p:cNvSpPr>
                <p:nvPr/>
              </p:nvSpPr>
              <p:spPr bwMode="auto">
                <a:xfrm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1" name="Line 71"/>
                <p:cNvSpPr>
                  <a:spLocks noChangeShapeType="1"/>
                </p:cNvSpPr>
                <p:nvPr/>
              </p:nvSpPr>
              <p:spPr bwMode="auto">
                <a:xfrm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2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4" name="Line 74"/>
                <p:cNvSpPr>
                  <a:spLocks noChangeShapeType="1"/>
                </p:cNvSpPr>
                <p:nvPr/>
              </p:nvSpPr>
              <p:spPr bwMode="auto">
                <a:xfrm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5" name="Line 75"/>
                <p:cNvSpPr>
                  <a:spLocks noChangeShapeType="1"/>
                </p:cNvSpPr>
                <p:nvPr/>
              </p:nvSpPr>
              <p:spPr bwMode="auto">
                <a:xfrm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" name="Line 78"/>
                <p:cNvSpPr>
                  <a:spLocks noChangeShapeType="1"/>
                </p:cNvSpPr>
                <p:nvPr/>
              </p:nvSpPr>
              <p:spPr bwMode="auto">
                <a:xfrm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" name="Line 79"/>
                <p:cNvSpPr>
                  <a:spLocks noChangeShapeType="1"/>
                </p:cNvSpPr>
                <p:nvPr/>
              </p:nvSpPr>
              <p:spPr bwMode="auto">
                <a:xfrm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" name="Line 82"/>
                <p:cNvSpPr>
                  <a:spLocks noChangeShapeType="1"/>
                </p:cNvSpPr>
                <p:nvPr/>
              </p:nvSpPr>
              <p:spPr bwMode="auto">
                <a:xfrm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3" name="Line 83"/>
                <p:cNvSpPr>
                  <a:spLocks noChangeShapeType="1"/>
                </p:cNvSpPr>
                <p:nvPr/>
              </p:nvSpPr>
              <p:spPr bwMode="auto">
                <a:xfrm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6" name="Line 86"/>
                <p:cNvSpPr>
                  <a:spLocks noChangeShapeType="1"/>
                </p:cNvSpPr>
                <p:nvPr/>
              </p:nvSpPr>
              <p:spPr bwMode="auto">
                <a:xfrm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7" name="Line 87"/>
                <p:cNvSpPr>
                  <a:spLocks noChangeShapeType="1"/>
                </p:cNvSpPr>
                <p:nvPr/>
              </p:nvSpPr>
              <p:spPr bwMode="auto">
                <a:xfrm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0" name="Line 90"/>
                <p:cNvSpPr>
                  <a:spLocks noChangeShapeType="1"/>
                </p:cNvSpPr>
                <p:nvPr/>
              </p:nvSpPr>
              <p:spPr bwMode="auto">
                <a:xfrm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1" name="Line 91"/>
                <p:cNvSpPr>
                  <a:spLocks noChangeShapeType="1"/>
                </p:cNvSpPr>
                <p:nvPr/>
              </p:nvSpPr>
              <p:spPr bwMode="auto">
                <a:xfrm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2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3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4" name="Line 94"/>
                <p:cNvSpPr>
                  <a:spLocks noChangeShapeType="1"/>
                </p:cNvSpPr>
                <p:nvPr/>
              </p:nvSpPr>
              <p:spPr bwMode="auto">
                <a:xfrm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5" name="Line 95"/>
                <p:cNvSpPr>
                  <a:spLocks noChangeShapeType="1"/>
                </p:cNvSpPr>
                <p:nvPr/>
              </p:nvSpPr>
              <p:spPr bwMode="auto">
                <a:xfrm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6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8" name="Line 98"/>
                <p:cNvSpPr>
                  <a:spLocks noChangeShapeType="1"/>
                </p:cNvSpPr>
                <p:nvPr/>
              </p:nvSpPr>
              <p:spPr bwMode="auto">
                <a:xfrm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" name="Line 99"/>
                <p:cNvSpPr>
                  <a:spLocks noChangeShapeType="1"/>
                </p:cNvSpPr>
                <p:nvPr/>
              </p:nvSpPr>
              <p:spPr bwMode="auto">
                <a:xfrm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0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" name="Line 102"/>
                <p:cNvSpPr>
                  <a:spLocks noChangeShapeType="1"/>
                </p:cNvSpPr>
                <p:nvPr/>
              </p:nvSpPr>
              <p:spPr bwMode="auto">
                <a:xfrm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3" name="Line 103"/>
                <p:cNvSpPr>
                  <a:spLocks noChangeShapeType="1"/>
                </p:cNvSpPr>
                <p:nvPr/>
              </p:nvSpPr>
              <p:spPr bwMode="auto">
                <a:xfrm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6" name="Line 106"/>
                <p:cNvSpPr>
                  <a:spLocks noChangeShapeType="1"/>
                </p:cNvSpPr>
                <p:nvPr/>
              </p:nvSpPr>
              <p:spPr bwMode="auto">
                <a:xfrm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7" name="Line 107"/>
                <p:cNvSpPr>
                  <a:spLocks noChangeShapeType="1"/>
                </p:cNvSpPr>
                <p:nvPr/>
              </p:nvSpPr>
              <p:spPr bwMode="auto">
                <a:xfrm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8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0" name="Line 110"/>
                <p:cNvSpPr>
                  <a:spLocks noChangeShapeType="1"/>
                </p:cNvSpPr>
                <p:nvPr/>
              </p:nvSpPr>
              <p:spPr bwMode="auto">
                <a:xfrm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1" name="Line 111"/>
                <p:cNvSpPr>
                  <a:spLocks noChangeShapeType="1"/>
                </p:cNvSpPr>
                <p:nvPr/>
              </p:nvSpPr>
              <p:spPr bwMode="auto">
                <a:xfrm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2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4" name="Line 114"/>
                <p:cNvSpPr>
                  <a:spLocks noChangeShapeType="1"/>
                </p:cNvSpPr>
                <p:nvPr/>
              </p:nvSpPr>
              <p:spPr bwMode="auto">
                <a:xfrm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5" name="Line 115"/>
                <p:cNvSpPr>
                  <a:spLocks noChangeShapeType="1"/>
                </p:cNvSpPr>
                <p:nvPr/>
              </p:nvSpPr>
              <p:spPr bwMode="auto">
                <a:xfrm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6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8" name="Line 118"/>
                <p:cNvSpPr>
                  <a:spLocks noChangeShapeType="1"/>
                </p:cNvSpPr>
                <p:nvPr/>
              </p:nvSpPr>
              <p:spPr bwMode="auto">
                <a:xfrm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9" name="Line 119"/>
                <p:cNvSpPr>
                  <a:spLocks noChangeShapeType="1"/>
                </p:cNvSpPr>
                <p:nvPr/>
              </p:nvSpPr>
              <p:spPr bwMode="auto">
                <a:xfrm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0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5354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1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2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1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2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3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4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5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6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07" name="Group 406"/>
              <p:cNvGrpSpPr/>
              <p:nvPr/>
            </p:nvGrpSpPr>
            <p:grpSpPr>
              <a:xfrm>
                <a:off x="5678455" y="3127048"/>
                <a:ext cx="166698" cy="2430230"/>
                <a:chOff x="4772025" y="3611564"/>
                <a:chExt cx="55563" cy="923925"/>
              </a:xfrm>
            </p:grpSpPr>
            <p:sp>
              <p:nvSpPr>
                <p:cNvPr id="408" name="Line 58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9" name="Line 59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" name="Line 62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" name="Line 63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6" name="Line 66"/>
                <p:cNvSpPr>
                  <a:spLocks noChangeShapeType="1"/>
                </p:cNvSpPr>
                <p:nvPr/>
              </p:nvSpPr>
              <p:spPr bwMode="auto">
                <a:xfrm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7" name="Line 67"/>
                <p:cNvSpPr>
                  <a:spLocks noChangeShapeType="1"/>
                </p:cNvSpPr>
                <p:nvPr/>
              </p:nvSpPr>
              <p:spPr bwMode="auto">
                <a:xfrm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0" name="Line 70"/>
                <p:cNvSpPr>
                  <a:spLocks noChangeShapeType="1"/>
                </p:cNvSpPr>
                <p:nvPr/>
              </p:nvSpPr>
              <p:spPr bwMode="auto">
                <a:xfrm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1" name="Line 71"/>
                <p:cNvSpPr>
                  <a:spLocks noChangeShapeType="1"/>
                </p:cNvSpPr>
                <p:nvPr/>
              </p:nvSpPr>
              <p:spPr bwMode="auto">
                <a:xfrm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2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4" name="Line 74"/>
                <p:cNvSpPr>
                  <a:spLocks noChangeShapeType="1"/>
                </p:cNvSpPr>
                <p:nvPr/>
              </p:nvSpPr>
              <p:spPr bwMode="auto">
                <a:xfrm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5" name="Line 75"/>
                <p:cNvSpPr>
                  <a:spLocks noChangeShapeType="1"/>
                </p:cNvSpPr>
                <p:nvPr/>
              </p:nvSpPr>
              <p:spPr bwMode="auto">
                <a:xfrm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8" name="Line 78"/>
                <p:cNvSpPr>
                  <a:spLocks noChangeShapeType="1"/>
                </p:cNvSpPr>
                <p:nvPr/>
              </p:nvSpPr>
              <p:spPr bwMode="auto">
                <a:xfrm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9" name="Line 79"/>
                <p:cNvSpPr>
                  <a:spLocks noChangeShapeType="1"/>
                </p:cNvSpPr>
                <p:nvPr/>
              </p:nvSpPr>
              <p:spPr bwMode="auto">
                <a:xfrm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2" name="Line 82"/>
                <p:cNvSpPr>
                  <a:spLocks noChangeShapeType="1"/>
                </p:cNvSpPr>
                <p:nvPr/>
              </p:nvSpPr>
              <p:spPr bwMode="auto">
                <a:xfrm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3" name="Line 83"/>
                <p:cNvSpPr>
                  <a:spLocks noChangeShapeType="1"/>
                </p:cNvSpPr>
                <p:nvPr/>
              </p:nvSpPr>
              <p:spPr bwMode="auto">
                <a:xfrm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6" name="Line 86"/>
                <p:cNvSpPr>
                  <a:spLocks noChangeShapeType="1"/>
                </p:cNvSpPr>
                <p:nvPr/>
              </p:nvSpPr>
              <p:spPr bwMode="auto">
                <a:xfrm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7" name="Line 87"/>
                <p:cNvSpPr>
                  <a:spLocks noChangeShapeType="1"/>
                </p:cNvSpPr>
                <p:nvPr/>
              </p:nvSpPr>
              <p:spPr bwMode="auto">
                <a:xfrm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" name="Line 90"/>
                <p:cNvSpPr>
                  <a:spLocks noChangeShapeType="1"/>
                </p:cNvSpPr>
                <p:nvPr/>
              </p:nvSpPr>
              <p:spPr bwMode="auto">
                <a:xfrm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1" name="Line 91"/>
                <p:cNvSpPr>
                  <a:spLocks noChangeShapeType="1"/>
                </p:cNvSpPr>
                <p:nvPr/>
              </p:nvSpPr>
              <p:spPr bwMode="auto">
                <a:xfrm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2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3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4" name="Line 94"/>
                <p:cNvSpPr>
                  <a:spLocks noChangeShapeType="1"/>
                </p:cNvSpPr>
                <p:nvPr/>
              </p:nvSpPr>
              <p:spPr bwMode="auto">
                <a:xfrm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5" name="Line 95"/>
                <p:cNvSpPr>
                  <a:spLocks noChangeShapeType="1"/>
                </p:cNvSpPr>
                <p:nvPr/>
              </p:nvSpPr>
              <p:spPr bwMode="auto">
                <a:xfrm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6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8" name="Line 98"/>
                <p:cNvSpPr>
                  <a:spLocks noChangeShapeType="1"/>
                </p:cNvSpPr>
                <p:nvPr/>
              </p:nvSpPr>
              <p:spPr bwMode="auto">
                <a:xfrm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9" name="Line 99"/>
                <p:cNvSpPr>
                  <a:spLocks noChangeShapeType="1"/>
                </p:cNvSpPr>
                <p:nvPr/>
              </p:nvSpPr>
              <p:spPr bwMode="auto">
                <a:xfrm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2" name="Line 102"/>
                <p:cNvSpPr>
                  <a:spLocks noChangeShapeType="1"/>
                </p:cNvSpPr>
                <p:nvPr/>
              </p:nvSpPr>
              <p:spPr bwMode="auto">
                <a:xfrm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3" name="Line 103"/>
                <p:cNvSpPr>
                  <a:spLocks noChangeShapeType="1"/>
                </p:cNvSpPr>
                <p:nvPr/>
              </p:nvSpPr>
              <p:spPr bwMode="auto">
                <a:xfrm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" name="Line 106"/>
                <p:cNvSpPr>
                  <a:spLocks noChangeShapeType="1"/>
                </p:cNvSpPr>
                <p:nvPr/>
              </p:nvSpPr>
              <p:spPr bwMode="auto">
                <a:xfrm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" name="Line 107"/>
                <p:cNvSpPr>
                  <a:spLocks noChangeShapeType="1"/>
                </p:cNvSpPr>
                <p:nvPr/>
              </p:nvSpPr>
              <p:spPr bwMode="auto">
                <a:xfrm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" name="Line 110"/>
                <p:cNvSpPr>
                  <a:spLocks noChangeShapeType="1"/>
                </p:cNvSpPr>
                <p:nvPr/>
              </p:nvSpPr>
              <p:spPr bwMode="auto">
                <a:xfrm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" name="Line 111"/>
                <p:cNvSpPr>
                  <a:spLocks noChangeShapeType="1"/>
                </p:cNvSpPr>
                <p:nvPr/>
              </p:nvSpPr>
              <p:spPr bwMode="auto">
                <a:xfrm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" name="Line 114"/>
                <p:cNvSpPr>
                  <a:spLocks noChangeShapeType="1"/>
                </p:cNvSpPr>
                <p:nvPr/>
              </p:nvSpPr>
              <p:spPr bwMode="auto">
                <a:xfrm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" name="Line 115"/>
                <p:cNvSpPr>
                  <a:spLocks noChangeShapeType="1"/>
                </p:cNvSpPr>
                <p:nvPr/>
              </p:nvSpPr>
              <p:spPr bwMode="auto">
                <a:xfrm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" name="Line 118"/>
                <p:cNvSpPr>
                  <a:spLocks noChangeShapeType="1"/>
                </p:cNvSpPr>
                <p:nvPr/>
              </p:nvSpPr>
              <p:spPr bwMode="auto">
                <a:xfrm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" name="Line 119"/>
                <p:cNvSpPr>
                  <a:spLocks noChangeShapeType="1"/>
                </p:cNvSpPr>
                <p:nvPr/>
              </p:nvSpPr>
              <p:spPr bwMode="auto">
                <a:xfrm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5354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5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7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8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9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0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1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4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6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981" name="Group 980"/>
            <p:cNvGrpSpPr/>
            <p:nvPr/>
          </p:nvGrpSpPr>
          <p:grpSpPr>
            <a:xfrm>
              <a:off x="3678090" y="3126169"/>
              <a:ext cx="666789" cy="2430230"/>
              <a:chOff x="3678090" y="3126169"/>
              <a:chExt cx="666789" cy="2430230"/>
            </a:xfrm>
          </p:grpSpPr>
          <p:grpSp>
            <p:nvGrpSpPr>
              <p:cNvPr id="487" name="Group 486"/>
              <p:cNvGrpSpPr/>
              <p:nvPr/>
            </p:nvGrpSpPr>
            <p:grpSpPr>
              <a:xfrm>
                <a:off x="3678090" y="3126169"/>
                <a:ext cx="166698" cy="2430230"/>
                <a:chOff x="4772025" y="3611564"/>
                <a:chExt cx="55563" cy="923925"/>
              </a:xfrm>
            </p:grpSpPr>
            <p:sp>
              <p:nvSpPr>
                <p:cNvPr id="488" name="Line 58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9" name="Line 59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2" name="Line 62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" name="Line 63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4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6" name="Line 66"/>
                <p:cNvSpPr>
                  <a:spLocks noChangeShapeType="1"/>
                </p:cNvSpPr>
                <p:nvPr/>
              </p:nvSpPr>
              <p:spPr bwMode="auto">
                <a:xfrm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7" name="Line 67"/>
                <p:cNvSpPr>
                  <a:spLocks noChangeShapeType="1"/>
                </p:cNvSpPr>
                <p:nvPr/>
              </p:nvSpPr>
              <p:spPr bwMode="auto">
                <a:xfrm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0" name="Line 70"/>
                <p:cNvSpPr>
                  <a:spLocks noChangeShapeType="1"/>
                </p:cNvSpPr>
                <p:nvPr/>
              </p:nvSpPr>
              <p:spPr bwMode="auto">
                <a:xfrm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1" name="Line 71"/>
                <p:cNvSpPr>
                  <a:spLocks noChangeShapeType="1"/>
                </p:cNvSpPr>
                <p:nvPr/>
              </p:nvSpPr>
              <p:spPr bwMode="auto">
                <a:xfrm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2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4" name="Line 74"/>
                <p:cNvSpPr>
                  <a:spLocks noChangeShapeType="1"/>
                </p:cNvSpPr>
                <p:nvPr/>
              </p:nvSpPr>
              <p:spPr bwMode="auto">
                <a:xfrm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5" name="Line 75"/>
                <p:cNvSpPr>
                  <a:spLocks noChangeShapeType="1"/>
                </p:cNvSpPr>
                <p:nvPr/>
              </p:nvSpPr>
              <p:spPr bwMode="auto">
                <a:xfrm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8" name="Line 78"/>
                <p:cNvSpPr>
                  <a:spLocks noChangeShapeType="1"/>
                </p:cNvSpPr>
                <p:nvPr/>
              </p:nvSpPr>
              <p:spPr bwMode="auto">
                <a:xfrm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9" name="Line 79"/>
                <p:cNvSpPr>
                  <a:spLocks noChangeShapeType="1"/>
                </p:cNvSpPr>
                <p:nvPr/>
              </p:nvSpPr>
              <p:spPr bwMode="auto">
                <a:xfrm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2" name="Line 82"/>
                <p:cNvSpPr>
                  <a:spLocks noChangeShapeType="1"/>
                </p:cNvSpPr>
                <p:nvPr/>
              </p:nvSpPr>
              <p:spPr bwMode="auto">
                <a:xfrm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3" name="Line 83"/>
                <p:cNvSpPr>
                  <a:spLocks noChangeShapeType="1"/>
                </p:cNvSpPr>
                <p:nvPr/>
              </p:nvSpPr>
              <p:spPr bwMode="auto">
                <a:xfrm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6" name="Line 86"/>
                <p:cNvSpPr>
                  <a:spLocks noChangeShapeType="1"/>
                </p:cNvSpPr>
                <p:nvPr/>
              </p:nvSpPr>
              <p:spPr bwMode="auto">
                <a:xfrm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7" name="Line 87"/>
                <p:cNvSpPr>
                  <a:spLocks noChangeShapeType="1"/>
                </p:cNvSpPr>
                <p:nvPr/>
              </p:nvSpPr>
              <p:spPr bwMode="auto">
                <a:xfrm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0" name="Line 90"/>
                <p:cNvSpPr>
                  <a:spLocks noChangeShapeType="1"/>
                </p:cNvSpPr>
                <p:nvPr/>
              </p:nvSpPr>
              <p:spPr bwMode="auto">
                <a:xfrm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1" name="Line 91"/>
                <p:cNvSpPr>
                  <a:spLocks noChangeShapeType="1"/>
                </p:cNvSpPr>
                <p:nvPr/>
              </p:nvSpPr>
              <p:spPr bwMode="auto">
                <a:xfrm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2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3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4" name="Line 94"/>
                <p:cNvSpPr>
                  <a:spLocks noChangeShapeType="1"/>
                </p:cNvSpPr>
                <p:nvPr/>
              </p:nvSpPr>
              <p:spPr bwMode="auto">
                <a:xfrm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5" name="Line 95"/>
                <p:cNvSpPr>
                  <a:spLocks noChangeShapeType="1"/>
                </p:cNvSpPr>
                <p:nvPr/>
              </p:nvSpPr>
              <p:spPr bwMode="auto">
                <a:xfrm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6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8" name="Line 98"/>
                <p:cNvSpPr>
                  <a:spLocks noChangeShapeType="1"/>
                </p:cNvSpPr>
                <p:nvPr/>
              </p:nvSpPr>
              <p:spPr bwMode="auto">
                <a:xfrm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9" name="Line 99"/>
                <p:cNvSpPr>
                  <a:spLocks noChangeShapeType="1"/>
                </p:cNvSpPr>
                <p:nvPr/>
              </p:nvSpPr>
              <p:spPr bwMode="auto">
                <a:xfrm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0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2" name="Line 102"/>
                <p:cNvSpPr>
                  <a:spLocks noChangeShapeType="1"/>
                </p:cNvSpPr>
                <p:nvPr/>
              </p:nvSpPr>
              <p:spPr bwMode="auto">
                <a:xfrm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3" name="Line 103"/>
                <p:cNvSpPr>
                  <a:spLocks noChangeShapeType="1"/>
                </p:cNvSpPr>
                <p:nvPr/>
              </p:nvSpPr>
              <p:spPr bwMode="auto">
                <a:xfrm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6" name="Line 106"/>
                <p:cNvSpPr>
                  <a:spLocks noChangeShapeType="1"/>
                </p:cNvSpPr>
                <p:nvPr/>
              </p:nvSpPr>
              <p:spPr bwMode="auto">
                <a:xfrm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7" name="Line 107"/>
                <p:cNvSpPr>
                  <a:spLocks noChangeShapeType="1"/>
                </p:cNvSpPr>
                <p:nvPr/>
              </p:nvSpPr>
              <p:spPr bwMode="auto">
                <a:xfrm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8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0" name="Line 110"/>
                <p:cNvSpPr>
                  <a:spLocks noChangeShapeType="1"/>
                </p:cNvSpPr>
                <p:nvPr/>
              </p:nvSpPr>
              <p:spPr bwMode="auto">
                <a:xfrm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1" name="Line 111"/>
                <p:cNvSpPr>
                  <a:spLocks noChangeShapeType="1"/>
                </p:cNvSpPr>
                <p:nvPr/>
              </p:nvSpPr>
              <p:spPr bwMode="auto">
                <a:xfrm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2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4" name="Line 114"/>
                <p:cNvSpPr>
                  <a:spLocks noChangeShapeType="1"/>
                </p:cNvSpPr>
                <p:nvPr/>
              </p:nvSpPr>
              <p:spPr bwMode="auto">
                <a:xfrm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5" name="Line 115"/>
                <p:cNvSpPr>
                  <a:spLocks noChangeShapeType="1"/>
                </p:cNvSpPr>
                <p:nvPr/>
              </p:nvSpPr>
              <p:spPr bwMode="auto">
                <a:xfrm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6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8" name="Line 118"/>
                <p:cNvSpPr>
                  <a:spLocks noChangeShapeType="1"/>
                </p:cNvSpPr>
                <p:nvPr/>
              </p:nvSpPr>
              <p:spPr bwMode="auto">
                <a:xfrm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9" name="Line 119"/>
                <p:cNvSpPr>
                  <a:spLocks noChangeShapeType="1"/>
                </p:cNvSpPr>
                <p:nvPr/>
              </p:nvSpPr>
              <p:spPr bwMode="auto">
                <a:xfrm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0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5354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1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2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7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8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9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0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1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2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3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4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5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6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67" name="Group 566"/>
              <p:cNvGrpSpPr/>
              <p:nvPr/>
            </p:nvGrpSpPr>
            <p:grpSpPr>
              <a:xfrm>
                <a:off x="3928136" y="3126169"/>
                <a:ext cx="166698" cy="2430230"/>
                <a:chOff x="4772025" y="3611564"/>
                <a:chExt cx="55563" cy="923925"/>
              </a:xfrm>
            </p:grpSpPr>
            <p:sp>
              <p:nvSpPr>
                <p:cNvPr id="568" name="Line 58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9" name="Line 59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2" name="Line 62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" name="Line 63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4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6" name="Line 66"/>
                <p:cNvSpPr>
                  <a:spLocks noChangeShapeType="1"/>
                </p:cNvSpPr>
                <p:nvPr/>
              </p:nvSpPr>
              <p:spPr bwMode="auto">
                <a:xfrm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7" name="Line 67"/>
                <p:cNvSpPr>
                  <a:spLocks noChangeShapeType="1"/>
                </p:cNvSpPr>
                <p:nvPr/>
              </p:nvSpPr>
              <p:spPr bwMode="auto">
                <a:xfrm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0" name="Line 70"/>
                <p:cNvSpPr>
                  <a:spLocks noChangeShapeType="1"/>
                </p:cNvSpPr>
                <p:nvPr/>
              </p:nvSpPr>
              <p:spPr bwMode="auto">
                <a:xfrm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1" name="Line 71"/>
                <p:cNvSpPr>
                  <a:spLocks noChangeShapeType="1"/>
                </p:cNvSpPr>
                <p:nvPr/>
              </p:nvSpPr>
              <p:spPr bwMode="auto">
                <a:xfrm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2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" name="Line 74"/>
                <p:cNvSpPr>
                  <a:spLocks noChangeShapeType="1"/>
                </p:cNvSpPr>
                <p:nvPr/>
              </p:nvSpPr>
              <p:spPr bwMode="auto">
                <a:xfrm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5" name="Line 75"/>
                <p:cNvSpPr>
                  <a:spLocks noChangeShapeType="1"/>
                </p:cNvSpPr>
                <p:nvPr/>
              </p:nvSpPr>
              <p:spPr bwMode="auto">
                <a:xfrm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8" name="Line 78"/>
                <p:cNvSpPr>
                  <a:spLocks noChangeShapeType="1"/>
                </p:cNvSpPr>
                <p:nvPr/>
              </p:nvSpPr>
              <p:spPr bwMode="auto">
                <a:xfrm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9" name="Line 79"/>
                <p:cNvSpPr>
                  <a:spLocks noChangeShapeType="1"/>
                </p:cNvSpPr>
                <p:nvPr/>
              </p:nvSpPr>
              <p:spPr bwMode="auto">
                <a:xfrm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2" name="Line 82"/>
                <p:cNvSpPr>
                  <a:spLocks noChangeShapeType="1"/>
                </p:cNvSpPr>
                <p:nvPr/>
              </p:nvSpPr>
              <p:spPr bwMode="auto">
                <a:xfrm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3" name="Line 83"/>
                <p:cNvSpPr>
                  <a:spLocks noChangeShapeType="1"/>
                </p:cNvSpPr>
                <p:nvPr/>
              </p:nvSpPr>
              <p:spPr bwMode="auto">
                <a:xfrm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6" name="Line 86"/>
                <p:cNvSpPr>
                  <a:spLocks noChangeShapeType="1"/>
                </p:cNvSpPr>
                <p:nvPr/>
              </p:nvSpPr>
              <p:spPr bwMode="auto">
                <a:xfrm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7" name="Line 87"/>
                <p:cNvSpPr>
                  <a:spLocks noChangeShapeType="1"/>
                </p:cNvSpPr>
                <p:nvPr/>
              </p:nvSpPr>
              <p:spPr bwMode="auto">
                <a:xfrm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0" name="Line 90"/>
                <p:cNvSpPr>
                  <a:spLocks noChangeShapeType="1"/>
                </p:cNvSpPr>
                <p:nvPr/>
              </p:nvSpPr>
              <p:spPr bwMode="auto">
                <a:xfrm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1" name="Line 91"/>
                <p:cNvSpPr>
                  <a:spLocks noChangeShapeType="1"/>
                </p:cNvSpPr>
                <p:nvPr/>
              </p:nvSpPr>
              <p:spPr bwMode="auto">
                <a:xfrm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2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3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4" name="Line 94"/>
                <p:cNvSpPr>
                  <a:spLocks noChangeShapeType="1"/>
                </p:cNvSpPr>
                <p:nvPr/>
              </p:nvSpPr>
              <p:spPr bwMode="auto">
                <a:xfrm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5" name="Line 95"/>
                <p:cNvSpPr>
                  <a:spLocks noChangeShapeType="1"/>
                </p:cNvSpPr>
                <p:nvPr/>
              </p:nvSpPr>
              <p:spPr bwMode="auto">
                <a:xfrm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6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8" name="Line 98"/>
                <p:cNvSpPr>
                  <a:spLocks noChangeShapeType="1"/>
                </p:cNvSpPr>
                <p:nvPr/>
              </p:nvSpPr>
              <p:spPr bwMode="auto">
                <a:xfrm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9" name="Line 99"/>
                <p:cNvSpPr>
                  <a:spLocks noChangeShapeType="1"/>
                </p:cNvSpPr>
                <p:nvPr/>
              </p:nvSpPr>
              <p:spPr bwMode="auto">
                <a:xfrm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0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2" name="Line 102"/>
                <p:cNvSpPr>
                  <a:spLocks noChangeShapeType="1"/>
                </p:cNvSpPr>
                <p:nvPr/>
              </p:nvSpPr>
              <p:spPr bwMode="auto">
                <a:xfrm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3" name="Line 103"/>
                <p:cNvSpPr>
                  <a:spLocks noChangeShapeType="1"/>
                </p:cNvSpPr>
                <p:nvPr/>
              </p:nvSpPr>
              <p:spPr bwMode="auto">
                <a:xfrm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6" name="Line 106"/>
                <p:cNvSpPr>
                  <a:spLocks noChangeShapeType="1"/>
                </p:cNvSpPr>
                <p:nvPr/>
              </p:nvSpPr>
              <p:spPr bwMode="auto">
                <a:xfrm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7" name="Line 107"/>
                <p:cNvSpPr>
                  <a:spLocks noChangeShapeType="1"/>
                </p:cNvSpPr>
                <p:nvPr/>
              </p:nvSpPr>
              <p:spPr bwMode="auto">
                <a:xfrm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8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0" name="Line 110"/>
                <p:cNvSpPr>
                  <a:spLocks noChangeShapeType="1"/>
                </p:cNvSpPr>
                <p:nvPr/>
              </p:nvSpPr>
              <p:spPr bwMode="auto">
                <a:xfrm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1" name="Line 111"/>
                <p:cNvSpPr>
                  <a:spLocks noChangeShapeType="1"/>
                </p:cNvSpPr>
                <p:nvPr/>
              </p:nvSpPr>
              <p:spPr bwMode="auto">
                <a:xfrm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2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4" name="Line 114"/>
                <p:cNvSpPr>
                  <a:spLocks noChangeShapeType="1"/>
                </p:cNvSpPr>
                <p:nvPr/>
              </p:nvSpPr>
              <p:spPr bwMode="auto">
                <a:xfrm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5" name="Line 115"/>
                <p:cNvSpPr>
                  <a:spLocks noChangeShapeType="1"/>
                </p:cNvSpPr>
                <p:nvPr/>
              </p:nvSpPr>
              <p:spPr bwMode="auto">
                <a:xfrm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6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8" name="Line 118"/>
                <p:cNvSpPr>
                  <a:spLocks noChangeShapeType="1"/>
                </p:cNvSpPr>
                <p:nvPr/>
              </p:nvSpPr>
              <p:spPr bwMode="auto">
                <a:xfrm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9" name="Line 119"/>
                <p:cNvSpPr>
                  <a:spLocks noChangeShapeType="1"/>
                </p:cNvSpPr>
                <p:nvPr/>
              </p:nvSpPr>
              <p:spPr bwMode="auto">
                <a:xfrm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0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5354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1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2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7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8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9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0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1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2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3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4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5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6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47" name="Group 646"/>
              <p:cNvGrpSpPr/>
              <p:nvPr/>
            </p:nvGrpSpPr>
            <p:grpSpPr>
              <a:xfrm>
                <a:off x="4178181" y="3126169"/>
                <a:ext cx="166698" cy="2430230"/>
                <a:chOff x="4772025" y="3611564"/>
                <a:chExt cx="55563" cy="923925"/>
              </a:xfrm>
            </p:grpSpPr>
            <p:sp>
              <p:nvSpPr>
                <p:cNvPr id="648" name="Line 58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9" name="Line 59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0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2" name="Line 62"/>
                <p:cNvSpPr>
                  <a:spLocks noChangeShapeType="1"/>
                </p:cNvSpPr>
                <p:nvPr/>
              </p:nvSpPr>
              <p:spPr bwMode="auto">
                <a:xfrm>
                  <a:off x="4772025" y="36115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3" name="Line 63"/>
                <p:cNvSpPr>
                  <a:spLocks noChangeShapeType="1"/>
                </p:cNvSpPr>
                <p:nvPr/>
              </p:nvSpPr>
              <p:spPr bwMode="auto">
                <a:xfrm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4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6" name="Line 66"/>
                <p:cNvSpPr>
                  <a:spLocks noChangeShapeType="1"/>
                </p:cNvSpPr>
                <p:nvPr/>
              </p:nvSpPr>
              <p:spPr bwMode="auto">
                <a:xfrm>
                  <a:off x="4772025" y="36734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7" name="Line 67"/>
                <p:cNvSpPr>
                  <a:spLocks noChangeShapeType="1"/>
                </p:cNvSpPr>
                <p:nvPr/>
              </p:nvSpPr>
              <p:spPr bwMode="auto">
                <a:xfrm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8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0" name="Line 70"/>
                <p:cNvSpPr>
                  <a:spLocks noChangeShapeType="1"/>
                </p:cNvSpPr>
                <p:nvPr/>
              </p:nvSpPr>
              <p:spPr bwMode="auto">
                <a:xfrm>
                  <a:off x="4772025" y="37338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1" name="Line 71"/>
                <p:cNvSpPr>
                  <a:spLocks noChangeShapeType="1"/>
                </p:cNvSpPr>
                <p:nvPr/>
              </p:nvSpPr>
              <p:spPr bwMode="auto">
                <a:xfrm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2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4" name="Line 74"/>
                <p:cNvSpPr>
                  <a:spLocks noChangeShapeType="1"/>
                </p:cNvSpPr>
                <p:nvPr/>
              </p:nvSpPr>
              <p:spPr bwMode="auto">
                <a:xfrm>
                  <a:off x="4772025" y="37957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5" name="Line 75"/>
                <p:cNvSpPr>
                  <a:spLocks noChangeShapeType="1"/>
                </p:cNvSpPr>
                <p:nvPr/>
              </p:nvSpPr>
              <p:spPr bwMode="auto">
                <a:xfrm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72025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8" name="Line 78"/>
                <p:cNvSpPr>
                  <a:spLocks noChangeShapeType="1"/>
                </p:cNvSpPr>
                <p:nvPr/>
              </p:nvSpPr>
              <p:spPr bwMode="auto">
                <a:xfrm>
                  <a:off x="4772025" y="38576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9" name="Line 79"/>
                <p:cNvSpPr>
                  <a:spLocks noChangeShapeType="1"/>
                </p:cNvSpPr>
                <p:nvPr/>
              </p:nvSpPr>
              <p:spPr bwMode="auto">
                <a:xfrm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4772025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2" name="Line 82"/>
                <p:cNvSpPr>
                  <a:spLocks noChangeShapeType="1"/>
                </p:cNvSpPr>
                <p:nvPr/>
              </p:nvSpPr>
              <p:spPr bwMode="auto">
                <a:xfrm>
                  <a:off x="4772025" y="39195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3" name="Line 83"/>
                <p:cNvSpPr>
                  <a:spLocks noChangeShapeType="1"/>
                </p:cNvSpPr>
                <p:nvPr/>
              </p:nvSpPr>
              <p:spPr bwMode="auto">
                <a:xfrm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6" name="Line 86"/>
                <p:cNvSpPr>
                  <a:spLocks noChangeShapeType="1"/>
                </p:cNvSpPr>
                <p:nvPr/>
              </p:nvSpPr>
              <p:spPr bwMode="auto">
                <a:xfrm>
                  <a:off x="4772025" y="39814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7" name="Line 87"/>
                <p:cNvSpPr>
                  <a:spLocks noChangeShapeType="1"/>
                </p:cNvSpPr>
                <p:nvPr/>
              </p:nvSpPr>
              <p:spPr bwMode="auto">
                <a:xfrm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4772025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0" name="Line 90"/>
                <p:cNvSpPr>
                  <a:spLocks noChangeShapeType="1"/>
                </p:cNvSpPr>
                <p:nvPr/>
              </p:nvSpPr>
              <p:spPr bwMode="auto">
                <a:xfrm>
                  <a:off x="4772025" y="404336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1" name="Line 91"/>
                <p:cNvSpPr>
                  <a:spLocks noChangeShapeType="1"/>
                </p:cNvSpPr>
                <p:nvPr/>
              </p:nvSpPr>
              <p:spPr bwMode="auto">
                <a:xfrm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2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3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4" name="Line 94"/>
                <p:cNvSpPr>
                  <a:spLocks noChangeShapeType="1"/>
                </p:cNvSpPr>
                <p:nvPr/>
              </p:nvSpPr>
              <p:spPr bwMode="auto">
                <a:xfrm>
                  <a:off x="4772025" y="41036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5" name="Line 95"/>
                <p:cNvSpPr>
                  <a:spLocks noChangeShapeType="1"/>
                </p:cNvSpPr>
                <p:nvPr/>
              </p:nvSpPr>
              <p:spPr bwMode="auto">
                <a:xfrm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6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8" name="Line 98"/>
                <p:cNvSpPr>
                  <a:spLocks noChangeShapeType="1"/>
                </p:cNvSpPr>
                <p:nvPr/>
              </p:nvSpPr>
              <p:spPr bwMode="auto">
                <a:xfrm>
                  <a:off x="4772025" y="416560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9" name="Line 99"/>
                <p:cNvSpPr>
                  <a:spLocks noChangeShapeType="1"/>
                </p:cNvSpPr>
                <p:nvPr/>
              </p:nvSpPr>
              <p:spPr bwMode="auto">
                <a:xfrm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0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2" name="Line 102"/>
                <p:cNvSpPr>
                  <a:spLocks noChangeShapeType="1"/>
                </p:cNvSpPr>
                <p:nvPr/>
              </p:nvSpPr>
              <p:spPr bwMode="auto">
                <a:xfrm>
                  <a:off x="4772025" y="4227514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3" name="Line 103"/>
                <p:cNvSpPr>
                  <a:spLocks noChangeShapeType="1"/>
                </p:cNvSpPr>
                <p:nvPr/>
              </p:nvSpPr>
              <p:spPr bwMode="auto">
                <a:xfrm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6" name="Line 106"/>
                <p:cNvSpPr>
                  <a:spLocks noChangeShapeType="1"/>
                </p:cNvSpPr>
                <p:nvPr/>
              </p:nvSpPr>
              <p:spPr bwMode="auto">
                <a:xfrm>
                  <a:off x="4772025" y="428942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7" name="Line 107"/>
                <p:cNvSpPr>
                  <a:spLocks noChangeShapeType="1"/>
                </p:cNvSpPr>
                <p:nvPr/>
              </p:nvSpPr>
              <p:spPr bwMode="auto">
                <a:xfrm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8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772025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0" name="Line 110"/>
                <p:cNvSpPr>
                  <a:spLocks noChangeShapeType="1"/>
                </p:cNvSpPr>
                <p:nvPr/>
              </p:nvSpPr>
              <p:spPr bwMode="auto">
                <a:xfrm>
                  <a:off x="4772025" y="435133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1" name="Line 111"/>
                <p:cNvSpPr>
                  <a:spLocks noChangeShapeType="1"/>
                </p:cNvSpPr>
                <p:nvPr/>
              </p:nvSpPr>
              <p:spPr bwMode="auto">
                <a:xfrm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2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4772025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4" name="Line 114"/>
                <p:cNvSpPr>
                  <a:spLocks noChangeShapeType="1"/>
                </p:cNvSpPr>
                <p:nvPr/>
              </p:nvSpPr>
              <p:spPr bwMode="auto">
                <a:xfrm>
                  <a:off x="4772025" y="4413251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5" name="Line 115"/>
                <p:cNvSpPr>
                  <a:spLocks noChangeShapeType="1"/>
                </p:cNvSpPr>
                <p:nvPr/>
              </p:nvSpPr>
              <p:spPr bwMode="auto">
                <a:xfrm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6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8" name="Line 118"/>
                <p:cNvSpPr>
                  <a:spLocks noChangeShapeType="1"/>
                </p:cNvSpPr>
                <p:nvPr/>
              </p:nvSpPr>
              <p:spPr bwMode="auto">
                <a:xfrm>
                  <a:off x="4772025" y="4473576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9" name="Line 119"/>
                <p:cNvSpPr>
                  <a:spLocks noChangeShapeType="1"/>
                </p:cNvSpPr>
                <p:nvPr/>
              </p:nvSpPr>
              <p:spPr bwMode="auto">
                <a:xfrm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0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4772025" y="4535489"/>
                  <a:ext cx="55563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1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4772025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2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1156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3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673476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338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5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4827588" y="37957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827588" y="38576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7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195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8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4827588" y="398145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9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043364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0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0368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1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165601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2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27514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3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827588" y="428942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4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827588" y="4351339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5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13251"/>
                  <a:ext cx="0" cy="603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6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4827588" y="4473576"/>
                  <a:ext cx="0" cy="6191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708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pic>
          <p:nvPicPr>
            <p:cNvPr id="727" name="Picture 7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992" y="2878965"/>
              <a:ext cx="334857" cy="182649"/>
            </a:xfrm>
            <a:prstGeom prst="rect">
              <a:avLst/>
            </a:prstGeom>
          </p:spPr>
        </p:pic>
        <p:pic>
          <p:nvPicPr>
            <p:cNvPr id="728" name="Picture 7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5662" y="2847873"/>
              <a:ext cx="242888" cy="213741"/>
            </a:xfrm>
            <a:prstGeom prst="rect">
              <a:avLst/>
            </a:prstGeom>
          </p:spPr>
        </p:pic>
        <p:pic>
          <p:nvPicPr>
            <p:cNvPr id="729" name="Picture 7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379" y="2970289"/>
              <a:ext cx="476250" cy="47625"/>
            </a:xfrm>
            <a:prstGeom prst="rect">
              <a:avLst/>
            </a:prstGeom>
          </p:spPr>
        </p:pic>
        <p:pic>
          <p:nvPicPr>
            <p:cNvPr id="730" name="Picture 7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941" y="2962437"/>
              <a:ext cx="476250" cy="47625"/>
            </a:xfrm>
            <a:prstGeom prst="rect">
              <a:avLst/>
            </a:prstGeom>
          </p:spPr>
        </p:pic>
      </p:grpSp>
      <p:pic>
        <p:nvPicPr>
          <p:cNvPr id="731" name="Picture 7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66" y="1609238"/>
            <a:ext cx="1928527" cy="388620"/>
          </a:xfrm>
          <a:prstGeom prst="rect">
            <a:avLst/>
          </a:prstGeom>
        </p:spPr>
      </p:pic>
      <p:sp>
        <p:nvSpPr>
          <p:cNvPr id="736" name="Rectangle 735"/>
          <p:cNvSpPr/>
          <p:nvPr/>
        </p:nvSpPr>
        <p:spPr>
          <a:xfrm>
            <a:off x="1050718" y="3089275"/>
            <a:ext cx="687855" cy="2502073"/>
          </a:xfrm>
          <a:prstGeom prst="rect">
            <a:avLst/>
          </a:prstGeom>
          <a:noFill/>
          <a:ln w="25400">
            <a:solidFill>
              <a:srgbClr val="0000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738" name="Rectangle 737"/>
          <p:cNvSpPr/>
          <p:nvPr/>
        </p:nvSpPr>
        <p:spPr>
          <a:xfrm>
            <a:off x="1796786" y="3089275"/>
            <a:ext cx="687855" cy="250207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739" name="Rectangle 738"/>
          <p:cNvSpPr/>
          <p:nvPr/>
        </p:nvSpPr>
        <p:spPr>
          <a:xfrm>
            <a:off x="2536296" y="3089275"/>
            <a:ext cx="687855" cy="25020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27" name="Group 1726"/>
          <p:cNvGrpSpPr/>
          <p:nvPr/>
        </p:nvGrpSpPr>
        <p:grpSpPr>
          <a:xfrm>
            <a:off x="3417316" y="5536320"/>
            <a:ext cx="2548661" cy="425877"/>
            <a:chOff x="3417296" y="5625940"/>
            <a:chExt cx="2548661" cy="425876"/>
          </a:xfrm>
        </p:grpSpPr>
        <p:sp>
          <p:nvSpPr>
            <p:cNvPr id="1715" name="TextBox 1714"/>
            <p:cNvSpPr txBox="1"/>
            <p:nvPr/>
          </p:nvSpPr>
          <p:spPr>
            <a:xfrm rot="18900000">
              <a:off x="3417296" y="5646302"/>
              <a:ext cx="48282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1400" dirty="0">
                  <a:solidFill>
                    <a:srgbClr val="000000"/>
                  </a:solidFill>
                </a:rPr>
                <a:t>flies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16" name="TextBox 1715"/>
            <p:cNvSpPr txBox="1"/>
            <p:nvPr/>
          </p:nvSpPr>
          <p:spPr>
            <a:xfrm rot="18900000">
              <a:off x="3629427" y="5646301"/>
              <a:ext cx="53803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1400" dirty="0">
                  <a:solidFill>
                    <a:srgbClr val="000000"/>
                  </a:solidFill>
                </a:rPr>
                <a:t>hops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17" name="TextBox 1716"/>
            <p:cNvSpPr txBox="1"/>
            <p:nvPr/>
          </p:nvSpPr>
          <p:spPr>
            <a:xfrm rot="18900000">
              <a:off x="3783106" y="5703145"/>
              <a:ext cx="63741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1400" dirty="0">
                  <a:solidFill>
                    <a:srgbClr val="000000"/>
                  </a:solidFill>
                </a:rPr>
                <a:t>swims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18" name="TextBox 1717"/>
            <p:cNvSpPr txBox="1"/>
            <p:nvPr/>
          </p:nvSpPr>
          <p:spPr>
            <a:xfrm rot="18900000">
              <a:off x="4233721" y="5633559"/>
              <a:ext cx="4291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1400" dirty="0">
                  <a:solidFill>
                    <a:srgbClr val="000000"/>
                  </a:solidFill>
                </a:rPr>
                <a:t>red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21" name="TextBox 1720"/>
            <p:cNvSpPr txBox="1"/>
            <p:nvPr/>
          </p:nvSpPr>
          <p:spPr>
            <a:xfrm rot="18900000">
              <a:off x="4436944" y="5625940"/>
              <a:ext cx="49346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6708"/>
              <a:r>
                <a:rPr lang="en-US" sz="1400" dirty="0">
                  <a:solidFill>
                    <a:srgbClr val="000000"/>
                  </a:solidFill>
                </a:rPr>
                <a:t>gray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22" name="TextBox 1721"/>
            <p:cNvSpPr txBox="1"/>
            <p:nvPr/>
          </p:nvSpPr>
          <p:spPr>
            <a:xfrm rot="18900000">
              <a:off x="4544457" y="5695997"/>
              <a:ext cx="65556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6708"/>
              <a:r>
                <a:rPr lang="en-US" sz="1400" dirty="0">
                  <a:solidFill>
                    <a:srgbClr val="000000"/>
                  </a:solidFill>
                </a:rPr>
                <a:t>brown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23" name="TextBox 1722"/>
            <p:cNvSpPr txBox="1"/>
            <p:nvPr/>
          </p:nvSpPr>
          <p:spPr>
            <a:xfrm rot="18900000">
              <a:off x="4858245" y="5685180"/>
              <a:ext cx="54143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6708"/>
              <a:r>
                <a:rPr lang="en-US" sz="1400" dirty="0">
                  <a:solidFill>
                    <a:srgbClr val="000000"/>
                  </a:solidFill>
                </a:rPr>
                <a:t>furry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24" name="TextBox 1723"/>
            <p:cNvSpPr txBox="1"/>
            <p:nvPr/>
          </p:nvSpPr>
          <p:spPr>
            <a:xfrm rot="18900000">
              <a:off x="5111166" y="5685180"/>
              <a:ext cx="57579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6708"/>
              <a:r>
                <a:rPr lang="en-US" sz="1400" dirty="0">
                  <a:solidFill>
                    <a:srgbClr val="000000"/>
                  </a:solidFill>
                </a:rPr>
                <a:t>spots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25" name="TextBox 1724"/>
            <p:cNvSpPr txBox="1"/>
            <p:nvPr/>
          </p:nvSpPr>
          <p:spPr>
            <a:xfrm rot="18900000">
              <a:off x="5212866" y="5744040"/>
              <a:ext cx="75309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6708"/>
              <a:r>
                <a:rPr lang="en-US" sz="1400" dirty="0">
                  <a:solidFill>
                    <a:srgbClr val="000000"/>
                  </a:solidFill>
                </a:rPr>
                <a:t>patches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28" name="Group 1727"/>
          <p:cNvGrpSpPr/>
          <p:nvPr/>
        </p:nvGrpSpPr>
        <p:grpSpPr>
          <a:xfrm>
            <a:off x="3427235" y="3695969"/>
            <a:ext cx="1718371" cy="1019315"/>
            <a:chOff x="4435993" y="2093119"/>
            <a:chExt cx="1718371" cy="1019315"/>
          </a:xfrm>
        </p:grpSpPr>
        <p:cxnSp>
          <p:nvCxnSpPr>
            <p:cNvPr id="735" name="Straight Arrow Connector 734"/>
            <p:cNvCxnSpPr/>
            <p:nvPr/>
          </p:nvCxnSpPr>
          <p:spPr>
            <a:xfrm>
              <a:off x="4435993" y="2730500"/>
              <a:ext cx="1679733" cy="69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7" name="TextBox 736"/>
            <p:cNvSpPr txBox="1"/>
            <p:nvPr/>
          </p:nvSpPr>
          <p:spPr>
            <a:xfrm>
              <a:off x="4681339" y="2093119"/>
              <a:ext cx="13250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6708"/>
              <a:r>
                <a:rPr lang="en-US" sz="1600" dirty="0">
                  <a:solidFill>
                    <a:srgbClr val="00B050"/>
                  </a:solidFill>
                </a:rPr>
                <a:t>Compute </a:t>
              </a:r>
            </a:p>
            <a:p>
              <a:pPr algn="ctr" defTabSz="456708"/>
              <a:r>
                <a:rPr lang="en-US" sz="1600" dirty="0">
                  <a:solidFill>
                    <a:srgbClr val="00B050"/>
                  </a:solidFill>
                </a:rPr>
                <a:t>row L2 norms</a:t>
              </a:r>
            </a:p>
          </p:txBody>
        </p:sp>
        <p:sp>
          <p:nvSpPr>
            <p:cNvPr id="1775" name="TextBox 1774"/>
            <p:cNvSpPr txBox="1"/>
            <p:nvPr/>
          </p:nvSpPr>
          <p:spPr>
            <a:xfrm>
              <a:off x="4485446" y="2773880"/>
              <a:ext cx="16689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1600" dirty="0">
                  <a:solidFill>
                    <a:srgbClr val="00B050"/>
                  </a:solidFill>
                </a:rPr>
                <a:t>(in-group sharing)</a:t>
              </a:r>
            </a:p>
          </p:txBody>
        </p:sp>
      </p:grpSp>
      <p:sp>
        <p:nvSpPr>
          <p:cNvPr id="1731" name="Rectangle 1730"/>
          <p:cNvSpPr/>
          <p:nvPr/>
        </p:nvSpPr>
        <p:spPr>
          <a:xfrm>
            <a:off x="5295920" y="3125192"/>
            <a:ext cx="587017" cy="165161"/>
          </a:xfrm>
          <a:prstGeom prst="rect">
            <a:avLst/>
          </a:prstGeom>
          <a:noFill/>
          <a:ln w="38100">
            <a:solidFill>
              <a:srgbClr val="BD5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33" name="Picture 17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30" y="2637840"/>
            <a:ext cx="242888" cy="174879"/>
          </a:xfrm>
          <a:prstGeom prst="rect">
            <a:avLst/>
          </a:prstGeom>
        </p:spPr>
      </p:pic>
      <p:grpSp>
        <p:nvGrpSpPr>
          <p:cNvPr id="1005" name="Group 1026"/>
          <p:cNvGrpSpPr/>
          <p:nvPr/>
        </p:nvGrpSpPr>
        <p:grpSpPr>
          <a:xfrm>
            <a:off x="5996136" y="3702581"/>
            <a:ext cx="2102716" cy="1007824"/>
            <a:chOff x="5939052" y="3701948"/>
            <a:chExt cx="1857420" cy="1007824"/>
          </a:xfrm>
        </p:grpSpPr>
        <p:sp>
          <p:nvSpPr>
            <p:cNvPr id="1006" name="TextBox 1027"/>
            <p:cNvSpPr txBox="1"/>
            <p:nvPr/>
          </p:nvSpPr>
          <p:spPr>
            <a:xfrm>
              <a:off x="6251315" y="3701948"/>
              <a:ext cx="1170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6708"/>
              <a:r>
                <a:rPr lang="en-US" sz="1600" dirty="0">
                  <a:solidFill>
                    <a:srgbClr val="00B050"/>
                  </a:solidFill>
                </a:rPr>
                <a:t>Penalize</a:t>
              </a:r>
            </a:p>
            <a:p>
              <a:pPr algn="ctr" defTabSz="456708"/>
              <a:r>
                <a:rPr lang="en-US" sz="1600" dirty="0">
                  <a:solidFill>
                    <a:srgbClr val="00B050"/>
                  </a:solidFill>
                </a:rPr>
                <a:t>row L2 norms</a:t>
              </a:r>
            </a:p>
          </p:txBody>
        </p:sp>
        <p:cxnSp>
          <p:nvCxnSpPr>
            <p:cNvPr id="1007" name="Straight Arrow Connector 1028"/>
            <p:cNvCxnSpPr/>
            <p:nvPr/>
          </p:nvCxnSpPr>
          <p:spPr>
            <a:xfrm>
              <a:off x="5939052" y="4333349"/>
              <a:ext cx="18574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8" name="TextBox 1029"/>
            <p:cNvSpPr txBox="1"/>
            <p:nvPr/>
          </p:nvSpPr>
          <p:spPr>
            <a:xfrm>
              <a:off x="6147691" y="4371218"/>
              <a:ext cx="1385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1600" dirty="0">
                  <a:solidFill>
                    <a:srgbClr val="00B050"/>
                  </a:solidFill>
                </a:rPr>
                <a:t>(feature sharing)</a:t>
              </a:r>
            </a:p>
          </p:txBody>
        </p:sp>
      </p:grpSp>
      <p:pic>
        <p:nvPicPr>
          <p:cNvPr id="985" name="Picture 9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38" y="1642081"/>
            <a:ext cx="165164" cy="160306"/>
          </a:xfrm>
          <a:prstGeom prst="rect">
            <a:avLst/>
          </a:prstGeom>
        </p:spPr>
      </p:pic>
      <p:sp>
        <p:nvSpPr>
          <p:cNvPr id="1020" name="Rectangle 1019"/>
          <p:cNvSpPr/>
          <p:nvPr/>
        </p:nvSpPr>
        <p:spPr>
          <a:xfrm>
            <a:off x="1094469" y="4103050"/>
            <a:ext cx="606897" cy="165161"/>
          </a:xfrm>
          <a:prstGeom prst="rect">
            <a:avLst/>
          </a:prstGeom>
          <a:noFill/>
          <a:ln w="38100">
            <a:solidFill>
              <a:srgbClr val="BD5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1021" name="Rectangle 1020"/>
          <p:cNvSpPr/>
          <p:nvPr/>
        </p:nvSpPr>
        <p:spPr>
          <a:xfrm>
            <a:off x="3633341" y="4233183"/>
            <a:ext cx="2288034" cy="209236"/>
          </a:xfrm>
          <a:prstGeom prst="rect">
            <a:avLst/>
          </a:prstGeom>
          <a:noFill/>
          <a:ln w="38100">
            <a:solidFill>
              <a:srgbClr val="BD5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732" name="TextBox 731"/>
          <p:cNvSpPr txBox="1"/>
          <p:nvPr/>
        </p:nvSpPr>
        <p:spPr>
          <a:xfrm>
            <a:off x="960137" y="2410848"/>
            <a:ext cx="875564" cy="654977"/>
          </a:xfrm>
          <a:prstGeom prst="rect">
            <a:avLst/>
          </a:prstGeom>
          <a:solidFill>
            <a:schemeClr val="bg1"/>
          </a:solidFill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dirty="0" smtClean="0">
                <a:solidFill>
                  <a:srgbClr val="0000E3"/>
                </a:solidFill>
              </a:rPr>
              <a:t>S</a:t>
            </a:r>
            <a:r>
              <a:rPr lang="en-US" baseline="-25000" dirty="0" smtClean="0">
                <a:solidFill>
                  <a:srgbClr val="0000E3"/>
                </a:solidFill>
              </a:rPr>
              <a:t>1</a:t>
            </a:r>
          </a:p>
          <a:p>
            <a:pPr algn="ctr" defTabSz="456708"/>
            <a:r>
              <a:rPr lang="en-US" dirty="0" smtClean="0">
                <a:solidFill>
                  <a:srgbClr val="0000E3"/>
                </a:solidFill>
              </a:rPr>
              <a:t>motion</a:t>
            </a:r>
            <a:endParaRPr lang="en-US" dirty="0">
              <a:solidFill>
                <a:srgbClr val="0000E3"/>
              </a:solidFill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1832001" y="2404526"/>
            <a:ext cx="666238" cy="654977"/>
          </a:xfrm>
          <a:prstGeom prst="rect">
            <a:avLst/>
          </a:prstGeom>
          <a:solidFill>
            <a:schemeClr val="bg1"/>
          </a:solidFill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dirty="0" smtClean="0">
                <a:solidFill>
                  <a:srgbClr val="00B050"/>
                </a:solidFill>
              </a:rPr>
              <a:t>S</a:t>
            </a:r>
            <a:r>
              <a:rPr lang="en-US" baseline="-25000" dirty="0" smtClean="0">
                <a:solidFill>
                  <a:srgbClr val="00B050"/>
                </a:solidFill>
              </a:rPr>
              <a:t>2</a:t>
            </a:r>
            <a:endParaRPr lang="en-US" baseline="-25000" dirty="0">
              <a:solidFill>
                <a:srgbClr val="00B050"/>
              </a:solidFill>
            </a:endParaRPr>
          </a:p>
          <a:p>
            <a:pPr algn="ctr" defTabSz="456708"/>
            <a:r>
              <a:rPr lang="en-US" dirty="0" smtClean="0">
                <a:solidFill>
                  <a:srgbClr val="00B050"/>
                </a:solidFill>
              </a:rPr>
              <a:t>color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2457654" y="2393206"/>
            <a:ext cx="872679" cy="654977"/>
          </a:xfrm>
          <a:prstGeom prst="rect">
            <a:avLst/>
          </a:prstGeom>
          <a:solidFill>
            <a:schemeClr val="bg1"/>
          </a:solidFill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endParaRPr lang="en-US" dirty="0" smtClean="0">
              <a:solidFill>
                <a:srgbClr val="FF0000"/>
              </a:solidFill>
            </a:endParaRPr>
          </a:p>
          <a:p>
            <a:pPr algn="ctr" defTabSz="456708"/>
            <a:r>
              <a:rPr lang="en-US" dirty="0" smtClean="0">
                <a:solidFill>
                  <a:srgbClr val="C50000"/>
                </a:solidFill>
              </a:rPr>
              <a:t>texture</a:t>
            </a:r>
            <a:endParaRPr lang="en-US" dirty="0">
              <a:solidFill>
                <a:srgbClr val="C50000"/>
              </a:solidFill>
            </a:endParaRPr>
          </a:p>
        </p:txBody>
      </p:sp>
      <p:grpSp>
        <p:nvGrpSpPr>
          <p:cNvPr id="734" name="Group 733"/>
          <p:cNvGrpSpPr/>
          <p:nvPr/>
        </p:nvGrpSpPr>
        <p:grpSpPr>
          <a:xfrm>
            <a:off x="3365070" y="3151305"/>
            <a:ext cx="273675" cy="2082490"/>
            <a:chOff x="3365050" y="3151305"/>
            <a:chExt cx="273675" cy="2082490"/>
          </a:xfrm>
        </p:grpSpPr>
        <p:pic>
          <p:nvPicPr>
            <p:cNvPr id="1026" name="Picture 10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81584" y="3696332"/>
              <a:ext cx="476250" cy="47625"/>
            </a:xfrm>
            <a:prstGeom prst="rect">
              <a:avLst/>
            </a:prstGeom>
          </p:spPr>
        </p:pic>
        <p:pic>
          <p:nvPicPr>
            <p:cNvPr id="1027" name="Picture 10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77040" y="4971857"/>
              <a:ext cx="476250" cy="47625"/>
            </a:xfrm>
            <a:prstGeom prst="rect">
              <a:avLst/>
            </a:prstGeom>
          </p:spPr>
        </p:pic>
        <p:pic>
          <p:nvPicPr>
            <p:cNvPr id="1028" name="Picture 10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695" y="3151305"/>
              <a:ext cx="238030" cy="145733"/>
            </a:xfrm>
            <a:prstGeom prst="rect">
              <a:avLst/>
            </a:prstGeom>
          </p:spPr>
        </p:pic>
        <p:pic>
          <p:nvPicPr>
            <p:cNvPr id="1029" name="Picture 102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050" y="4287469"/>
              <a:ext cx="252603" cy="140875"/>
            </a:xfrm>
            <a:prstGeom prst="rect">
              <a:avLst/>
            </a:prstGeom>
          </p:spPr>
        </p:pic>
      </p:grpSp>
      <p:grpSp>
        <p:nvGrpSpPr>
          <p:cNvPr id="1159" name="Group 1158"/>
          <p:cNvGrpSpPr/>
          <p:nvPr/>
        </p:nvGrpSpPr>
        <p:grpSpPr>
          <a:xfrm>
            <a:off x="3723439" y="3150981"/>
            <a:ext cx="2114518" cy="2217180"/>
            <a:chOff x="2191064" y="1816432"/>
            <a:chExt cx="2114518" cy="2217180"/>
          </a:xfrm>
        </p:grpSpPr>
        <p:sp>
          <p:nvSpPr>
            <p:cNvPr id="1160" name="Rectangle 1159"/>
            <p:cNvSpPr/>
            <p:nvPr/>
          </p:nvSpPr>
          <p:spPr>
            <a:xfrm>
              <a:off x="2191406" y="1988752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1" name="Rectangle 1160"/>
            <p:cNvSpPr/>
            <p:nvPr/>
          </p:nvSpPr>
          <p:spPr>
            <a:xfrm>
              <a:off x="2191406" y="214742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2" name="Rectangle 1161"/>
            <p:cNvSpPr/>
            <p:nvPr/>
          </p:nvSpPr>
          <p:spPr>
            <a:xfrm>
              <a:off x="2191406" y="296028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3" name="Rectangle 1162"/>
            <p:cNvSpPr/>
            <p:nvPr/>
          </p:nvSpPr>
          <p:spPr>
            <a:xfrm>
              <a:off x="2431686" y="1988752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4" name="Rectangle 1163"/>
            <p:cNvSpPr/>
            <p:nvPr/>
          </p:nvSpPr>
          <p:spPr>
            <a:xfrm>
              <a:off x="2431686" y="214742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5" name="Rectangle 1164"/>
            <p:cNvSpPr/>
            <p:nvPr/>
          </p:nvSpPr>
          <p:spPr>
            <a:xfrm>
              <a:off x="2431686" y="296028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6" name="Rectangle 1165"/>
            <p:cNvSpPr/>
            <p:nvPr/>
          </p:nvSpPr>
          <p:spPr>
            <a:xfrm>
              <a:off x="2691053" y="1988752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7" name="Rectangle 1166"/>
            <p:cNvSpPr/>
            <p:nvPr/>
          </p:nvSpPr>
          <p:spPr>
            <a:xfrm>
              <a:off x="2691053" y="214742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8" name="Rectangle 1167"/>
            <p:cNvSpPr/>
            <p:nvPr/>
          </p:nvSpPr>
          <p:spPr>
            <a:xfrm>
              <a:off x="2691053" y="296028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9" name="Rectangle 1168"/>
            <p:cNvSpPr/>
            <p:nvPr/>
          </p:nvSpPr>
          <p:spPr>
            <a:xfrm>
              <a:off x="2191064" y="2634583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0" name="Rectangle 1169"/>
            <p:cNvSpPr/>
            <p:nvPr/>
          </p:nvSpPr>
          <p:spPr>
            <a:xfrm>
              <a:off x="2191064" y="3607957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1" name="Rectangle 1170"/>
            <p:cNvSpPr/>
            <p:nvPr/>
          </p:nvSpPr>
          <p:spPr>
            <a:xfrm>
              <a:off x="2191064" y="3937460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2" name="Rectangle 1171"/>
            <p:cNvSpPr/>
            <p:nvPr/>
          </p:nvSpPr>
          <p:spPr>
            <a:xfrm>
              <a:off x="2431686" y="3116137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3" name="Rectangle 1172"/>
            <p:cNvSpPr/>
            <p:nvPr/>
          </p:nvSpPr>
          <p:spPr>
            <a:xfrm>
              <a:off x="2436896" y="3607957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4" name="Rectangle 1173"/>
            <p:cNvSpPr/>
            <p:nvPr/>
          </p:nvSpPr>
          <p:spPr>
            <a:xfrm>
              <a:off x="2436896" y="3937460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5" name="Rectangle 1174"/>
            <p:cNvSpPr/>
            <p:nvPr/>
          </p:nvSpPr>
          <p:spPr>
            <a:xfrm>
              <a:off x="2681465" y="2634583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6" name="Rectangle 1175"/>
            <p:cNvSpPr/>
            <p:nvPr/>
          </p:nvSpPr>
          <p:spPr>
            <a:xfrm>
              <a:off x="2681465" y="3607957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7" name="Rectangle 1176"/>
            <p:cNvSpPr/>
            <p:nvPr/>
          </p:nvSpPr>
          <p:spPr>
            <a:xfrm>
              <a:off x="2681465" y="3937460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8" name="Rectangle 1177"/>
            <p:cNvSpPr/>
            <p:nvPr/>
          </p:nvSpPr>
          <p:spPr>
            <a:xfrm>
              <a:off x="2944493" y="197666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9" name="Rectangle 1178"/>
            <p:cNvSpPr/>
            <p:nvPr/>
          </p:nvSpPr>
          <p:spPr>
            <a:xfrm>
              <a:off x="2944493" y="213533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0" name="Rectangle 1179"/>
            <p:cNvSpPr/>
            <p:nvPr/>
          </p:nvSpPr>
          <p:spPr>
            <a:xfrm>
              <a:off x="2944493" y="294819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1" name="Rectangle 1180"/>
            <p:cNvSpPr/>
            <p:nvPr/>
          </p:nvSpPr>
          <p:spPr>
            <a:xfrm>
              <a:off x="3184773" y="197666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2" name="Rectangle 1181"/>
            <p:cNvSpPr/>
            <p:nvPr/>
          </p:nvSpPr>
          <p:spPr>
            <a:xfrm>
              <a:off x="3184773" y="213533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3" name="Rectangle 1182"/>
            <p:cNvSpPr/>
            <p:nvPr/>
          </p:nvSpPr>
          <p:spPr>
            <a:xfrm>
              <a:off x="3184773" y="294819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4" name="Rectangle 1183"/>
            <p:cNvSpPr/>
            <p:nvPr/>
          </p:nvSpPr>
          <p:spPr>
            <a:xfrm>
              <a:off x="3444140" y="197666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5" name="Rectangle 1184"/>
            <p:cNvSpPr/>
            <p:nvPr/>
          </p:nvSpPr>
          <p:spPr>
            <a:xfrm>
              <a:off x="3444140" y="213533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6" name="Rectangle 1185"/>
            <p:cNvSpPr/>
            <p:nvPr/>
          </p:nvSpPr>
          <p:spPr>
            <a:xfrm>
              <a:off x="3444140" y="294819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7" name="Rectangle 1186"/>
            <p:cNvSpPr/>
            <p:nvPr/>
          </p:nvSpPr>
          <p:spPr>
            <a:xfrm>
              <a:off x="2944151" y="262249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8" name="Rectangle 1187"/>
            <p:cNvSpPr/>
            <p:nvPr/>
          </p:nvSpPr>
          <p:spPr>
            <a:xfrm>
              <a:off x="2944151" y="3595869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9" name="Rectangle 1188"/>
            <p:cNvSpPr/>
            <p:nvPr/>
          </p:nvSpPr>
          <p:spPr>
            <a:xfrm>
              <a:off x="2934906" y="3772091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0" name="Rectangle 1189"/>
            <p:cNvSpPr/>
            <p:nvPr/>
          </p:nvSpPr>
          <p:spPr>
            <a:xfrm>
              <a:off x="3189983" y="262249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1" name="Rectangle 1190"/>
            <p:cNvSpPr/>
            <p:nvPr/>
          </p:nvSpPr>
          <p:spPr>
            <a:xfrm>
              <a:off x="3189983" y="3595869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2" name="Rectangle 1191"/>
            <p:cNvSpPr/>
            <p:nvPr/>
          </p:nvSpPr>
          <p:spPr>
            <a:xfrm>
              <a:off x="3189983" y="3925372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3" name="Rectangle 1192"/>
            <p:cNvSpPr/>
            <p:nvPr/>
          </p:nvSpPr>
          <p:spPr>
            <a:xfrm>
              <a:off x="3434552" y="262249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4" name="Rectangle 1193"/>
            <p:cNvSpPr/>
            <p:nvPr/>
          </p:nvSpPr>
          <p:spPr>
            <a:xfrm>
              <a:off x="3434552" y="3273101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5" name="Rectangle 1194"/>
            <p:cNvSpPr/>
            <p:nvPr/>
          </p:nvSpPr>
          <p:spPr>
            <a:xfrm>
              <a:off x="3434552" y="3925372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6" name="Rectangle 1195"/>
            <p:cNvSpPr/>
            <p:nvPr/>
          </p:nvSpPr>
          <p:spPr>
            <a:xfrm>
              <a:off x="3698443" y="197666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7" name="Rectangle 1196"/>
            <p:cNvSpPr/>
            <p:nvPr/>
          </p:nvSpPr>
          <p:spPr>
            <a:xfrm>
              <a:off x="3698443" y="213533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8" name="Rectangle 1197"/>
            <p:cNvSpPr/>
            <p:nvPr/>
          </p:nvSpPr>
          <p:spPr>
            <a:xfrm>
              <a:off x="3698443" y="294819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9" name="Rectangle 1198"/>
            <p:cNvSpPr/>
            <p:nvPr/>
          </p:nvSpPr>
          <p:spPr>
            <a:xfrm>
              <a:off x="3924406" y="1816432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0" name="Rectangle 1199"/>
            <p:cNvSpPr/>
            <p:nvPr/>
          </p:nvSpPr>
          <p:spPr>
            <a:xfrm>
              <a:off x="3938723" y="213533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1" name="Rectangle 1200"/>
            <p:cNvSpPr/>
            <p:nvPr/>
          </p:nvSpPr>
          <p:spPr>
            <a:xfrm>
              <a:off x="3938723" y="294819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2" name="Rectangle 1201"/>
            <p:cNvSpPr/>
            <p:nvPr/>
          </p:nvSpPr>
          <p:spPr>
            <a:xfrm>
              <a:off x="4198090" y="197666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3" name="Rectangle 1202"/>
            <p:cNvSpPr/>
            <p:nvPr/>
          </p:nvSpPr>
          <p:spPr>
            <a:xfrm>
              <a:off x="4198090" y="213533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4" name="Rectangle 1203"/>
            <p:cNvSpPr/>
            <p:nvPr/>
          </p:nvSpPr>
          <p:spPr>
            <a:xfrm>
              <a:off x="4198090" y="294819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5" name="Rectangle 1204"/>
            <p:cNvSpPr/>
            <p:nvPr/>
          </p:nvSpPr>
          <p:spPr>
            <a:xfrm>
              <a:off x="3691334" y="2462098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6" name="Rectangle 1205"/>
            <p:cNvSpPr/>
            <p:nvPr/>
          </p:nvSpPr>
          <p:spPr>
            <a:xfrm>
              <a:off x="3698101" y="262249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7" name="Rectangle 1206"/>
            <p:cNvSpPr/>
            <p:nvPr/>
          </p:nvSpPr>
          <p:spPr>
            <a:xfrm>
              <a:off x="3698101" y="3595869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8" name="Rectangle 1207"/>
            <p:cNvSpPr/>
            <p:nvPr/>
          </p:nvSpPr>
          <p:spPr>
            <a:xfrm>
              <a:off x="3698101" y="3925372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9" name="Rectangle 1208"/>
            <p:cNvSpPr/>
            <p:nvPr/>
          </p:nvSpPr>
          <p:spPr>
            <a:xfrm>
              <a:off x="3943933" y="262249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0" name="Rectangle 1209"/>
            <p:cNvSpPr/>
            <p:nvPr/>
          </p:nvSpPr>
          <p:spPr>
            <a:xfrm>
              <a:off x="3943933" y="3595869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1" name="Rectangle 1210"/>
            <p:cNvSpPr/>
            <p:nvPr/>
          </p:nvSpPr>
          <p:spPr>
            <a:xfrm>
              <a:off x="3943933" y="3925372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2" name="Rectangle 1211"/>
            <p:cNvSpPr/>
            <p:nvPr/>
          </p:nvSpPr>
          <p:spPr>
            <a:xfrm>
              <a:off x="4188502" y="262249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3" name="Rectangle 1212"/>
            <p:cNvSpPr/>
            <p:nvPr/>
          </p:nvSpPr>
          <p:spPr>
            <a:xfrm>
              <a:off x="4188502" y="3595869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4" name="Rectangle 1213"/>
            <p:cNvSpPr/>
            <p:nvPr/>
          </p:nvSpPr>
          <p:spPr>
            <a:xfrm>
              <a:off x="4188502" y="3925372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45" name="TextBox 1144"/>
          <p:cNvSpPr txBox="1"/>
          <p:nvPr/>
        </p:nvSpPr>
        <p:spPr>
          <a:xfrm rot="18900000">
            <a:off x="4644135" y="5755742"/>
            <a:ext cx="904397" cy="307768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1400" dirty="0">
                <a:solidFill>
                  <a:srgbClr val="0000E3"/>
                </a:solidFill>
              </a:rPr>
              <a:t>S</a:t>
            </a:r>
            <a:r>
              <a:rPr lang="en-US" sz="1400" baseline="-25000" dirty="0">
                <a:solidFill>
                  <a:srgbClr val="0000E3"/>
                </a:solidFill>
              </a:rPr>
              <a:t>1</a:t>
            </a:r>
            <a:r>
              <a:rPr lang="en-US" sz="1400" dirty="0">
                <a:solidFill>
                  <a:srgbClr val="0000E3"/>
                </a:solidFill>
              </a:rPr>
              <a:t>:motion</a:t>
            </a:r>
          </a:p>
        </p:txBody>
      </p:sp>
      <p:sp>
        <p:nvSpPr>
          <p:cNvPr id="1146" name="TextBox 1145"/>
          <p:cNvSpPr txBox="1"/>
          <p:nvPr/>
        </p:nvSpPr>
        <p:spPr>
          <a:xfrm rot="18900000">
            <a:off x="5027877" y="5693055"/>
            <a:ext cx="742622" cy="307768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1400" dirty="0">
                <a:solidFill>
                  <a:srgbClr val="00B050"/>
                </a:solidFill>
              </a:rPr>
              <a:t>S</a:t>
            </a:r>
            <a:r>
              <a:rPr lang="en-US" sz="1400" baseline="-25000" dirty="0">
                <a:solidFill>
                  <a:srgbClr val="00B050"/>
                </a:solidFill>
              </a:rPr>
              <a:t>2</a:t>
            </a:r>
            <a:r>
              <a:rPr lang="en-US" sz="1400" dirty="0">
                <a:solidFill>
                  <a:srgbClr val="00B050"/>
                </a:solidFill>
              </a:rPr>
              <a:t>:color</a:t>
            </a:r>
          </a:p>
        </p:txBody>
      </p:sp>
      <p:sp>
        <p:nvSpPr>
          <p:cNvPr id="1147" name="TextBox 1146"/>
          <p:cNvSpPr txBox="1"/>
          <p:nvPr/>
        </p:nvSpPr>
        <p:spPr>
          <a:xfrm rot="18900000">
            <a:off x="5149662" y="5745843"/>
            <a:ext cx="905935" cy="307768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algn="ctr" defTabSz="456708"/>
            <a:r>
              <a:rPr lang="en-US" sz="1400" dirty="0">
                <a:solidFill>
                  <a:srgbClr val="FF0000"/>
                </a:solidFill>
              </a:rPr>
              <a:t>S</a:t>
            </a:r>
            <a:r>
              <a:rPr lang="en-US" sz="1400" baseline="-25000" dirty="0">
                <a:solidFill>
                  <a:srgbClr val="FF0000"/>
                </a:solidFill>
              </a:rPr>
              <a:t>3</a:t>
            </a:r>
            <a:r>
              <a:rPr lang="en-US" sz="1400" dirty="0">
                <a:solidFill>
                  <a:srgbClr val="FF0000"/>
                </a:solidFill>
              </a:rPr>
              <a:t>:texture</a:t>
            </a:r>
          </a:p>
        </p:txBody>
      </p:sp>
      <p:grpSp>
        <p:nvGrpSpPr>
          <p:cNvPr id="740" name="Group 739"/>
          <p:cNvGrpSpPr/>
          <p:nvPr/>
        </p:nvGrpSpPr>
        <p:grpSpPr>
          <a:xfrm>
            <a:off x="1079176" y="3156030"/>
            <a:ext cx="614248" cy="1554376"/>
            <a:chOff x="-597030" y="3245873"/>
            <a:chExt cx="614248" cy="1554376"/>
          </a:xfrm>
        </p:grpSpPr>
        <p:sp>
          <p:nvSpPr>
            <p:cNvPr id="1150" name="Rectangle 1149"/>
            <p:cNvSpPr/>
            <p:nvPr/>
          </p:nvSpPr>
          <p:spPr>
            <a:xfrm>
              <a:off x="-589921" y="3245873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1" name="Rectangle 1150"/>
            <p:cNvSpPr/>
            <p:nvPr/>
          </p:nvSpPr>
          <p:spPr>
            <a:xfrm>
              <a:off x="-589921" y="340454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2" name="Rectangle 1151"/>
            <p:cNvSpPr/>
            <p:nvPr/>
          </p:nvSpPr>
          <p:spPr>
            <a:xfrm>
              <a:off x="-589921" y="421740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3" name="Rectangle 1152"/>
            <p:cNvSpPr/>
            <p:nvPr/>
          </p:nvSpPr>
          <p:spPr>
            <a:xfrm>
              <a:off x="-349641" y="3245873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4" name="Rectangle 1153"/>
            <p:cNvSpPr/>
            <p:nvPr/>
          </p:nvSpPr>
          <p:spPr>
            <a:xfrm>
              <a:off x="-349641" y="340454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5" name="Rectangle 1154"/>
            <p:cNvSpPr/>
            <p:nvPr/>
          </p:nvSpPr>
          <p:spPr>
            <a:xfrm>
              <a:off x="-349641" y="421740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6" name="Rectangle 1155"/>
            <p:cNvSpPr/>
            <p:nvPr/>
          </p:nvSpPr>
          <p:spPr>
            <a:xfrm>
              <a:off x="-90274" y="3245873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7" name="Rectangle 1156"/>
            <p:cNvSpPr/>
            <p:nvPr/>
          </p:nvSpPr>
          <p:spPr>
            <a:xfrm>
              <a:off x="-90274" y="340454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8" name="Rectangle 1157"/>
            <p:cNvSpPr/>
            <p:nvPr/>
          </p:nvSpPr>
          <p:spPr>
            <a:xfrm>
              <a:off x="-90274" y="421740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5" name="Rectangle 1214"/>
            <p:cNvSpPr/>
            <p:nvPr/>
          </p:nvSpPr>
          <p:spPr>
            <a:xfrm>
              <a:off x="-597030" y="4704097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6" name="Rectangle 1215"/>
            <p:cNvSpPr/>
            <p:nvPr/>
          </p:nvSpPr>
          <p:spPr>
            <a:xfrm>
              <a:off x="-343259" y="4704097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7" name="Rectangle 1216"/>
            <p:cNvSpPr/>
            <p:nvPr/>
          </p:nvSpPr>
          <p:spPr>
            <a:xfrm>
              <a:off x="-97685" y="4698896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8" name="Rectangle 1217"/>
            <p:cNvSpPr/>
            <p:nvPr/>
          </p:nvSpPr>
          <p:spPr>
            <a:xfrm>
              <a:off x="-355467" y="3584914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19" name="TextBox 1218"/>
          <p:cNvSpPr txBox="1"/>
          <p:nvPr/>
        </p:nvSpPr>
        <p:spPr>
          <a:xfrm>
            <a:off x="4852277" y="2425686"/>
            <a:ext cx="1653674" cy="58476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Group-wise </a:t>
            </a:r>
          </a:p>
          <a:p>
            <a:pPr algn="ctr" defTabSz="456708"/>
            <a:r>
              <a:rPr lang="en-US" sz="1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weight matrix</a:t>
            </a:r>
          </a:p>
        </p:txBody>
      </p:sp>
      <p:grpSp>
        <p:nvGrpSpPr>
          <p:cNvPr id="1645" name="Group 1644"/>
          <p:cNvGrpSpPr/>
          <p:nvPr/>
        </p:nvGrpSpPr>
        <p:grpSpPr>
          <a:xfrm>
            <a:off x="5298213" y="3134709"/>
            <a:ext cx="166698" cy="2430230"/>
            <a:chOff x="5319206" y="3134708"/>
            <a:chExt cx="166698" cy="2430230"/>
          </a:xfrm>
        </p:grpSpPr>
        <p:grpSp>
          <p:nvGrpSpPr>
            <p:cNvPr id="1646" name="Group 1645"/>
            <p:cNvGrpSpPr/>
            <p:nvPr/>
          </p:nvGrpSpPr>
          <p:grpSpPr>
            <a:xfrm>
              <a:off x="5319206" y="3134708"/>
              <a:ext cx="166698" cy="2430230"/>
              <a:chOff x="4772025" y="3611564"/>
              <a:chExt cx="55563" cy="923925"/>
            </a:xfrm>
          </p:grpSpPr>
          <p:sp>
            <p:nvSpPr>
              <p:cNvPr id="1652" name="Line 58"/>
              <p:cNvSpPr>
                <a:spLocks noChangeShapeType="1"/>
              </p:cNvSpPr>
              <p:nvPr/>
            </p:nvSpPr>
            <p:spPr bwMode="auto">
              <a:xfrm>
                <a:off x="4772025" y="36115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3" name="Line 59"/>
              <p:cNvSpPr>
                <a:spLocks noChangeShapeType="1"/>
              </p:cNvSpPr>
              <p:nvPr/>
            </p:nvSpPr>
            <p:spPr bwMode="auto">
              <a:xfrm>
                <a:off x="4827588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4" name="Line 60"/>
              <p:cNvSpPr>
                <a:spLocks noChangeShapeType="1"/>
              </p:cNvSpPr>
              <p:nvPr/>
            </p:nvSpPr>
            <p:spPr bwMode="auto">
              <a:xfrm flipH="1">
                <a:off x="4772025" y="36734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5" name="Line 61"/>
              <p:cNvSpPr>
                <a:spLocks noChangeShapeType="1"/>
              </p:cNvSpPr>
              <p:nvPr/>
            </p:nvSpPr>
            <p:spPr bwMode="auto">
              <a:xfrm flipV="1">
                <a:off x="4772025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6" name="Line 62"/>
              <p:cNvSpPr>
                <a:spLocks noChangeShapeType="1"/>
              </p:cNvSpPr>
              <p:nvPr/>
            </p:nvSpPr>
            <p:spPr bwMode="auto">
              <a:xfrm>
                <a:off x="4772025" y="36115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7" name="Line 63"/>
              <p:cNvSpPr>
                <a:spLocks noChangeShapeType="1"/>
              </p:cNvSpPr>
              <p:nvPr/>
            </p:nvSpPr>
            <p:spPr bwMode="auto">
              <a:xfrm>
                <a:off x="4827588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8" name="Line 64"/>
              <p:cNvSpPr>
                <a:spLocks noChangeShapeType="1"/>
              </p:cNvSpPr>
              <p:nvPr/>
            </p:nvSpPr>
            <p:spPr bwMode="auto">
              <a:xfrm flipH="1">
                <a:off x="4772025" y="36734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9" name="Line 65"/>
              <p:cNvSpPr>
                <a:spLocks noChangeShapeType="1"/>
              </p:cNvSpPr>
              <p:nvPr/>
            </p:nvSpPr>
            <p:spPr bwMode="auto">
              <a:xfrm flipV="1">
                <a:off x="4772025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0" name="Line 66"/>
              <p:cNvSpPr>
                <a:spLocks noChangeShapeType="1"/>
              </p:cNvSpPr>
              <p:nvPr/>
            </p:nvSpPr>
            <p:spPr bwMode="auto">
              <a:xfrm>
                <a:off x="4772025" y="36734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1" name="Line 67"/>
              <p:cNvSpPr>
                <a:spLocks noChangeShapeType="1"/>
              </p:cNvSpPr>
              <p:nvPr/>
            </p:nvSpPr>
            <p:spPr bwMode="auto">
              <a:xfrm>
                <a:off x="4827588" y="3673476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2" name="Line 68"/>
              <p:cNvSpPr>
                <a:spLocks noChangeShapeType="1"/>
              </p:cNvSpPr>
              <p:nvPr/>
            </p:nvSpPr>
            <p:spPr bwMode="auto">
              <a:xfrm flipH="1">
                <a:off x="4772025" y="37338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3" name="Line 69"/>
              <p:cNvSpPr>
                <a:spLocks noChangeShapeType="1"/>
              </p:cNvSpPr>
              <p:nvPr/>
            </p:nvSpPr>
            <p:spPr bwMode="auto">
              <a:xfrm flipV="1">
                <a:off x="4772025" y="3673476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4" name="Line 70"/>
              <p:cNvSpPr>
                <a:spLocks noChangeShapeType="1"/>
              </p:cNvSpPr>
              <p:nvPr/>
            </p:nvSpPr>
            <p:spPr bwMode="auto">
              <a:xfrm>
                <a:off x="4772025" y="37338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5" name="Line 71"/>
              <p:cNvSpPr>
                <a:spLocks noChangeShapeType="1"/>
              </p:cNvSpPr>
              <p:nvPr/>
            </p:nvSpPr>
            <p:spPr bwMode="auto">
              <a:xfrm>
                <a:off x="4827588" y="37338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6" name="Line 72"/>
              <p:cNvSpPr>
                <a:spLocks noChangeShapeType="1"/>
              </p:cNvSpPr>
              <p:nvPr/>
            </p:nvSpPr>
            <p:spPr bwMode="auto">
              <a:xfrm flipH="1">
                <a:off x="4772025" y="37957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7" name="Line 73"/>
              <p:cNvSpPr>
                <a:spLocks noChangeShapeType="1"/>
              </p:cNvSpPr>
              <p:nvPr/>
            </p:nvSpPr>
            <p:spPr bwMode="auto">
              <a:xfrm flipV="1">
                <a:off x="4772025" y="37338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8" name="Line 74"/>
              <p:cNvSpPr>
                <a:spLocks noChangeShapeType="1"/>
              </p:cNvSpPr>
              <p:nvPr/>
            </p:nvSpPr>
            <p:spPr bwMode="auto">
              <a:xfrm>
                <a:off x="4772025" y="37957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9" name="Line 75"/>
              <p:cNvSpPr>
                <a:spLocks noChangeShapeType="1"/>
              </p:cNvSpPr>
              <p:nvPr/>
            </p:nvSpPr>
            <p:spPr bwMode="auto">
              <a:xfrm>
                <a:off x="4827588" y="37957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0" name="Line 76"/>
              <p:cNvSpPr>
                <a:spLocks noChangeShapeType="1"/>
              </p:cNvSpPr>
              <p:nvPr/>
            </p:nvSpPr>
            <p:spPr bwMode="auto">
              <a:xfrm flipH="1">
                <a:off x="4772025" y="38576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1" name="Line 77"/>
              <p:cNvSpPr>
                <a:spLocks noChangeShapeType="1"/>
              </p:cNvSpPr>
              <p:nvPr/>
            </p:nvSpPr>
            <p:spPr bwMode="auto">
              <a:xfrm flipV="1">
                <a:off x="4772025" y="37957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2" name="Line 78"/>
              <p:cNvSpPr>
                <a:spLocks noChangeShapeType="1"/>
              </p:cNvSpPr>
              <p:nvPr/>
            </p:nvSpPr>
            <p:spPr bwMode="auto">
              <a:xfrm>
                <a:off x="4772025" y="38576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3" name="Line 79"/>
              <p:cNvSpPr>
                <a:spLocks noChangeShapeType="1"/>
              </p:cNvSpPr>
              <p:nvPr/>
            </p:nvSpPr>
            <p:spPr bwMode="auto">
              <a:xfrm>
                <a:off x="4827588" y="38576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4" name="Line 80"/>
              <p:cNvSpPr>
                <a:spLocks noChangeShapeType="1"/>
              </p:cNvSpPr>
              <p:nvPr/>
            </p:nvSpPr>
            <p:spPr bwMode="auto">
              <a:xfrm flipH="1">
                <a:off x="4772025" y="39195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5" name="Line 81"/>
              <p:cNvSpPr>
                <a:spLocks noChangeShapeType="1"/>
              </p:cNvSpPr>
              <p:nvPr/>
            </p:nvSpPr>
            <p:spPr bwMode="auto">
              <a:xfrm flipV="1">
                <a:off x="4772025" y="38576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6" name="Line 82"/>
              <p:cNvSpPr>
                <a:spLocks noChangeShapeType="1"/>
              </p:cNvSpPr>
              <p:nvPr/>
            </p:nvSpPr>
            <p:spPr bwMode="auto">
              <a:xfrm>
                <a:off x="4772025" y="39195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" name="Line 83"/>
              <p:cNvSpPr>
                <a:spLocks noChangeShapeType="1"/>
              </p:cNvSpPr>
              <p:nvPr/>
            </p:nvSpPr>
            <p:spPr bwMode="auto">
              <a:xfrm>
                <a:off x="4827588" y="39195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8" name="Line 84"/>
              <p:cNvSpPr>
                <a:spLocks noChangeShapeType="1"/>
              </p:cNvSpPr>
              <p:nvPr/>
            </p:nvSpPr>
            <p:spPr bwMode="auto">
              <a:xfrm flipH="1">
                <a:off x="4772025" y="39814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9" name="Line 85"/>
              <p:cNvSpPr>
                <a:spLocks noChangeShapeType="1"/>
              </p:cNvSpPr>
              <p:nvPr/>
            </p:nvSpPr>
            <p:spPr bwMode="auto">
              <a:xfrm flipV="1">
                <a:off x="4772025" y="39195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0" name="Line 86"/>
              <p:cNvSpPr>
                <a:spLocks noChangeShapeType="1"/>
              </p:cNvSpPr>
              <p:nvPr/>
            </p:nvSpPr>
            <p:spPr bwMode="auto">
              <a:xfrm>
                <a:off x="4772025" y="39814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1" name="Line 87"/>
              <p:cNvSpPr>
                <a:spLocks noChangeShapeType="1"/>
              </p:cNvSpPr>
              <p:nvPr/>
            </p:nvSpPr>
            <p:spPr bwMode="auto">
              <a:xfrm>
                <a:off x="4827588" y="398145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2" name="Line 88"/>
              <p:cNvSpPr>
                <a:spLocks noChangeShapeType="1"/>
              </p:cNvSpPr>
              <p:nvPr/>
            </p:nvSpPr>
            <p:spPr bwMode="auto">
              <a:xfrm flipH="1">
                <a:off x="4772025" y="40433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3" name="Line 89"/>
              <p:cNvSpPr>
                <a:spLocks noChangeShapeType="1"/>
              </p:cNvSpPr>
              <p:nvPr/>
            </p:nvSpPr>
            <p:spPr bwMode="auto">
              <a:xfrm flipV="1">
                <a:off x="4772025" y="398145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4" name="Line 90"/>
              <p:cNvSpPr>
                <a:spLocks noChangeShapeType="1"/>
              </p:cNvSpPr>
              <p:nvPr/>
            </p:nvSpPr>
            <p:spPr bwMode="auto">
              <a:xfrm>
                <a:off x="4772025" y="404336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5" name="Line 91"/>
              <p:cNvSpPr>
                <a:spLocks noChangeShapeType="1"/>
              </p:cNvSpPr>
              <p:nvPr/>
            </p:nvSpPr>
            <p:spPr bwMode="auto">
              <a:xfrm>
                <a:off x="4827588" y="4043364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6" name="Line 92"/>
              <p:cNvSpPr>
                <a:spLocks noChangeShapeType="1"/>
              </p:cNvSpPr>
              <p:nvPr/>
            </p:nvSpPr>
            <p:spPr bwMode="auto">
              <a:xfrm flipH="1">
                <a:off x="4772025" y="410368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7" name="Line 93"/>
              <p:cNvSpPr>
                <a:spLocks noChangeShapeType="1"/>
              </p:cNvSpPr>
              <p:nvPr/>
            </p:nvSpPr>
            <p:spPr bwMode="auto">
              <a:xfrm flipV="1">
                <a:off x="4772025" y="4043364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8" name="Line 94"/>
              <p:cNvSpPr>
                <a:spLocks noChangeShapeType="1"/>
              </p:cNvSpPr>
              <p:nvPr/>
            </p:nvSpPr>
            <p:spPr bwMode="auto">
              <a:xfrm>
                <a:off x="4772025" y="410368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9" name="Line 95"/>
              <p:cNvSpPr>
                <a:spLocks noChangeShapeType="1"/>
              </p:cNvSpPr>
              <p:nvPr/>
            </p:nvSpPr>
            <p:spPr bwMode="auto">
              <a:xfrm>
                <a:off x="4827588" y="410368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0" name="Line 96"/>
              <p:cNvSpPr>
                <a:spLocks noChangeShapeType="1"/>
              </p:cNvSpPr>
              <p:nvPr/>
            </p:nvSpPr>
            <p:spPr bwMode="auto">
              <a:xfrm flipH="1">
                <a:off x="4772025" y="41656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1" name="Line 97"/>
              <p:cNvSpPr>
                <a:spLocks noChangeShapeType="1"/>
              </p:cNvSpPr>
              <p:nvPr/>
            </p:nvSpPr>
            <p:spPr bwMode="auto">
              <a:xfrm flipV="1">
                <a:off x="4772025" y="410368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2" name="Line 98"/>
              <p:cNvSpPr>
                <a:spLocks noChangeShapeType="1"/>
              </p:cNvSpPr>
              <p:nvPr/>
            </p:nvSpPr>
            <p:spPr bwMode="auto">
              <a:xfrm>
                <a:off x="4772025" y="416560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3" name="Line 99"/>
              <p:cNvSpPr>
                <a:spLocks noChangeShapeType="1"/>
              </p:cNvSpPr>
              <p:nvPr/>
            </p:nvSpPr>
            <p:spPr bwMode="auto">
              <a:xfrm>
                <a:off x="4827588" y="41656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4" name="Line 100"/>
              <p:cNvSpPr>
                <a:spLocks noChangeShapeType="1"/>
              </p:cNvSpPr>
              <p:nvPr/>
            </p:nvSpPr>
            <p:spPr bwMode="auto">
              <a:xfrm flipH="1">
                <a:off x="4772025" y="42275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5" name="Line 101"/>
              <p:cNvSpPr>
                <a:spLocks noChangeShapeType="1"/>
              </p:cNvSpPr>
              <p:nvPr/>
            </p:nvSpPr>
            <p:spPr bwMode="auto">
              <a:xfrm flipV="1">
                <a:off x="4772025" y="41656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6" name="Line 102"/>
              <p:cNvSpPr>
                <a:spLocks noChangeShapeType="1"/>
              </p:cNvSpPr>
              <p:nvPr/>
            </p:nvSpPr>
            <p:spPr bwMode="auto">
              <a:xfrm>
                <a:off x="4772025" y="4227514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7" name="Line 103"/>
              <p:cNvSpPr>
                <a:spLocks noChangeShapeType="1"/>
              </p:cNvSpPr>
              <p:nvPr/>
            </p:nvSpPr>
            <p:spPr bwMode="auto">
              <a:xfrm>
                <a:off x="4827588" y="42275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8" name="Line 104"/>
              <p:cNvSpPr>
                <a:spLocks noChangeShapeType="1"/>
              </p:cNvSpPr>
              <p:nvPr/>
            </p:nvSpPr>
            <p:spPr bwMode="auto">
              <a:xfrm flipH="1">
                <a:off x="4772025" y="42894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9" name="Line 105"/>
              <p:cNvSpPr>
                <a:spLocks noChangeShapeType="1"/>
              </p:cNvSpPr>
              <p:nvPr/>
            </p:nvSpPr>
            <p:spPr bwMode="auto">
              <a:xfrm flipV="1">
                <a:off x="4772025" y="42275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" name="Line 106"/>
              <p:cNvSpPr>
                <a:spLocks noChangeShapeType="1"/>
              </p:cNvSpPr>
              <p:nvPr/>
            </p:nvSpPr>
            <p:spPr bwMode="auto">
              <a:xfrm>
                <a:off x="4772025" y="428942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" name="Line 107"/>
              <p:cNvSpPr>
                <a:spLocks noChangeShapeType="1"/>
              </p:cNvSpPr>
              <p:nvPr/>
            </p:nvSpPr>
            <p:spPr bwMode="auto">
              <a:xfrm>
                <a:off x="4827588" y="42894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" name="Line 108"/>
              <p:cNvSpPr>
                <a:spLocks noChangeShapeType="1"/>
              </p:cNvSpPr>
              <p:nvPr/>
            </p:nvSpPr>
            <p:spPr bwMode="auto">
              <a:xfrm flipH="1">
                <a:off x="4772025" y="43513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3" name="Line 109"/>
              <p:cNvSpPr>
                <a:spLocks noChangeShapeType="1"/>
              </p:cNvSpPr>
              <p:nvPr/>
            </p:nvSpPr>
            <p:spPr bwMode="auto">
              <a:xfrm flipV="1">
                <a:off x="4772025" y="42894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" name="Line 110"/>
              <p:cNvSpPr>
                <a:spLocks noChangeShapeType="1"/>
              </p:cNvSpPr>
              <p:nvPr/>
            </p:nvSpPr>
            <p:spPr bwMode="auto">
              <a:xfrm>
                <a:off x="4772025" y="435133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5" name="Line 111"/>
              <p:cNvSpPr>
                <a:spLocks noChangeShapeType="1"/>
              </p:cNvSpPr>
              <p:nvPr/>
            </p:nvSpPr>
            <p:spPr bwMode="auto">
              <a:xfrm>
                <a:off x="4827588" y="43513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6" name="Line 112"/>
              <p:cNvSpPr>
                <a:spLocks noChangeShapeType="1"/>
              </p:cNvSpPr>
              <p:nvPr/>
            </p:nvSpPr>
            <p:spPr bwMode="auto">
              <a:xfrm flipH="1">
                <a:off x="4772025" y="44132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7" name="Line 113"/>
              <p:cNvSpPr>
                <a:spLocks noChangeShapeType="1"/>
              </p:cNvSpPr>
              <p:nvPr/>
            </p:nvSpPr>
            <p:spPr bwMode="auto">
              <a:xfrm flipV="1">
                <a:off x="4772025" y="43513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8" name="Line 114"/>
              <p:cNvSpPr>
                <a:spLocks noChangeShapeType="1"/>
              </p:cNvSpPr>
              <p:nvPr/>
            </p:nvSpPr>
            <p:spPr bwMode="auto">
              <a:xfrm>
                <a:off x="4772025" y="4413251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9" name="Line 115"/>
              <p:cNvSpPr>
                <a:spLocks noChangeShapeType="1"/>
              </p:cNvSpPr>
              <p:nvPr/>
            </p:nvSpPr>
            <p:spPr bwMode="auto">
              <a:xfrm>
                <a:off x="4827588" y="4413251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" name="Line 116"/>
              <p:cNvSpPr>
                <a:spLocks noChangeShapeType="1"/>
              </p:cNvSpPr>
              <p:nvPr/>
            </p:nvSpPr>
            <p:spPr bwMode="auto">
              <a:xfrm flipH="1">
                <a:off x="4772025" y="44735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" name="Line 117"/>
              <p:cNvSpPr>
                <a:spLocks noChangeShapeType="1"/>
              </p:cNvSpPr>
              <p:nvPr/>
            </p:nvSpPr>
            <p:spPr bwMode="auto">
              <a:xfrm flipV="1">
                <a:off x="4772025" y="4413251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2" name="Line 118"/>
              <p:cNvSpPr>
                <a:spLocks noChangeShapeType="1"/>
              </p:cNvSpPr>
              <p:nvPr/>
            </p:nvSpPr>
            <p:spPr bwMode="auto">
              <a:xfrm>
                <a:off x="4772025" y="4473576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3" name="Line 119"/>
              <p:cNvSpPr>
                <a:spLocks noChangeShapeType="1"/>
              </p:cNvSpPr>
              <p:nvPr/>
            </p:nvSpPr>
            <p:spPr bwMode="auto">
              <a:xfrm>
                <a:off x="4827588" y="447357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4" name="Line 120"/>
              <p:cNvSpPr>
                <a:spLocks noChangeShapeType="1"/>
              </p:cNvSpPr>
              <p:nvPr/>
            </p:nvSpPr>
            <p:spPr bwMode="auto">
              <a:xfrm flipH="1">
                <a:off x="4772025" y="4535489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9" name="Line 121"/>
              <p:cNvSpPr>
                <a:spLocks noChangeShapeType="1"/>
              </p:cNvSpPr>
              <p:nvPr/>
            </p:nvSpPr>
            <p:spPr bwMode="auto">
              <a:xfrm flipV="1">
                <a:off x="4772025" y="447357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0" name="Line 125"/>
              <p:cNvSpPr>
                <a:spLocks noChangeShapeType="1"/>
              </p:cNvSpPr>
              <p:nvPr/>
            </p:nvSpPr>
            <p:spPr bwMode="auto">
              <a:xfrm flipV="1">
                <a:off x="4827588" y="361156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6" name="Line 129"/>
              <p:cNvSpPr>
                <a:spLocks noChangeShapeType="1"/>
              </p:cNvSpPr>
              <p:nvPr/>
            </p:nvSpPr>
            <p:spPr bwMode="auto">
              <a:xfrm flipV="1">
                <a:off x="4827588" y="3673476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9" name="Line 133"/>
              <p:cNvSpPr>
                <a:spLocks noChangeShapeType="1"/>
              </p:cNvSpPr>
              <p:nvPr/>
            </p:nvSpPr>
            <p:spPr bwMode="auto">
              <a:xfrm flipV="1">
                <a:off x="4827588" y="37338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0" name="Line 137"/>
              <p:cNvSpPr>
                <a:spLocks noChangeShapeType="1"/>
              </p:cNvSpPr>
              <p:nvPr/>
            </p:nvSpPr>
            <p:spPr bwMode="auto">
              <a:xfrm flipV="1">
                <a:off x="4827588" y="37957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2" name="Line 141"/>
              <p:cNvSpPr>
                <a:spLocks noChangeShapeType="1"/>
              </p:cNvSpPr>
              <p:nvPr/>
            </p:nvSpPr>
            <p:spPr bwMode="auto">
              <a:xfrm flipV="1">
                <a:off x="4827588" y="38576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4" name="Line 145"/>
              <p:cNvSpPr>
                <a:spLocks noChangeShapeType="1"/>
              </p:cNvSpPr>
              <p:nvPr/>
            </p:nvSpPr>
            <p:spPr bwMode="auto">
              <a:xfrm flipV="1">
                <a:off x="4827588" y="39195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5" name="Line 149"/>
              <p:cNvSpPr>
                <a:spLocks noChangeShapeType="1"/>
              </p:cNvSpPr>
              <p:nvPr/>
            </p:nvSpPr>
            <p:spPr bwMode="auto">
              <a:xfrm flipV="1">
                <a:off x="4827588" y="398145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6" name="Line 153"/>
              <p:cNvSpPr>
                <a:spLocks noChangeShapeType="1"/>
              </p:cNvSpPr>
              <p:nvPr/>
            </p:nvSpPr>
            <p:spPr bwMode="auto">
              <a:xfrm flipV="1">
                <a:off x="4827588" y="4043364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8" name="Line 157"/>
              <p:cNvSpPr>
                <a:spLocks noChangeShapeType="1"/>
              </p:cNvSpPr>
              <p:nvPr/>
            </p:nvSpPr>
            <p:spPr bwMode="auto">
              <a:xfrm flipV="1">
                <a:off x="4827588" y="410368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9" name="Line 161"/>
              <p:cNvSpPr>
                <a:spLocks noChangeShapeType="1"/>
              </p:cNvSpPr>
              <p:nvPr/>
            </p:nvSpPr>
            <p:spPr bwMode="auto">
              <a:xfrm flipV="1">
                <a:off x="4827588" y="4165601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0" name="Line 165"/>
              <p:cNvSpPr>
                <a:spLocks noChangeShapeType="1"/>
              </p:cNvSpPr>
              <p:nvPr/>
            </p:nvSpPr>
            <p:spPr bwMode="auto">
              <a:xfrm flipV="1">
                <a:off x="4827588" y="4227514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1" name="Line 169"/>
              <p:cNvSpPr>
                <a:spLocks noChangeShapeType="1"/>
              </p:cNvSpPr>
              <p:nvPr/>
            </p:nvSpPr>
            <p:spPr bwMode="auto">
              <a:xfrm flipV="1">
                <a:off x="4827588" y="428942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" name="Line 173"/>
              <p:cNvSpPr>
                <a:spLocks noChangeShapeType="1"/>
              </p:cNvSpPr>
              <p:nvPr/>
            </p:nvSpPr>
            <p:spPr bwMode="auto">
              <a:xfrm flipV="1">
                <a:off x="4827588" y="4351339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3" name="Line 177"/>
              <p:cNvSpPr>
                <a:spLocks noChangeShapeType="1"/>
              </p:cNvSpPr>
              <p:nvPr/>
            </p:nvSpPr>
            <p:spPr bwMode="auto">
              <a:xfrm flipV="1">
                <a:off x="4827588" y="4413251"/>
                <a:ext cx="0" cy="60325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4" name="Line 181"/>
              <p:cNvSpPr>
                <a:spLocks noChangeShapeType="1"/>
              </p:cNvSpPr>
              <p:nvPr/>
            </p:nvSpPr>
            <p:spPr bwMode="auto">
              <a:xfrm flipV="1">
                <a:off x="4827588" y="4473576"/>
                <a:ext cx="0" cy="61913"/>
              </a:xfrm>
              <a:prstGeom prst="line">
                <a:avLst/>
              </a:prstGeom>
              <a:noFill/>
              <a:ln w="9525">
                <a:solidFill>
                  <a:srgbClr val="000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6708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7" name="Rectangle 1646"/>
            <p:cNvSpPr/>
            <p:nvPr/>
          </p:nvSpPr>
          <p:spPr>
            <a:xfrm>
              <a:off x="5352244" y="3179447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48" name="Rectangle 1647"/>
            <p:cNvSpPr/>
            <p:nvPr/>
          </p:nvSpPr>
          <p:spPr>
            <a:xfrm>
              <a:off x="5352244" y="3338119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49" name="Rectangle 1648"/>
            <p:cNvSpPr/>
            <p:nvPr/>
          </p:nvSpPr>
          <p:spPr>
            <a:xfrm>
              <a:off x="5352244" y="4150979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50" name="Rectangle 1649"/>
            <p:cNvSpPr/>
            <p:nvPr/>
          </p:nvSpPr>
          <p:spPr>
            <a:xfrm>
              <a:off x="5344833" y="4632470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51" name="Rectangle 1650"/>
            <p:cNvSpPr/>
            <p:nvPr/>
          </p:nvSpPr>
          <p:spPr>
            <a:xfrm>
              <a:off x="5352244" y="3489725"/>
              <a:ext cx="107492" cy="96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708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42" name="Oval 741"/>
          <p:cNvSpPr/>
          <p:nvPr/>
        </p:nvSpPr>
        <p:spPr>
          <a:xfrm>
            <a:off x="4852277" y="1376772"/>
            <a:ext cx="2059984" cy="79208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u="sng">
              <a:solidFill>
                <a:prstClr val="white"/>
              </a:solidFill>
            </a:endParaRPr>
          </a:p>
        </p:txBody>
      </p:sp>
      <p:sp>
        <p:nvSpPr>
          <p:cNvPr id="1149" name="Footer Placeholder 3"/>
          <p:cNvSpPr txBox="1">
            <a:spLocks/>
          </p:cNvSpPr>
          <p:nvPr/>
        </p:nvSpPr>
        <p:spPr>
          <a:xfrm>
            <a:off x="5526897" y="6394154"/>
            <a:ext cx="3617103" cy="365125"/>
          </a:xfrm>
          <a:prstGeom prst="rect">
            <a:avLst/>
          </a:prstGeom>
        </p:spPr>
        <p:txBody>
          <a:bodyPr vert="horz" lIns="91340" tIns="45671" rIns="91340" bIns="45671" rtlCol="0" anchor="ctr"/>
          <a:lstStyle>
            <a:defPPr>
              <a:defRPr lang="en-US"/>
            </a:defPPr>
            <a:lvl1pPr marL="0" algn="ctr" defTabSz="913424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6708" algn="l" defTabSz="9134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424" algn="l" defTabSz="9134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141" algn="l" defTabSz="9134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853" algn="l" defTabSz="9134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561" algn="l" defTabSz="9134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277" algn="l" defTabSz="9134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987" algn="l" defTabSz="9134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702" algn="l" defTabSz="9134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smtClean="0"/>
              <a:t>Jayaraman et al., CVPR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427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0.28733 -1.48148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28715 -4.44444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28073 -3.703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-0.28629 -2.59259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1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" grpId="0" animBg="1"/>
      <p:bldP spid="738" grpId="0" animBg="1"/>
      <p:bldP spid="739" grpId="0" animBg="1"/>
      <p:bldP spid="1731" grpId="0" animBg="1"/>
      <p:bldP spid="1020" grpId="0" animBg="1"/>
      <p:bldP spid="1021" grpId="0" animBg="1"/>
      <p:bldP spid="1021" grpId="1" animBg="1"/>
      <p:bldP spid="732" grpId="0" animBg="1"/>
      <p:bldP spid="1024" grpId="0" animBg="1"/>
      <p:bldP spid="1025" grpId="0" animBg="1"/>
      <p:bldP spid="1145" grpId="0"/>
      <p:bldP spid="1146" grpId="0"/>
      <p:bldP spid="1147" grpId="0"/>
      <p:bldP spid="1219" grpId="0"/>
      <p:bldP spid="7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Formulation effect</a:t>
            </a:r>
            <a:endParaRPr lang="en-US" dirty="0"/>
          </a:p>
        </p:txBody>
      </p:sp>
      <p:grpSp>
        <p:nvGrpSpPr>
          <p:cNvPr id="14" name="Group 13"/>
          <p:cNvGrpSpPr>
            <a:grpSpLocks/>
          </p:cNvGrpSpPr>
          <p:nvPr/>
        </p:nvGrpSpPr>
        <p:grpSpPr>
          <a:xfrm>
            <a:off x="310215" y="2261613"/>
            <a:ext cx="2795363" cy="2617024"/>
            <a:chOff x="1097280" y="2518260"/>
            <a:chExt cx="3105957" cy="29078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280" y="2518260"/>
              <a:ext cx="3105957" cy="20165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362" y="4727566"/>
              <a:ext cx="1452631" cy="6985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280620" y="2272007"/>
            <a:ext cx="2628478" cy="2568933"/>
            <a:chOff x="4666215" y="2564614"/>
            <a:chExt cx="2920530" cy="28543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6215" y="2564614"/>
              <a:ext cx="2920530" cy="19238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810" y="4730353"/>
              <a:ext cx="1904999" cy="688631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689131" y="1289257"/>
            <a:ext cx="2239617" cy="936304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Sparse features</a:t>
            </a:r>
          </a:p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(no relationships among attributes)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7688" y="1263559"/>
            <a:ext cx="2735873" cy="936304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Ours</a:t>
            </a:r>
          </a:p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(inter-group competition, </a:t>
            </a:r>
          </a:p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in-group sharing)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4179" y="1294192"/>
            <a:ext cx="2979185" cy="936304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Standard multi-task learning</a:t>
            </a:r>
          </a:p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(sharing and conflation </a:t>
            </a:r>
          </a:p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across groups)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84161" y="2334240"/>
            <a:ext cx="2635430" cy="2595196"/>
            <a:chOff x="8227424" y="2547363"/>
            <a:chExt cx="2928256" cy="28835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27424" y="2547363"/>
              <a:ext cx="2928256" cy="19392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1319" y="4757815"/>
              <a:ext cx="1251840" cy="673100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3173225" y="1263577"/>
            <a:ext cx="2910935" cy="366587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9134" y="5056492"/>
            <a:ext cx="2696427" cy="1256100"/>
            <a:chOff x="409131" y="5056458"/>
            <a:chExt cx="2696427" cy="1256099"/>
          </a:xfrm>
        </p:grpSpPr>
        <p:grpSp>
          <p:nvGrpSpPr>
            <p:cNvPr id="9" name="Group 8"/>
            <p:cNvGrpSpPr/>
            <p:nvPr/>
          </p:nvGrpSpPr>
          <p:grpSpPr>
            <a:xfrm>
              <a:off x="587366" y="5056458"/>
              <a:ext cx="2518192" cy="933534"/>
              <a:chOff x="310195" y="5094234"/>
              <a:chExt cx="2754140" cy="1021004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10195" y="5116014"/>
                <a:ext cx="1356459" cy="999224"/>
                <a:chOff x="-1184267" y="3989833"/>
                <a:chExt cx="1567349" cy="1154574"/>
              </a:xfrm>
            </p:grpSpPr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184267" y="3989833"/>
                  <a:ext cx="1567349" cy="1154574"/>
                </a:xfrm>
                <a:prstGeom prst="rect">
                  <a:avLst/>
                </a:prstGeom>
              </p:spPr>
            </p:pic>
            <p:sp>
              <p:nvSpPr>
                <p:cNvPr id="47" name="Rectangle 46"/>
                <p:cNvSpPr/>
                <p:nvPr/>
              </p:nvSpPr>
              <p:spPr>
                <a:xfrm>
                  <a:off x="-180004" y="3989833"/>
                  <a:ext cx="526246" cy="390418"/>
                </a:xfrm>
                <a:prstGeom prst="rect">
                  <a:avLst/>
                </a:prstGeom>
                <a:pattFill prst="wave">
                  <a:fgClr>
                    <a:schemeClr val="tx1"/>
                  </a:fgClr>
                  <a:bgClr>
                    <a:schemeClr val="bg1"/>
                  </a:bgClr>
                </a:pattFill>
                <a:ln w="571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6708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1707876" y="5094234"/>
                <a:ext cx="1356459" cy="999224"/>
                <a:chOff x="-1184267" y="3989833"/>
                <a:chExt cx="1567349" cy="1154574"/>
              </a:xfrm>
            </p:grpSpPr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184267" y="3989833"/>
                  <a:ext cx="1567349" cy="1154574"/>
                </a:xfrm>
                <a:prstGeom prst="rect">
                  <a:avLst/>
                </a:prstGeom>
              </p:spPr>
            </p:pic>
            <p:sp>
              <p:nvSpPr>
                <p:cNvPr id="58" name="Rectangle 57"/>
                <p:cNvSpPr/>
                <p:nvPr/>
              </p:nvSpPr>
              <p:spPr>
                <a:xfrm>
                  <a:off x="-180004" y="3989833"/>
                  <a:ext cx="526246" cy="390418"/>
                </a:xfrm>
                <a:prstGeom prst="rect">
                  <a:avLst/>
                </a:prstGeom>
                <a:pattFill prst="wave">
                  <a:fgClr>
                    <a:schemeClr val="tx1"/>
                  </a:fgClr>
                  <a:bgClr>
                    <a:schemeClr val="bg1"/>
                  </a:bgClr>
                </a:pattFill>
                <a:ln w="571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6708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6" name="TextBox 15"/>
            <p:cNvSpPr txBox="1"/>
            <p:nvPr/>
          </p:nvSpPr>
          <p:spPr>
            <a:xfrm>
              <a:off x="409131" y="5912447"/>
              <a:ext cx="1596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2000" dirty="0">
                  <a:solidFill>
                    <a:srgbClr val="000000"/>
                  </a:solidFill>
                </a:rPr>
                <a:t>Forest animal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27920" y="5912447"/>
              <a:ext cx="860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2000" dirty="0">
                  <a:solidFill>
                    <a:srgbClr val="000000"/>
                  </a:solidFill>
                </a:rPr>
                <a:t>Brown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67845" y="5021513"/>
            <a:ext cx="2706489" cy="1279234"/>
            <a:chOff x="3267826" y="5021477"/>
            <a:chExt cx="2706489" cy="1279233"/>
          </a:xfrm>
        </p:grpSpPr>
        <p:grpSp>
          <p:nvGrpSpPr>
            <p:cNvPr id="11" name="Group 10"/>
            <p:cNvGrpSpPr/>
            <p:nvPr/>
          </p:nvGrpSpPr>
          <p:grpSpPr>
            <a:xfrm>
              <a:off x="3390906" y="5021477"/>
              <a:ext cx="2583409" cy="1041888"/>
              <a:chOff x="3390906" y="5021477"/>
              <a:chExt cx="2583409" cy="1041888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3390906" y="5021477"/>
                <a:ext cx="2518192" cy="933534"/>
                <a:chOff x="310195" y="5094234"/>
                <a:chExt cx="2754140" cy="1021004"/>
              </a:xfrm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310195" y="5116014"/>
                  <a:ext cx="1356459" cy="999224"/>
                  <a:chOff x="-1184267" y="3989833"/>
                  <a:chExt cx="1567349" cy="1154574"/>
                </a:xfrm>
              </p:grpSpPr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184267" y="3989833"/>
                    <a:ext cx="1567349" cy="1154574"/>
                  </a:xfrm>
                  <a:prstGeom prst="rect">
                    <a:avLst/>
                  </a:prstGeom>
                </p:spPr>
              </p:pic>
              <p:sp>
                <p:nvSpPr>
                  <p:cNvPr id="65" name="Rectangle 64"/>
                  <p:cNvSpPr/>
                  <p:nvPr/>
                </p:nvSpPr>
                <p:spPr>
                  <a:xfrm>
                    <a:off x="-180004" y="3989833"/>
                    <a:ext cx="526246" cy="390418"/>
                  </a:xfrm>
                  <a:prstGeom prst="rect">
                    <a:avLst/>
                  </a:prstGeom>
                  <a:pattFill prst="wave">
                    <a:fgClr>
                      <a:schemeClr val="tx1"/>
                    </a:fgClr>
                    <a:bgClr>
                      <a:schemeClr val="bg1"/>
                    </a:bgClr>
                  </a:pattFill>
                  <a:ln w="57150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6708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7876" y="5094234"/>
                  <a:ext cx="1356459" cy="999224"/>
                </a:xfrm>
                <a:prstGeom prst="rect">
                  <a:avLst/>
                </a:prstGeom>
              </p:spPr>
            </p:pic>
          </p:grpSp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51141" y="5533815"/>
                <a:ext cx="523174" cy="52955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267826" y="5900600"/>
              <a:ext cx="1596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2000" dirty="0">
                  <a:solidFill>
                    <a:srgbClr val="000000"/>
                  </a:solidFill>
                </a:rPr>
                <a:t>Forest animal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886615" y="5900600"/>
              <a:ext cx="860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2000" dirty="0">
                  <a:solidFill>
                    <a:srgbClr val="000000"/>
                  </a:solidFill>
                </a:rPr>
                <a:t>Brown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12265" y="5021517"/>
            <a:ext cx="2670824" cy="1292665"/>
            <a:chOff x="6112265" y="5021477"/>
            <a:chExt cx="2670824" cy="1292665"/>
          </a:xfrm>
        </p:grpSpPr>
        <p:grpSp>
          <p:nvGrpSpPr>
            <p:cNvPr id="66" name="Group 65"/>
            <p:cNvGrpSpPr/>
            <p:nvPr/>
          </p:nvGrpSpPr>
          <p:grpSpPr>
            <a:xfrm>
              <a:off x="6264897" y="5021477"/>
              <a:ext cx="2518192" cy="933534"/>
              <a:chOff x="310195" y="5094234"/>
              <a:chExt cx="2754140" cy="1021004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310195" y="5116014"/>
                <a:ext cx="1356459" cy="999224"/>
                <a:chOff x="-1184267" y="3989833"/>
                <a:chExt cx="1567349" cy="1154574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184267" y="3989833"/>
                  <a:ext cx="1567349" cy="1154574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-180004" y="3989833"/>
                  <a:ext cx="526246" cy="390418"/>
                </a:xfrm>
                <a:prstGeom prst="rect">
                  <a:avLst/>
                </a:prstGeom>
                <a:pattFill prst="wave">
                  <a:fgClr>
                    <a:schemeClr val="tx1"/>
                  </a:fgClr>
                  <a:bgClr>
                    <a:schemeClr val="bg1"/>
                  </a:bgClr>
                </a:pattFill>
                <a:ln w="571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6708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1707876" y="5094234"/>
                <a:ext cx="1356459" cy="999224"/>
                <a:chOff x="-1184267" y="3989833"/>
                <a:chExt cx="1567349" cy="1154574"/>
              </a:xfrm>
            </p:grpSpPr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184267" y="3989833"/>
                  <a:ext cx="1567349" cy="1154574"/>
                </a:xfrm>
                <a:prstGeom prst="rect">
                  <a:avLst/>
                </a:prstGeom>
              </p:spPr>
            </p:pic>
            <p:sp>
              <p:nvSpPr>
                <p:cNvPr id="70" name="Rectangle 69"/>
                <p:cNvSpPr/>
                <p:nvPr/>
              </p:nvSpPr>
              <p:spPr>
                <a:xfrm>
                  <a:off x="-180004" y="3989833"/>
                  <a:ext cx="526246" cy="390418"/>
                </a:xfrm>
                <a:prstGeom prst="rect">
                  <a:avLst/>
                </a:prstGeom>
                <a:pattFill prst="wave">
                  <a:fgClr>
                    <a:schemeClr val="tx1"/>
                  </a:fgClr>
                  <a:bgClr>
                    <a:schemeClr val="bg1"/>
                  </a:bgClr>
                </a:pattFill>
                <a:ln w="571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6708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48" name="TextBox 47"/>
            <p:cNvSpPr txBox="1"/>
            <p:nvPr/>
          </p:nvSpPr>
          <p:spPr>
            <a:xfrm>
              <a:off x="6112265" y="5914032"/>
              <a:ext cx="1596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2000" dirty="0">
                  <a:solidFill>
                    <a:srgbClr val="000000"/>
                  </a:solidFill>
                </a:rPr>
                <a:t>Forest animal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731054" y="5914032"/>
              <a:ext cx="860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08"/>
              <a:r>
                <a:rPr lang="en-US" sz="2000" dirty="0">
                  <a:solidFill>
                    <a:srgbClr val="000000"/>
                  </a:solidFill>
                </a:rPr>
                <a:t>Brown</a:t>
              </a:r>
            </a:p>
          </p:txBody>
        </p:sp>
      </p:grpSp>
      <p:sp>
        <p:nvSpPr>
          <p:cNvPr id="5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26897" y="6394154"/>
            <a:ext cx="3617103" cy="365125"/>
          </a:xfrm>
        </p:spPr>
        <p:txBody>
          <a:bodyPr/>
          <a:lstStyle/>
          <a:p>
            <a:r>
              <a:rPr lang="da-DK" sz="2000" dirty="0"/>
              <a:t>Jayaraman et al., CVPR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207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6632"/>
            <a:ext cx="8229600" cy="1143000"/>
          </a:xfrm>
        </p:spPr>
        <p:txBody>
          <a:bodyPr/>
          <a:lstStyle/>
          <a:p>
            <a:r>
              <a:rPr lang="en-US" sz="3800" dirty="0" smtClean="0"/>
              <a:t>Beyond image labels</a:t>
            </a:r>
            <a:endParaRPr lang="en-US" sz="3800" dirty="0"/>
          </a:p>
        </p:txBody>
      </p:sp>
      <p:sp>
        <p:nvSpPr>
          <p:cNvPr id="10" name="TextBox 9"/>
          <p:cNvSpPr txBox="1"/>
          <p:nvPr/>
        </p:nvSpPr>
        <p:spPr>
          <a:xfrm>
            <a:off x="3872749" y="3611557"/>
            <a:ext cx="2051720" cy="46166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246"/>
            <a:r>
              <a:rPr lang="en-US" sz="2400" dirty="0">
                <a:solidFill>
                  <a:srgbClr val="000000"/>
                </a:solidFill>
              </a:rPr>
              <a:t>vs.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52767" y="2687726"/>
            <a:ext cx="1512168" cy="46166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246"/>
            <a:r>
              <a:rPr lang="en-US" sz="2400" dirty="0">
                <a:solidFill>
                  <a:srgbClr val="0033CC"/>
                </a:solidFill>
              </a:rPr>
              <a:t>Labels</a:t>
            </a:r>
          </a:p>
        </p:txBody>
      </p:sp>
      <p:pic>
        <p:nvPicPr>
          <p:cNvPr id="12" name="Picture 2" descr="C:\Users\sjhwang\Documents\VOCtest_06-Nov-2007\VOCdevkit\VOC2007\JPEGImages\00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524" y="2571235"/>
            <a:ext cx="3204356" cy="2403267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978499" y="4422379"/>
            <a:ext cx="2051720" cy="83099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246"/>
            <a:r>
              <a:rPr lang="en-US" sz="2400" dirty="0">
                <a:solidFill>
                  <a:srgbClr val="0033CC"/>
                </a:solidFill>
              </a:rPr>
              <a:t>The </a:t>
            </a:r>
            <a:r>
              <a:rPr lang="en-US" sz="2400" dirty="0" smtClean="0">
                <a:solidFill>
                  <a:srgbClr val="0033CC"/>
                </a:solidFill>
              </a:rPr>
              <a:t>story </a:t>
            </a:r>
            <a:r>
              <a:rPr lang="en-US" sz="2400" dirty="0">
                <a:solidFill>
                  <a:srgbClr val="0033CC"/>
                </a:solidFill>
              </a:rPr>
              <a:t>of an image</a:t>
            </a:r>
          </a:p>
        </p:txBody>
      </p:sp>
      <p:sp>
        <p:nvSpPr>
          <p:cNvPr id="14" name="Right Arrow 13"/>
          <p:cNvSpPr/>
          <p:nvPr/>
        </p:nvSpPr>
        <p:spPr bwMode="auto">
          <a:xfrm rot="19167191">
            <a:off x="3260667" y="3145754"/>
            <a:ext cx="792088" cy="252028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defTabSz="91433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2073606">
            <a:off x="3259086" y="4135052"/>
            <a:ext cx="792088" cy="252028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defTabSz="91433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14811" y="2456892"/>
            <a:ext cx="1655676" cy="92333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246"/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Cow</a:t>
            </a:r>
          </a:p>
          <a:p>
            <a:pPr defTabSz="914246"/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Tree</a:t>
            </a:r>
          </a:p>
          <a:p>
            <a:pPr defTabSz="914246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rass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8183" y="3994778"/>
            <a:ext cx="2677668" cy="175432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246"/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lone cow grazes in a bright green pasture near an old tree, probably in the Scottish Highlands.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8183" y="3994778"/>
            <a:ext cx="2677668" cy="175432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246"/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</a:t>
            </a:r>
            <a:r>
              <a:rPr lang="en-US" b="1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lone</a:t>
            </a:r>
            <a:r>
              <a:rPr lang="en-US" b="1" dirty="0" smtClean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cow grazes in a </a:t>
            </a:r>
            <a:r>
              <a:rPr lang="en-US" b="1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bright green 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pasture near an </a:t>
            </a:r>
            <a:r>
              <a:rPr lang="en-US" b="1" u="sng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old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tree, probably in the Scottish Highlands.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438" y="1322059"/>
            <a:ext cx="7812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does it mean to understand an image?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90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 for attribute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938" y="1441215"/>
            <a:ext cx="7543801" cy="452797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33CC"/>
                </a:solidFill>
              </a:rPr>
              <a:t>Caltech-UCSD Birds 200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[</a:t>
            </a:r>
            <a:r>
              <a:rPr lang="en-US" sz="2000" dirty="0" err="1" smtClean="0">
                <a:solidFill>
                  <a:schemeClr val="tx1"/>
                </a:solidFill>
              </a:rPr>
              <a:t>Welinder</a:t>
            </a:r>
            <a:r>
              <a:rPr lang="en-US" sz="2000" dirty="0" smtClean="0">
                <a:solidFill>
                  <a:schemeClr val="tx1"/>
                </a:solidFill>
              </a:rPr>
              <a:t> et al., 2010]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6K images,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312 attributes, 28 groups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/>
          </a:p>
        </p:txBody>
      </p:sp>
      <p:pic>
        <p:nvPicPr>
          <p:cNvPr id="5122" name="Picture 2" descr="http://www.vision.caltech.edu/visipedia/coll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0919" y="1524001"/>
            <a:ext cx="3958639" cy="15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7471" t="30028" b="59986"/>
          <a:stretch/>
        </p:blipFill>
        <p:spPr>
          <a:xfrm>
            <a:off x="9779787" y="1932065"/>
            <a:ext cx="6729598" cy="1476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694" t="21017" r="52304" b="61934"/>
          <a:stretch/>
        </p:blipFill>
        <p:spPr>
          <a:xfrm>
            <a:off x="4628149" y="4689140"/>
            <a:ext cx="3994174" cy="1280049"/>
          </a:xfrm>
          <a:prstGeom prst="rect">
            <a:avLst/>
          </a:prstGeom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0050" y="3395529"/>
            <a:ext cx="11906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926" y="3392996"/>
            <a:ext cx="604838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80212" y="3408229"/>
            <a:ext cx="11906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1"/>
          <p:cNvPicPr>
            <a:picLocks noChangeAspect="1" noChangeArrowheads="1"/>
          </p:cNvPicPr>
          <p:nvPr/>
        </p:nvPicPr>
        <p:blipFill rotWithShape="1">
          <a:blip r:embed="rId9" cstate="print"/>
          <a:srcRect r="15596"/>
          <a:stretch/>
        </p:blipFill>
        <p:spPr bwMode="auto">
          <a:xfrm>
            <a:off x="7742845" y="3392996"/>
            <a:ext cx="114963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42"/>
          <p:cNvSpPr>
            <a:spLocks noChangeArrowheads="1"/>
          </p:cNvSpPr>
          <p:nvPr/>
        </p:nvSpPr>
        <p:spPr bwMode="auto">
          <a:xfrm>
            <a:off x="4884850" y="3700329"/>
            <a:ext cx="685800" cy="381000"/>
          </a:xfrm>
          <a:prstGeom prst="rect">
            <a:avLst/>
          </a:prstGeom>
          <a:noFill/>
          <a:ln w="317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9" name="Rectangle 43"/>
          <p:cNvSpPr>
            <a:spLocks noChangeArrowheads="1"/>
          </p:cNvSpPr>
          <p:nvPr/>
        </p:nvSpPr>
        <p:spPr bwMode="auto">
          <a:xfrm>
            <a:off x="5825164" y="3926396"/>
            <a:ext cx="152400" cy="304800"/>
          </a:xfrm>
          <a:prstGeom prst="rect">
            <a:avLst/>
          </a:prstGeom>
          <a:noFill/>
          <a:ln w="317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20" name="Rectangle 44"/>
          <p:cNvSpPr>
            <a:spLocks noChangeArrowheads="1"/>
          </p:cNvSpPr>
          <p:nvPr/>
        </p:nvSpPr>
        <p:spPr bwMode="auto">
          <a:xfrm>
            <a:off x="6708812" y="3624129"/>
            <a:ext cx="914400" cy="533400"/>
          </a:xfrm>
          <a:prstGeom prst="rect">
            <a:avLst/>
          </a:prstGeom>
          <a:noFill/>
          <a:ln w="317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7819045" y="3697796"/>
            <a:ext cx="762000" cy="381000"/>
          </a:xfrm>
          <a:prstGeom prst="rect">
            <a:avLst/>
          </a:prstGeom>
          <a:noFill/>
          <a:ln w="317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70938" y="3064345"/>
            <a:ext cx="7543801" cy="4527974"/>
          </a:xfrm>
          <a:prstGeom prst="rect">
            <a:avLst/>
          </a:prstGeom>
        </p:spPr>
        <p:txBody>
          <a:bodyPr vert="horz" lIns="0" tIns="45671" rIns="0" bIns="45671" rtlCol="0">
            <a:normAutofit/>
          </a:bodyPr>
          <a:lstStyle>
            <a:lvl1pPr marL="91340" indent="-91340" algn="l" defTabSz="91342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3644" indent="-18268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324" indent="-18268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014" indent="-18268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1694" indent="-18268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8826" indent="-22835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8617" indent="-22835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8396" indent="-22835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8187" indent="-22835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33CC"/>
                </a:solidFill>
              </a:rPr>
              <a:t>aPascal</a:t>
            </a:r>
            <a:endParaRPr lang="en-US" sz="2800" dirty="0" smtClean="0">
              <a:solidFill>
                <a:srgbClr val="0033CC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[</a:t>
            </a:r>
            <a:r>
              <a:rPr lang="en-US" sz="2000" dirty="0" err="1" smtClean="0">
                <a:solidFill>
                  <a:schemeClr val="tx1"/>
                </a:solidFill>
              </a:rPr>
              <a:t>Farhadi</a:t>
            </a:r>
            <a:r>
              <a:rPr lang="en-US" sz="2000" dirty="0" smtClean="0">
                <a:solidFill>
                  <a:schemeClr val="tx1"/>
                </a:solidFill>
              </a:rPr>
              <a:t> et al., 2009]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12K images,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25 attributes, 3 groups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570938" y="4725144"/>
            <a:ext cx="7543801" cy="4527974"/>
          </a:xfrm>
          <a:prstGeom prst="rect">
            <a:avLst/>
          </a:prstGeom>
        </p:spPr>
        <p:txBody>
          <a:bodyPr vert="horz" lIns="0" tIns="45671" rIns="0" bIns="45671" rtlCol="0">
            <a:normAutofit/>
          </a:bodyPr>
          <a:lstStyle>
            <a:lvl1pPr marL="91340" indent="-91340" algn="l" defTabSz="91342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3644" indent="-18268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324" indent="-18268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014" indent="-18268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1694" indent="-18268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8826" indent="-22835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8617" indent="-22835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8396" indent="-22835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8187" indent="-228354" algn="l" defTabSz="91342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33CC"/>
                </a:solidFill>
              </a:rPr>
              <a:t>Animals with Attributes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[Lampert et al., 2009]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30K images,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85 attributes, 9 groups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9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Attribute detection</a:t>
            </a:r>
            <a:endParaRPr lang="en-US" dirty="0"/>
          </a:p>
        </p:txBody>
      </p:sp>
      <p:graphicFrame>
        <p:nvGraphicFramePr>
          <p:cNvPr id="23" name="Chart 22"/>
          <p:cNvGraphicFramePr/>
          <p:nvPr>
            <p:extLst/>
          </p:nvPr>
        </p:nvGraphicFramePr>
        <p:xfrm>
          <a:off x="6496052" y="1397001"/>
          <a:ext cx="1913313" cy="302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/>
          <p:cNvGraphicFramePr/>
          <p:nvPr>
            <p:extLst/>
          </p:nvPr>
        </p:nvGraphicFramePr>
        <p:xfrm>
          <a:off x="431801" y="1424849"/>
          <a:ext cx="3962400" cy="300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Chart 29"/>
          <p:cNvGraphicFramePr/>
          <p:nvPr>
            <p:extLst/>
          </p:nvPr>
        </p:nvGraphicFramePr>
        <p:xfrm>
          <a:off x="4457700" y="1396257"/>
          <a:ext cx="1924042" cy="3013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2976" y="5458988"/>
            <a:ext cx="6524421" cy="654977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defTabSz="456708"/>
            <a:r>
              <a:rPr lang="en-US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(*) </a:t>
            </a:r>
            <a:r>
              <a:rPr lang="en-US" dirty="0" err="1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Argyriou</a:t>
            </a:r>
            <a:r>
              <a:rPr lang="en-US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et al, Multi-task Feature Learning, NIPS 2007</a:t>
            </a:r>
          </a:p>
          <a:p>
            <a:pPr defTabSz="456708"/>
            <a:r>
              <a:rPr lang="en-US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(~) </a:t>
            </a:r>
            <a:r>
              <a:rPr lang="en-US" dirty="0" err="1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Farhadi</a:t>
            </a:r>
            <a:r>
              <a:rPr lang="en-US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et al, Describing Objects by Their Attributes, CVPR 2009</a:t>
            </a:r>
            <a:endParaRPr 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409" y="4409316"/>
            <a:ext cx="7909562" cy="954099"/>
          </a:xfrm>
          <a:prstGeom prst="rect">
            <a:avLst/>
          </a:prstGeom>
          <a:noFill/>
          <a:ln>
            <a:solidFill>
              <a:srgbClr val="BD582C"/>
            </a:solidFill>
          </a:ln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sz="2800" dirty="0">
                <a:solidFill>
                  <a:srgbClr val="BD582C"/>
                </a:solidFill>
              </a:rPr>
              <a:t>By </a:t>
            </a:r>
            <a:r>
              <a:rPr lang="en-US" sz="2800" dirty="0" err="1">
                <a:solidFill>
                  <a:srgbClr val="BD582C"/>
                </a:solidFill>
              </a:rPr>
              <a:t>decorrelating</a:t>
            </a:r>
            <a:r>
              <a:rPr lang="en-US" sz="2800" dirty="0">
                <a:solidFill>
                  <a:srgbClr val="BD582C"/>
                </a:solidFill>
              </a:rPr>
              <a:t> attributes, our attribute detectors generalize much better to novel unseen categories.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26897" y="6394154"/>
            <a:ext cx="3617103" cy="365125"/>
          </a:xfrm>
        </p:spPr>
        <p:txBody>
          <a:bodyPr/>
          <a:lstStyle/>
          <a:p>
            <a:r>
              <a:rPr lang="da-DK" sz="2000" dirty="0"/>
              <a:t>Jayaraman et al., CVPR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205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Attribute detection example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322" y="1729831"/>
            <a:ext cx="1007026" cy="1374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564" y="1745040"/>
            <a:ext cx="1179401" cy="1359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732" y="1729831"/>
            <a:ext cx="2073581" cy="133987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65938" y="1266247"/>
            <a:ext cx="2115946" cy="523212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defTabSz="456708"/>
            <a:r>
              <a:rPr lang="en-US" sz="2800" b="1" u="sng" dirty="0">
                <a:solidFill>
                  <a:srgbClr val="BD582C"/>
                </a:solidFill>
                <a:latin typeface="Calibri Light"/>
              </a:rPr>
              <a:t>Success cases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65939" y="3816969"/>
            <a:ext cx="1972830" cy="523212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defTabSz="456708"/>
            <a:r>
              <a:rPr lang="en-US" sz="2800" b="1" u="sng" dirty="0">
                <a:solidFill>
                  <a:srgbClr val="BD582C"/>
                </a:solidFill>
                <a:latin typeface="Calibri Light"/>
              </a:rPr>
              <a:t>Failure cases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15339" y="3124156"/>
            <a:ext cx="1041159" cy="373650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defTabSz="456708"/>
            <a:r>
              <a:rPr lang="en-US" dirty="0" smtClean="0">
                <a:solidFill>
                  <a:srgbClr val="000000"/>
                </a:solidFill>
              </a:rPr>
              <a:t>Not boxy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12531" y="3112087"/>
            <a:ext cx="846439" cy="373650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defTabSz="456708"/>
            <a:r>
              <a:rPr lang="en-US" dirty="0" smtClean="0">
                <a:solidFill>
                  <a:srgbClr val="000000"/>
                </a:solidFill>
              </a:rPr>
              <a:t>No eye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4806" y="3117001"/>
            <a:ext cx="2134141" cy="65497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Not brown underparts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22366" y="3104527"/>
            <a:ext cx="1148325" cy="373650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defTabSz="456708"/>
            <a:r>
              <a:rPr lang="en-US" dirty="0" smtClean="0">
                <a:solidFill>
                  <a:srgbClr val="000000"/>
                </a:solidFill>
              </a:rPr>
              <a:t>No mouth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064" y="1729830"/>
            <a:ext cx="1471232" cy="139352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44554" y="3113941"/>
            <a:ext cx="823717" cy="373650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defTabSz="456708"/>
            <a:r>
              <a:rPr lang="en-US" dirty="0" smtClean="0">
                <a:solidFill>
                  <a:srgbClr val="000000"/>
                </a:solidFill>
              </a:rPr>
              <a:t>No ear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6707" y="4291171"/>
            <a:ext cx="951304" cy="126840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1430" y="4291188"/>
            <a:ext cx="973218" cy="12747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3332" y="4289656"/>
            <a:ext cx="926697" cy="1269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4787388" y="3725969"/>
            <a:ext cx="1269918" cy="239729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0368" y="4289657"/>
            <a:ext cx="1277947" cy="126991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99846" y="5613249"/>
            <a:ext cx="1028167" cy="65497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No feather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87918" y="5613249"/>
            <a:ext cx="1028167" cy="65497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Not furry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44649" y="5613229"/>
            <a:ext cx="1028167" cy="373650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dirty="0" err="1" smtClean="0">
                <a:solidFill>
                  <a:srgbClr val="000000"/>
                </a:solidFill>
              </a:rPr>
              <a:t>Eyeline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51438" y="5613229"/>
            <a:ext cx="1530288" cy="373650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Black breast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75238" y="5613249"/>
            <a:ext cx="1263862" cy="65497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dirty="0" smtClean="0">
                <a:solidFill>
                  <a:srgbClr val="000000"/>
                </a:solidFill>
              </a:rPr>
              <a:t>Not vegetation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404237" y="1579294"/>
            <a:ext cx="1027382" cy="217263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138104" y="4217080"/>
            <a:ext cx="1004189" cy="20424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3104" y="1745039"/>
            <a:ext cx="920568" cy="1378318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457064" y="1590676"/>
            <a:ext cx="1479818" cy="217263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26897" y="6394154"/>
            <a:ext cx="3617103" cy="365125"/>
          </a:xfrm>
        </p:spPr>
        <p:txBody>
          <a:bodyPr/>
          <a:lstStyle/>
          <a:p>
            <a:r>
              <a:rPr lang="da-DK" sz="2000" dirty="0"/>
              <a:t>Jayaraman et al., CVPR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56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localization examples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82" y="1896393"/>
            <a:ext cx="1938931" cy="1789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82" y="3764626"/>
            <a:ext cx="1938931" cy="1804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37" y="2532251"/>
            <a:ext cx="1308353" cy="461657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defTabSz="456708"/>
            <a:r>
              <a:rPr lang="en-US" sz="2400" dirty="0">
                <a:solidFill>
                  <a:srgbClr val="000000"/>
                </a:solidFill>
              </a:rPr>
              <a:t>Standard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182" y="4436283"/>
            <a:ext cx="772501" cy="461657"/>
          </a:xfrm>
          <a:prstGeom prst="rect">
            <a:avLst/>
          </a:prstGeom>
          <a:noFill/>
        </p:spPr>
        <p:txBody>
          <a:bodyPr wrap="none" lIns="91340" tIns="45671" rIns="91340" bIns="45671" rtlCol="0">
            <a:spAutoFit/>
          </a:bodyPr>
          <a:lstStyle/>
          <a:p>
            <a:pPr defTabSz="456708"/>
            <a:r>
              <a:rPr lang="en-US" sz="2400" dirty="0">
                <a:solidFill>
                  <a:srgbClr val="000000"/>
                </a:solidFill>
              </a:rPr>
              <a:t>Ours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4482" y="1487856"/>
            <a:ext cx="1938931" cy="46165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sz="2400" dirty="0">
                <a:solidFill>
                  <a:srgbClr val="000000"/>
                </a:solidFill>
              </a:rPr>
              <a:t>Blue back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002" y="1896394"/>
            <a:ext cx="1579199" cy="17897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002" y="3764626"/>
            <a:ext cx="1579199" cy="18049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70154" y="1479665"/>
            <a:ext cx="1938931" cy="46165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sz="2400" dirty="0">
                <a:solidFill>
                  <a:srgbClr val="000000"/>
                </a:solidFill>
              </a:rPr>
              <a:t>Brown wing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808" y="3765913"/>
            <a:ext cx="1455580" cy="18036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5808" y="1896394"/>
            <a:ext cx="1455580" cy="17897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84151" y="1487856"/>
            <a:ext cx="1938931" cy="46165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sz="2400" dirty="0">
                <a:solidFill>
                  <a:srgbClr val="000000"/>
                </a:solidFill>
              </a:rPr>
              <a:t>Olive back</a:t>
            </a:r>
          </a:p>
        </p:txBody>
      </p:sp>
      <p:sp>
        <p:nvSpPr>
          <p:cNvPr id="24" name="Oval 23"/>
          <p:cNvSpPr/>
          <p:nvPr/>
        </p:nvSpPr>
        <p:spPr>
          <a:xfrm>
            <a:off x="2028826" y="1896394"/>
            <a:ext cx="1162689" cy="173334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943119" y="4371976"/>
            <a:ext cx="993277" cy="732489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43376" y="2259472"/>
            <a:ext cx="600075" cy="479726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654124" y="4498357"/>
            <a:ext cx="600075" cy="479726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82289" y="2096293"/>
            <a:ext cx="600075" cy="479726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585643" y="2464593"/>
            <a:ext cx="600075" cy="479726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585641" y="4353393"/>
            <a:ext cx="600075" cy="479726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7996" y="1896393"/>
            <a:ext cx="1475404" cy="17897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2118" y="3764628"/>
            <a:ext cx="1481282" cy="18049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443312" y="1487856"/>
            <a:ext cx="1938931" cy="461657"/>
          </a:xfrm>
          <a:prstGeom prst="rect">
            <a:avLst/>
          </a:prstGeom>
          <a:noFill/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sz="2400" dirty="0">
                <a:solidFill>
                  <a:srgbClr val="000000"/>
                </a:solidFill>
              </a:rPr>
              <a:t>Crested head</a:t>
            </a:r>
          </a:p>
        </p:txBody>
      </p:sp>
      <p:sp>
        <p:nvSpPr>
          <p:cNvPr id="36" name="Oval 35"/>
          <p:cNvSpPr/>
          <p:nvPr/>
        </p:nvSpPr>
        <p:spPr>
          <a:xfrm rot="19800000">
            <a:off x="6996130" y="2344119"/>
            <a:ext cx="1011032" cy="514469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317281" y="4174399"/>
            <a:ext cx="600075" cy="479726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 defTabSz="456708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80989" y="3234378"/>
            <a:ext cx="6772412" cy="954099"/>
          </a:xfrm>
          <a:prstGeom prst="rect">
            <a:avLst/>
          </a:prstGeom>
          <a:solidFill>
            <a:schemeClr val="bg1"/>
          </a:solidFill>
          <a:ln>
            <a:solidFill>
              <a:srgbClr val="BD582C"/>
            </a:solidFill>
          </a:ln>
        </p:spPr>
        <p:txBody>
          <a:bodyPr wrap="square" lIns="91340" tIns="45671" rIns="91340" bIns="45671" rtlCol="0">
            <a:spAutoFit/>
          </a:bodyPr>
          <a:lstStyle/>
          <a:p>
            <a:pPr algn="ctr" defTabSz="456708"/>
            <a:r>
              <a:rPr lang="en-US" sz="2800" dirty="0" smtClean="0">
                <a:solidFill>
                  <a:srgbClr val="BD582C"/>
                </a:solidFill>
              </a:rPr>
              <a:t>Our method avoids conflation </a:t>
            </a:r>
            <a:r>
              <a:rPr lang="en-US" sz="2800" dirty="0">
                <a:solidFill>
                  <a:srgbClr val="BD582C"/>
                </a:solidFill>
              </a:rPr>
              <a:t>to learn the correct semantic attribute.</a:t>
            </a:r>
          </a:p>
        </p:txBody>
      </p:sp>
      <p:sp>
        <p:nvSpPr>
          <p:cNvPr id="3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26897" y="6394154"/>
            <a:ext cx="3617103" cy="365125"/>
          </a:xfrm>
        </p:spPr>
        <p:txBody>
          <a:bodyPr/>
          <a:lstStyle/>
          <a:p>
            <a:r>
              <a:rPr lang="da-DK" sz="2000" dirty="0"/>
              <a:t>Jayaraman et al., CVPR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61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9" grpId="0"/>
      <p:bldP spid="23" grpId="0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5" grpId="0"/>
      <p:bldP spid="36" grpId="0" animBg="1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5556" y="1232756"/>
            <a:ext cx="8371841" cy="4800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1B2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right thing.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decorrelate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attributes that often occur simultaneously?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attributes really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class-independent?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detect fine-grained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attribute differences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24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account for differences in attribute perception?</a:t>
            </a:r>
          </a:p>
          <a:p>
            <a:pPr>
              <a:spcBef>
                <a:spcPts val="2400"/>
              </a:spcBef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556" y="2924944"/>
            <a:ext cx="7884876" cy="68407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4931" y="1740841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attributes really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category-independent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8" name="Picture 4" descr="https://encrypted-tbn1.gstatic.com/images?q=tbn:ANd9GcREa88sDgyGOa9Hg4Hm85O-460d3jT-yslVDUMEot8Pw-ioA7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31" y="2577127"/>
            <a:ext cx="2619375" cy="285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1.gstatic.com/images?q=tbn:ANd9GcSOf6qcc1HwKN658u08Co99-mje7gOuwo_5eAkGaiLzPyyyzSpJy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6819" y="2514601"/>
            <a:ext cx="2390775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039359"/>
            <a:ext cx="3200400" cy="461665"/>
          </a:xfrm>
          <a:prstGeom prst="rect">
            <a:avLst/>
          </a:prstGeom>
          <a:noFill/>
        </p:spPr>
        <p:txBody>
          <a:bodyPr wrap="square" lIns="91350" tIns="45675" rIns="91350" bIns="45675" rtlCol="0">
            <a:spAutoFit/>
          </a:bodyPr>
          <a:lstStyle/>
          <a:p>
            <a:pPr algn="ctr" defTabSz="913509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Fluffy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5079999"/>
            <a:ext cx="3200400" cy="461665"/>
          </a:xfrm>
          <a:prstGeom prst="rect">
            <a:avLst/>
          </a:prstGeom>
          <a:noFill/>
        </p:spPr>
        <p:txBody>
          <a:bodyPr wrap="square" lIns="91350" tIns="45675" rIns="91350" bIns="45675" rtlCol="0">
            <a:spAutoFit/>
          </a:bodyPr>
          <a:lstStyle/>
          <a:p>
            <a:pPr algn="ctr" defTabSz="913509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Fluffy towel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5028" y="3034326"/>
            <a:ext cx="3200400" cy="1938992"/>
          </a:xfrm>
          <a:prstGeom prst="rect">
            <a:avLst/>
          </a:prstGeom>
          <a:noFill/>
        </p:spPr>
        <p:txBody>
          <a:bodyPr wrap="square" lIns="91350" tIns="45675" rIns="91350" bIns="45675" rtlCol="0">
            <a:spAutoFit/>
          </a:bodyPr>
          <a:lstStyle/>
          <a:p>
            <a:pPr algn="ctr" defTabSz="913509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 defTabSz="913509"/>
            <a:r>
              <a:rPr lang="en-US" sz="600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 intuitive but impractical solution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Content Placeholder 2"/>
          <p:cNvSpPr>
            <a:spLocks noGrp="1"/>
          </p:cNvSpPr>
          <p:nvPr>
            <p:ph idx="1"/>
          </p:nvPr>
        </p:nvSpPr>
        <p:spPr>
          <a:xfrm>
            <a:off x="374678" y="1416420"/>
            <a:ext cx="8229600" cy="1066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category-specific attributes?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data:image/jpeg;base64,/9j/4AAQSkZJRgABAQAAAQABAAD/2wCEAAkGBxQTEhUTExQUFRUXFRQXFRQXFhUUFBcYFBQXFxUVFBUYHCggGBolGxQUITEiJSkrLi4uFx8zODMsNygtLisBCgoKDg0OGxAQGywkICQsLCwsLCwsLCwsLCwsLCwsLCwsLCwsLCwsLCwsLCwsLCwsLCwsLCwsLCwsLCwsLCwsLP/AABEIALgBEgMBIgACEQEDEQH/xAAbAAACAgMBAAAAAAAAAAAAAAADBAACAQUGB//EADoQAAEDAgQEBAUDAgYDAQEAAAEAAhEDIQQSMUEFIlFhcYGRoQYTMrHBQtHwI3IUUmKC4fEHkqIzFf/EABkBAAMBAQEAAAAAAAAAAAAAAAABAgMFBP/EACYRAAICAgMAAgIBBQAAAAAAAAABAhEhMQMSQQQiUWEyExRxgZH/2gAMAwEAAhEDEQA/AOWqVNUMEomRXp0lwNmbyCaD3TLWnusloWA9UsAWNJU+QUSm9GJTwwoTynurtCOqOQqHSRUBGYFWm1GAVAVLFhtJEDkP5qfZegR4hVDlDVlVChy/AEcSqteUVUKLAyHozXJaFdpT7UKxgvVHOQgilPtgZTMVgusswsELNyAC6oVM6rUCo4lSpBQUK4KCwohVJgVeVQuVsqhYhiMF5hVFRWLVVtNSthZGuMq7nK7aao9aodlCqDVXKqUpIVlo/l1FiVFIzIRmoYartCukBVyzTprKyCpYDDaYhBJurGqqMCePBFoVw1URAgLLtgLDyqEK7KZOxS6tukMCSqimXGwJ8F0fBOBio4ZsxHQD7ld5w3g9OmORjR31PmV6OP4cpr7OgqzyX/AvGrHDyKM7CObEtI8uq9hfhxuAhPwLXiCAdx5XW6+DFej6nkDqR6FVOGfrlNhJMbdV6rieC0y5pgQMzo7myycI0CMojSI9k/7KP5CjyVqyvQMfwKgZOQN/tkegC5jHcDc139O7epmR42Xmn8OcdZJo1AUamq2Fy2JAS1vFeecHHYwgahVFdxVMsqG8UMCUUsEKrqaw4wFkpUWoSasq1quWodJ901NlpxkOLQINVXtRmlDqLR1QgeVVlQvULVPZeCLschO1VHEhYbJQpWBZ5Q3FZqhVAViIsK4csJWgplxVWfmIQpyf51TtPD2VWzWHHKQDMqhyadSAS7BdSyZQcXQVrVYK7QrBqZIDOmaTVG0gppZSsbEbXhbmEhtUSNJiT2XcYXglHK3la4a31XLfCuCEmq8w1psOrjEBd/hp8/Zdfh/gmzSKIzDNZAAAA2AhEqPAt/0jhvLJ8vykXu3WqZTQ1TqDQhVpO23CSFYdUdtXdOwobqj+eCBUpQJKv85VfX800xGqxKTq4IPEGYOlyE/jGb2CphXAtPUJgcdxXgj2kkczemrgtLUoR2XoPEGBwi4OxmPJcPxBxDiDM9/yud8yEYrsSzXvai4ZqgdKJMLnRauxFa7Ug5qeNQJV7einkrZXdpGKdKLq8qw0WGNRdYRGQTLlNChZWpUkVaQVLIxKpQuqPYm3uVS2VKWQESxX+UiOargWVxVMBd9OVRlNMjRC0WgFPkqK2dRFAJB0HzTXzjCVdqiNqJLAlNhw4lWbSVW1ET5lkKUbG3ew1MWVgLhUa+yoa10OUayO6Q5VpwJS8GVepiwQoaohKUot4JwdD8M1pytOgfm7aT9wvQcAQdTtf1heb/Cr79ybdgu7pOhq6nBK+NM0ho2fEcQIgaQVzXEuLCmwnWxPl1JOg8U9i6uax0G3XoFqq3D/AJ2YOu10gjqOngtLNKOZ4L8WnEViKbHvYCQXtBytgTc9IXdYXNAJB7LS8N+FaVAlrQWNc6SG2kn/ADRqOy6k8QpUmw4tAECToJ0RQWBAJ0BMLQ8b45Tw/NVqNYJi5v4Qulo8Vo1ARTe10XOW/tqvPPjb4KdjX584bAsQAHEdHWg3RoDp8DxSnWZLXSOoKtTqAOjWVxPB+EOwdJlPMXQTJP8AqMx4D8rouB1nGqA42vr7eKpMlofxrrOnSCuP4wS4gn6gL9SBv4ge3gu04iBDvNcVxNlwRqB/0vN8xJ8bREhGkxFqAQstEILmGVyUuuCS1KjKLVw2VYouhWrPLlUUmgBmmoKSzTRSn0AwG2S1Sqm8hSFQJtNIRgaSoKkKx0QcspDCPEqFtlioYQa2JkQrjS2BSu/KhfPQq7SbodNynvbJvIb5qiH83soqwBhzSXR3VjSIKtTdJJTLrhLaEBiyIwrNOnIMIIWUl6A1TuEGs0raYeiA0E9kNwBKuXHgbRr4Kw1pKZrt2HVEw+GO6xSt4Jo3PwdvI0iPOV2zX2HkuG4c4sdbSBPkt23jjB18PJdfhdQSN4NJG1a3O91zYiY8B+62FBkC1lq+CcQpvLgJzEk3Fosm8disq9C0XYzMWEe5915//wCT3V2llWk50NE8ozGZgwNtYmF07+JwDJXO8WxeJqk5KbSy5EnmMbxoANryT0AlWqEar/xticTVxDq7y4MIuC0gEZYDRa4m8r0b/EgSXER/NYXLcLxdWgB8xmVlhYzFvtP3T+LxoMFpE/yEOgbY3i6ragIEaWuR91p+AOLqrpkZT7gqUq2Z5bG2/wBwtnwtzA1xaACXCeusfhSwTDcZrw197wfcBchUrSfILZcXx05o/wA0ei0xcud87mqooiQUOVmulKPKrReueuVkjZbZUaqYmRdC+ZDVXesAPUwlq1cyhtrWQKhhVLkxRNjpxUBL1n2lJvesVHGBKf8AUbWSew058iyTfVI0R26JKvScCpSvLG7G/nSIQy7bolQHTIRqhtKbEmUqOmUOnujgABCDU0P9lcpUV5KynYxmhT6I1N36VCA1vdDptvmW9UOglMZTfRXZSBdZKvzF3ZFp4mColXoWhmviIMbBMYGmHOLjoBZa4vCfpSDA3GiOOWbYgNRtye/5VvmSFZ9EgXQAQFDXUBzD1YUJklLjqt7wbhPzIdmaRuATPmtuKMuSXVAH4D8ymM0T7rZ4kuqNBJm+w0C2mEogNiLxppbwQatHLMDVdVRpUbI5vEUZ8I+6MyuAINo/ZM4nBEkxp2WvrYCL3mdLqMjRjHYhpaRrMLVkuBHb0hOPpEWGvVZbgjvfx0RTExelLub6bXP5KJiMeaTW02kE6kzPgnX8O5e56bLT4/hz2XMR1U83ZQbjsltoSa5znXRQ5Yw5AJJ0hLuqLhzbf2eyLCPqXhDfVyrOHaSpjKQyxqp6O7JyG+fLboYghKU3mw7+yZxrwXDLaNVaiqbYrwVabwhipMgrEyeiEKZmQoSFbLVhACq0kkBFc2VjDiHqo0HoUGYVq1YTBVsW0BocOqUFMkAq3jBTZhzSJCCyYTNQyUu4RbdEcikyjXWhEddqAMPldcq40VtUCbKFyiwVEgDYuuXOgLAqu0UdTsDvCu12X6tCFfondl6dbKCEIvk2VWNzGZR6WHcWOgWnVTvAbDYRoPdNsq889LJTDUwz6jaLDqULD1P6hB3VR+isd+G2+aHTJvslIIMoL6kOsi/O07rNy9Y2xrCMNRwa0aru/hvhApN5jJ9lrfhfhTWt+ZIJOlrhdThmjMRuut8Xg6LtLbNIr8hMgm2pN/50WamAdqEeIvqmMO8kGdV6S0aV9K+kAIdbAibhbeu2+WLrDqYgbpDNBV4cHOkQLLNLB7QCf5utswXMC6hp2FvTXyQFGq//AJLi65gDySvF+BtDCYnWTmMjwW9ZVLdOb7pTHY8m2R3mYT2SzzGrhi0Obrex7JNrYldFx5jZcQCD0XO1+i4HPDpNxMZDVOra6C4G/ssVXWkaaK9IyCDqBI81m3Y2Vwuhd0QWNLnI9JnIYO10vhJk3VeE0MVQTeI6KgEXTWCeHA5usDzQ8SACRsLJSVZHQNjJ0VSeyzROU9dEeoCcxHkprAbF20i4OJ0Co4lrE0KkWJtuEN7A4mNlappCoVmSsYi190VrQCCqVmyb7SmmAsGS6SUYDlPirNo3HdUxjIVpjSpCuYqK4KwmQM5pt5SqtMgzo1VbTAzSdHItEghxItofA7prZYrSpQ1zhMGfVbjD4kNoBjjzH/hDw9ECAPpOyHXw2aD0P7p9qsOr8Ctw01GmZEei1jqDv8QdfwtpgwR7wj4DBZqhJt3Si23S9wOhSqc8tAv2T+B4Y9+UBp2k9Buuh4WKTRysETdx1J7LeUILbNAlezj+GnUpMaiMcMotaGjoITFKp/Udpr+EjSdDiBdWoVhmM23XQNDfUnLFZ+TmHok8PiCRYT32T+HpA3ee5SY0L0sxdnuQbfumKwGmnZAdVANjABMIWO4iHOABsPvupsoZwlIwXeICA5xBm/kgPrmLdbeS19fiBBAcYmbosB9uOu6bZtOngVrscx8Sx0DoYI90w2s10wc3eIQsW/LfXqN9JVIhnD8XxhaOcgme2nktDXqhwJ7Stx8TGm+o7JEhpM6eRHkuFZisr3AXbBsdiVyeXjc+R50YTbOjqYgOLWsGoGvVFqOs47xdaHB17sM7grdYes11Ug/TET+VhPjp0JSvZbh9wZ0IhNtwrGWe4jeAJKHiaOU5QLbHr3WHumZMkWBUN06aK0jNJ7GnlmOp1UxQuf8AVdLvby2+rcflGpOLg3aDBUvQm/DNKmLd0Zoygg6keypTdzR0KpjKvPYdlA1SRXEUoIvI2PWVdw/qBvaD6ImEFxm/TfyiUm2pFRpOpk+60S9AlQR/OiLUENJ3cJhTEiM38mVh9iATeBCqOLGAb+nrZTHgormaRrKxiask9vdWtMPBJrLKI891hT2QuqL41oD3A2kpVjiD2iCPyr1TJJmSCdbkjZXqtiGyM0XjYnYlXWxPZZ1Qhsg/zotjgiInUGM3hvHguezk8vj91s+E1iDHY+u4/nREV0GpZHsdDHENMieU9lU4o80bC6XruIa0kavIHkh1HHKQLdepCz7NO0Dbs7b4aAqBskWGnddJiIacsaCVx/wO50FxHL1i66rGOzG24brbcz9iu3xSuCbNVoWfjQ0yZN4t7KjzmqAtIg2K1/Fi0cg/zH7D91sOD4HlDg7bTYKk7Gb7Dy0WGiXx2NLZFiTE9p0UqVHaAnx2Sb6nOZsWgeB8VTGjLWPNiZUpYSJJIlAPFMstLfLX3QamKe7QEDYzKzKsaqE5XEuywOU9xqtRiKmcgzmP76LOLrZ2lpNxoNDc3I80jTDmWEesosVj9DGubFrDUDXzWybi21AZkHXv5HstOymYBFOI3mSU2/KcxYYIAJb3i/gVaYmcZ8c0qgJrMDQ0NIe4CM3Q+K81rYkkyvUPj6s+jhi0ZXU6kBwcJLSbhzT4rylxEkXjZT0j2ujJrI/wyXVGtB1K6/hNEG+17rmuHUAysRuGgSf8x1hdNQdAbeOu2hXO+XLOCMJjjOjn6C3QAbIeTbWZnwCBiXgg9HEZT+PVWwjzYHWYnyXja9F2zQx8sZwdbR5dVWl/l21VG1uZ4jTTy1/Cw2rzjQ3PuEuuQYRxu0t218L6ojOZ0OIDdnd+/ZBceYx0us4VwdlAMTBaet90JPY080Fwuam13zNZgbgtJn7IOIABDhpEjv1CcfUiGHvJ6HoeypRw4LQLGSfIGNexJ9le2P0XNaZtq2w6eCGXwQTMbduylR8wdHCzgNJB69wFX5wLnDoR9v2SE5B2GXZhr7W1julHmebxt5q9QR9JBNnHwFyq1ZIBaNSPC8lUkFlxR7hRLmowWJEixv0UT6/oVlaNMS9zjpIAGl1aYtroCfdVImY1LrDaTKxUGR8CDNyNYFxbpurasGEbR0toNRqO/gr4alBy5rnmadvBDpOcJJvBNtIBBkHsiMbzkg8uw1127KGsDQ3UqhzHNPWR4wSfsmcPVYXU81w4w86W1/C11R0Cer/KYP3ssF9soi4EX063SqmmDker8Jr0y2GxlbAJG7tgkeJ4p3zS0CHwIadIvzmP03C5ngPGRSpvbckgunoW3JMbRAR6mLfUqfMcSARB2JgNnKek7Lo/104qjZNUTEPIrNzGSXAExucs26LtsLTDG/eJC89xeKJxAzR9ZiNHARC7bh3FW1aYLZv4hV8aabkM2tKnJBKS4hTGaRvYnqmKWJ0HX8a/hAxVUlxbGke4n8r0sZrcdhsglomb/wA7rVYri+SC0EONo0BjdO8axxYMuo7j7HrZcPX43nxEaDLAPTf1i6zm/EFnS4VxIc8m8zf+WT/DqIPMetzr6Lzo8aq1KrcM13KHEZgYl7vpBJ2ktB8ey9E+HKHIC7QieyIsLNrSgEjYwR5/9JDGsyOJbvt1i6YxtU5oEXaI7XdJ8gka+HlzWEkjmAJOsAWnqq7CZwfx3xllWmaDfqJEATllpBInqFyvBMA15BfIIMg7W/S4baLo/wDyMxprsp0wB8pji6BoXxE9TZK8Ho5qWYO1I13zEgD/AOHLLnm4xwZzZmpwxzAXRLgQQNjDp16XTBp5gD0IE+UlEwtYwWunLmt2t/wjUaQyugyC4QfI+mi5kpv0zq9CxkzS7y13TeEdz3csC5LddRJH/KZwuHu4RGpn/SxxkjvB90LH0iMzxqQIA6C4jvAS9Q6pCzXQ4umQXE+pu0qCmc5IFhdpnWdfSFhpkyQS18WFrwIP2Ra0gFsfTeR+3SUPZnRW+YlxEHQDUj+SrvYMl5AgkEbAG387Kz25wMoGbQ9g2XGfIwlm1swMiGmQD1AMH1JhKm9FaHW18xymC4AQNA7NIj2CYxeUF1NpiAyQLnM1oP7oOBwgfVDTIAghxgQG8zp7DKUo3F5s1QgAOMg9QCQG+g91TWLQ7YfERlzNghpEga3+rx/5SdGifmP0hwHq3T2Ks14a4yIkknqdBp2UZTDnOaH66GdDIyyPT1QkSygfGZv6oiDtLeZYqnJTaLFz3ktHXI0AR31PmhVYc4OafqAqG2uaLD2RsRQBDc4n5ZMdnGJJ6gSFqkk8jQo7DsJmNb+qyoKjxbJPmVE/t+RWFfUylx0EEgjy/chAwtR7zBjMRy7wCZg7R08FfGSQBYHK4zsANBO8ApjhrIa4Zv0glx/QahiPCQ8+SaX0GlZjEYi56BzWtI+qWzJPp7hMMZmFoB3bsSN29LnRJ1+WQ6xmJ1uY5vI38EPh1NzTDjlFMjK51uz8vUfR+6nqmrQI2tOWscDc5hE3F2PEdhf3SGJe4yBqNL7AgH1WxrVA9gewifqc2OYWeGkeMIbsNDhJIJzW1MamekdNVFNMbXgJ1TlGsmPvdbL/ABx+nNZhkSbgOEujroFrs/NpAy8p13gz2uPdOYSC3M4Ak3Gtw0AkA+amqHELhXEuBIt9o3Psu5+GsRSdSY8CC8Ce7vp/AC4EuNiDfmEbaC5HYNcnfhR96jJIa7lF+UF05jbpE+S3+NPo/wDJpF5o9Awj9XN0NRzG/wBrXH7wfZGfd1TsWX/2f9LWcNxoygG5Y6pNokl5IPhA9U7wrEudUfpBe3O65b/+Tf6bevc7DxXtjO6NDlPi7DVA1585FovrPhIXnfBMLUcXVXAkOzZJm7niAf7Q0Ok916t8Xuo1ppENgBxd9sg7nVed46tLm02HKL5ReIYO2kyY/tWXLyO+qMpujcfCPB6T6gNSMxLnX1BbDSG95JJ7ELt8PiA1o6WBPQ6fdcLw0h1RoMdTs4GS0HzuD5LoquK5XUgIyl5J0sCZ8DzNEdzeyz4+Z9f2OLwbKtV5g5364DR2n8zPmEfiDfllgOzXyQbg2kkeS0DcaD8t7nCBmIJB1FoIE2MD1QuN8Vc5gsTAt1M2BJvHTyWi5kk2yrRq/iSnS+Yx7HA1C6HsP1FpvIjTQXSeKpltJoYBd2ckCBDWwD2+pyTwzKRql7JzUmkODpBJe4FsdRJePMJzEQQGSQWkZD1kElp6269FhzSuZm8izcOQC4ghpc0tJ3P8aU2HtbrYFw/9jf8APusPaA0NFgXb9mmAD/uMeCWcwkxsXDysLH0XmaslYNriXH5cdTrrpoPP8JTF1OSNSyfNuo+59FSpiQTY6SD01GWe8oLpZmdrP1TrzOAbHqEJWDZmlVgF5NgG2PUgQPUhLseSHXOaCDaRAiBKrirAtGhk+Hy2w2B43U4VUlrWum/LB6nUfiVfTFkh8LVhxA0OoHXLI/Hqg8Lw4qODSWxzRO5HMAPP8JmowB1Mx9RBPjAAJWKGAFMyDcCWbyQ0fkT4JpoEmD4hQcQbkFpIlp1DozT/AOo9QrUXywhwkNhs7zP2FvRVp1DMG+9z337fZGY4Q7+6Tba4Hja6l3Q0vTD6eYGHCWwSCbkGeZp/VobapKphCyrnG8TO97ekD3RsRWByt1uJ/wBsWt3BRK2tj9L7je0lvlBVK0gokkZniLCG6WOcaItd3K0ReSCYjSPUmAgEkiodobA/3E/aFfEU5IyxAInvyz90DoSfUIJGQmDE2UWw5BYxIsfJRH+ierB47DgGsIJyvewCIJGa4jwJv3WMZSIpQ0Q5xzE3+lrcrfOXOUUWzwW0RlIQGOu8A5LH6bw09xBA8I6JejRdUe094qCNWuENeBsAdvBRRGsiodp4gsZytLXF8ZiARDDUa4RFpix6Sm6WHDA4NzEHng3yki/kZ9goos5ZwHprsLmc/KYFs3cCCIHWTAnumaoNJgBDiGirsdARHjYAKKJS2kOsFnEmwHNlGgMD9JiPPumODYksB1AMhttAeXMRGup06rKiVUC2bT54zSBlp2AYTJc6SWkje8A7DVNtxzwKZzXqPe9wuGkuIa2YiAGtaB4EQN8qLSMmlg2TNTx2u42aSCXPOYjUAOgu/wB0+oWjwYvGSPIjlBIEE7aHzUUU8ryzKewuGpw8vGaNIM3/AGvK2eGxRp1DP6wGlhE8ozS6B479VFFKx/wI6FMRVLYEXAkWsBNif9RvCNiMS5rGETH0uA5p3GYaEa+yiiUP42S2ApuGacrQXBubKCGGJIgGS0TFha6TcHgnPfKS4iLSRePC3koohO9g9B8dWgxDhrA1BloN/GFik/ka4gxoSJnQCfcqKJqCoGzP+BylpaM+cOMAS14IBEzvMx4whNLoJLZHLbS7C4xfeWtUUVuOmNoZbRzNIdqQDl7ZgPHVx9ECnTLcrWCAIM6xBzeNwSoopapKgY5UaM8i4DgB4GEGuwkNADpkgb+A7AxCiimCsYozDEnMRGUEAeYv/wDPumWXbMEXM2jQxBUUQJC9XDFoD7zzyI1AIg9tSqhn9Ukg5eWSBBkWkdd1FFaE1kuxuVhEHpcGQJsf+Ux8gQ9wBJkkjbLYDKPFRRQtjQmaH9yiiiVjP//Z"/>
          <p:cNvSpPr>
            <a:spLocks noChangeAspect="1" noChangeArrowheads="1"/>
          </p:cNvSpPr>
          <p:nvPr/>
        </p:nvSpPr>
        <p:spPr bwMode="auto">
          <a:xfrm>
            <a:off x="155575" y="-14444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/>
          <a:p>
            <a:pPr defTabSz="913509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data:image/jpeg;base64,/9j/4AAQSkZJRgABAQAAAQABAAD/2wCEAAkGBxQTEhUTExQUFRUXFRQXFRQXFhUUFBcYFBQXFxUVFBUYHCggGBolGxQUITEiJSkrLi4uFx8zODMsNygtLisBCgoKDg0OGxAQGywkICQsLCwsLCwsLCwsLCwsLCwsLCwsLCwsLCwsLCwsLCwsLCwsLCwsLCwsLCwsLCwsLCwsLP/AABEIALgBEgMBIgACEQEDEQH/xAAbAAACAgMBAAAAAAAAAAAAAAADBAACAQUGB//EADoQAAEDAgQEBAUDAgYDAQEAAAEAAhEDIQQSMUEFIlFhcYGRoQYTMrHBQtHwI3IUUmKC4fEHkqIzFf/EABkBAAMBAQEAAAAAAAAAAAAAAAABAgMFBP/EACYRAAICAgMAAgIBBQAAAAAAAAABAhEhMQMSQQQiUWEyExRxgZH/2gAMAwEAAhEDEQA/AOWqVNUMEomRXp0lwNmbyCaD3TLWnusloWA9UsAWNJU+QUSm9GJTwwoTynurtCOqOQqHSRUBGYFWm1GAVAVLFhtJEDkP5qfZegR4hVDlDVlVChy/AEcSqteUVUKLAyHozXJaFdpT7UKxgvVHOQgilPtgZTMVgusswsELNyAC6oVM6rUCo4lSpBQUK4KCwohVJgVeVQuVsqhYhiMF5hVFRWLVVtNSthZGuMq7nK7aao9aodlCqDVXKqUpIVlo/l1FiVFIzIRmoYartCukBVyzTprKyCpYDDaYhBJurGqqMCePBFoVw1URAgLLtgLDyqEK7KZOxS6tukMCSqimXGwJ8F0fBOBio4ZsxHQD7ld5w3g9OmORjR31PmV6OP4cpr7OgqzyX/AvGrHDyKM7CObEtI8uq9hfhxuAhPwLXiCAdx5XW6+DFej6nkDqR6FVOGfrlNhJMbdV6rieC0y5pgQMzo7myycI0CMojSI9k/7KP5CjyVqyvQMfwKgZOQN/tkegC5jHcDc139O7epmR42Xmn8OcdZJo1AUamq2Fy2JAS1vFeecHHYwgahVFdxVMsqG8UMCUUsEKrqaw4wFkpUWoSasq1quWodJ901NlpxkOLQINVXtRmlDqLR1QgeVVlQvULVPZeCLschO1VHEhYbJQpWBZ5Q3FZqhVAViIsK4csJWgplxVWfmIQpyf51TtPD2VWzWHHKQDMqhyadSAS7BdSyZQcXQVrVYK7QrBqZIDOmaTVG0gppZSsbEbXhbmEhtUSNJiT2XcYXglHK3la4a31XLfCuCEmq8w1psOrjEBd/hp8/Zdfh/gmzSKIzDNZAAAA2AhEqPAt/0jhvLJ8vykXu3WqZTQ1TqDQhVpO23CSFYdUdtXdOwobqj+eCBUpQJKv85VfX800xGqxKTq4IPEGYOlyE/jGb2CphXAtPUJgcdxXgj2kkczemrgtLUoR2XoPEGBwi4OxmPJcPxBxDiDM9/yud8yEYrsSzXvai4ZqgdKJMLnRauxFa7Ug5qeNQJV7einkrZXdpGKdKLq8qw0WGNRdYRGQTLlNChZWpUkVaQVLIxKpQuqPYm3uVS2VKWQESxX+UiOargWVxVMBd9OVRlNMjRC0WgFPkqK2dRFAJB0HzTXzjCVdqiNqJLAlNhw4lWbSVW1ET5lkKUbG3ew1MWVgLhUa+yoa10OUayO6Q5VpwJS8GVepiwQoaohKUot4JwdD8M1pytOgfm7aT9wvQcAQdTtf1heb/Cr79ybdgu7pOhq6nBK+NM0ho2fEcQIgaQVzXEuLCmwnWxPl1JOg8U9i6uax0G3XoFqq3D/AJ2YOu10gjqOngtLNKOZ4L8WnEViKbHvYCQXtBytgTc9IXdYXNAJB7LS8N+FaVAlrQWNc6SG2kn/ADRqOy6k8QpUmw4tAECToJ0RQWBAJ0BMLQ8b45Tw/NVqNYJi5v4Qulo8Vo1ARTe10XOW/tqvPPjb4KdjX584bAsQAHEdHWg3RoDp8DxSnWZLXSOoKtTqAOjWVxPB+EOwdJlPMXQTJP8AqMx4D8rouB1nGqA42vr7eKpMlofxrrOnSCuP4wS4gn6gL9SBv4ge3gu04iBDvNcVxNlwRqB/0vN8xJ8bREhGkxFqAQstEILmGVyUuuCS1KjKLVw2VYouhWrPLlUUmgBmmoKSzTRSn0AwG2S1Sqm8hSFQJtNIRgaSoKkKx0QcspDCPEqFtlioYQa2JkQrjS2BSu/KhfPQq7SbodNynvbJvIb5qiH83soqwBhzSXR3VjSIKtTdJJTLrhLaEBiyIwrNOnIMIIWUl6A1TuEGs0raYeiA0E9kNwBKuXHgbRr4Kw1pKZrt2HVEw+GO6xSt4Jo3PwdvI0iPOV2zX2HkuG4c4sdbSBPkt23jjB18PJdfhdQSN4NJG1a3O91zYiY8B+62FBkC1lq+CcQpvLgJzEk3Fosm8disq9C0XYzMWEe5915//wCT3V2llWk50NE8ozGZgwNtYmF07+JwDJXO8WxeJqk5KbSy5EnmMbxoANryT0AlWqEar/xticTVxDq7y4MIuC0gEZYDRa4m8r0b/EgSXER/NYXLcLxdWgB8xmVlhYzFvtP3T+LxoMFpE/yEOgbY3i6ragIEaWuR91p+AOLqrpkZT7gqUq2Z5bG2/wBwtnwtzA1xaACXCeusfhSwTDcZrw197wfcBchUrSfILZcXx05o/wA0ei0xcud87mqooiQUOVmulKPKrReueuVkjZbZUaqYmRdC+ZDVXesAPUwlq1cyhtrWQKhhVLkxRNjpxUBL1n2lJvesVHGBKf8AUbWSew058iyTfVI0R26JKvScCpSvLG7G/nSIQy7bolQHTIRqhtKbEmUqOmUOnujgABCDU0P9lcpUV5KynYxmhT6I1N36VCA1vdDptvmW9UOglMZTfRXZSBdZKvzF3ZFp4mColXoWhmviIMbBMYGmHOLjoBZa4vCfpSDA3GiOOWbYgNRtye/5VvmSFZ9EgXQAQFDXUBzD1YUJklLjqt7wbhPzIdmaRuATPmtuKMuSXVAH4D8ymM0T7rZ4kuqNBJm+w0C2mEogNiLxppbwQatHLMDVdVRpUbI5vEUZ8I+6MyuAINo/ZM4nBEkxp2WvrYCL3mdLqMjRjHYhpaRrMLVkuBHb0hOPpEWGvVZbgjvfx0RTExelLub6bXP5KJiMeaTW02kE6kzPgnX8O5e56bLT4/hz2XMR1U83ZQbjsltoSa5znXRQ5Yw5AJJ0hLuqLhzbf2eyLCPqXhDfVyrOHaSpjKQyxqp6O7JyG+fLboYghKU3mw7+yZxrwXDLaNVaiqbYrwVabwhipMgrEyeiEKZmQoSFbLVhACq0kkBFc2VjDiHqo0HoUGYVq1YTBVsW0BocOqUFMkAq3jBTZhzSJCCyYTNQyUu4RbdEcikyjXWhEddqAMPldcq40VtUCbKFyiwVEgDYuuXOgLAqu0UdTsDvCu12X6tCFfondl6dbKCEIvk2VWNzGZR6WHcWOgWnVTvAbDYRoPdNsq889LJTDUwz6jaLDqULD1P6hB3VR+isd+G2+aHTJvslIIMoL6kOsi/O07rNy9Y2xrCMNRwa0aru/hvhApN5jJ9lrfhfhTWt+ZIJOlrhdThmjMRuut8Xg6LtLbNIr8hMgm2pN/50WamAdqEeIvqmMO8kGdV6S0aV9K+kAIdbAibhbeu2+WLrDqYgbpDNBV4cHOkQLLNLB7QCf5utswXMC6hp2FvTXyQFGq//AJLi65gDySvF+BtDCYnWTmMjwW9ZVLdOb7pTHY8m2R3mYT2SzzGrhi0Obrex7JNrYldFx5jZcQCD0XO1+i4HPDpNxMZDVOra6C4G/ssVXWkaaK9IyCDqBI81m3Y2Vwuhd0QWNLnI9JnIYO10vhJk3VeE0MVQTeI6KgEXTWCeHA5usDzQ8SACRsLJSVZHQNjJ0VSeyzROU9dEeoCcxHkprAbF20i4OJ0Co4lrE0KkWJtuEN7A4mNlappCoVmSsYi190VrQCCqVmyb7SmmAsGS6SUYDlPirNo3HdUxjIVpjSpCuYqK4KwmQM5pt5SqtMgzo1VbTAzSdHItEghxItofA7prZYrSpQ1zhMGfVbjD4kNoBjjzH/hDw9ECAPpOyHXw2aD0P7p9qsOr8Ctw01GmZEei1jqDv8QdfwtpgwR7wj4DBZqhJt3Si23S9wOhSqc8tAv2T+B4Y9+UBp2k9Buuh4WKTRysETdx1J7LeUILbNAlezj+GnUpMaiMcMotaGjoITFKp/Udpr+EjSdDiBdWoVhmM23XQNDfUnLFZ+TmHok8PiCRYT32T+HpA3ee5SY0L0sxdnuQbfumKwGmnZAdVANjABMIWO4iHOABsPvupsoZwlIwXeICA5xBm/kgPrmLdbeS19fiBBAcYmbosB9uOu6bZtOngVrscx8Sx0DoYI90w2s10wc3eIQsW/LfXqN9JVIhnD8XxhaOcgme2nktDXqhwJ7Stx8TGm+o7JEhpM6eRHkuFZisr3AXbBsdiVyeXjc+R50YTbOjqYgOLWsGoGvVFqOs47xdaHB17sM7grdYes11Ug/TET+VhPjp0JSvZbh9wZ0IhNtwrGWe4jeAJKHiaOU5QLbHr3WHumZMkWBUN06aK0jNJ7GnlmOp1UxQuf8AVdLvby2+rcflGpOLg3aDBUvQm/DNKmLd0Zoygg6keypTdzR0KpjKvPYdlA1SRXEUoIvI2PWVdw/qBvaD6ImEFxm/TfyiUm2pFRpOpk+60S9AlQR/OiLUENJ3cJhTEiM38mVh9iATeBCqOLGAb+nrZTHgormaRrKxiask9vdWtMPBJrLKI891hT2QuqL41oD3A2kpVjiD2iCPyr1TJJmSCdbkjZXqtiGyM0XjYnYlXWxPZZ1Qhsg/zotjgiInUGM3hvHguezk8vj91s+E1iDHY+u4/nREV0GpZHsdDHENMieU9lU4o80bC6XruIa0kavIHkh1HHKQLdepCz7NO0Dbs7b4aAqBskWGnddJiIacsaCVx/wO50FxHL1i66rGOzG24brbcz9iu3xSuCbNVoWfjQ0yZN4t7KjzmqAtIg2K1/Fi0cg/zH7D91sOD4HlDg7bTYKk7Gb7Dy0WGiXx2NLZFiTE9p0UqVHaAnx2Sb6nOZsWgeB8VTGjLWPNiZUpYSJJIlAPFMstLfLX3QamKe7QEDYzKzKsaqE5XEuywOU9xqtRiKmcgzmP76LOLrZ2lpNxoNDc3I80jTDmWEesosVj9DGubFrDUDXzWybi21AZkHXv5HstOymYBFOI3mSU2/KcxYYIAJb3i/gVaYmcZ8c0qgJrMDQ0NIe4CM3Q+K81rYkkyvUPj6s+jhi0ZXU6kBwcJLSbhzT4rylxEkXjZT0j2ujJrI/wyXVGtB1K6/hNEG+17rmuHUAysRuGgSf8x1hdNQdAbeOu2hXO+XLOCMJjjOjn6C3QAbIeTbWZnwCBiXgg9HEZT+PVWwjzYHWYnyXja9F2zQx8sZwdbR5dVWl/l21VG1uZ4jTTy1/Cw2rzjQ3PuEuuQYRxu0t218L6ojOZ0OIDdnd+/ZBceYx0us4VwdlAMTBaet90JPY080Fwuam13zNZgbgtJn7IOIABDhpEjv1CcfUiGHvJ6HoeypRw4LQLGSfIGNexJ9le2P0XNaZtq2w6eCGXwQTMbduylR8wdHCzgNJB69wFX5wLnDoR9v2SE5B2GXZhr7W1julHmebxt5q9QR9JBNnHwFyq1ZIBaNSPC8lUkFlxR7hRLmowWJEixv0UT6/oVlaNMS9zjpIAGl1aYtroCfdVImY1LrDaTKxUGR8CDNyNYFxbpurasGEbR0toNRqO/gr4alBy5rnmadvBDpOcJJvBNtIBBkHsiMbzkg8uw1127KGsDQ3UqhzHNPWR4wSfsmcPVYXU81w4w86W1/C11R0Cer/KYP3ssF9soi4EX063SqmmDker8Jr0y2GxlbAJG7tgkeJ4p3zS0CHwIadIvzmP03C5ngPGRSpvbckgunoW3JMbRAR6mLfUqfMcSARB2JgNnKek7Lo/104qjZNUTEPIrNzGSXAExucs26LtsLTDG/eJC89xeKJxAzR9ZiNHARC7bh3FW1aYLZv4hV8aabkM2tKnJBKS4hTGaRvYnqmKWJ0HX8a/hAxVUlxbGke4n8r0sZrcdhsglomb/wA7rVYri+SC0EONo0BjdO8axxYMuo7j7HrZcPX43nxEaDLAPTf1i6zm/EFnS4VxIc8m8zf+WT/DqIPMetzr6Lzo8aq1KrcM13KHEZgYl7vpBJ2ktB8ey9E+HKHIC7QieyIsLNrSgEjYwR5/9JDGsyOJbvt1i6YxtU5oEXaI7XdJ8gka+HlzWEkjmAJOsAWnqq7CZwfx3xllWmaDfqJEATllpBInqFyvBMA15BfIIMg7W/S4baLo/wDyMxprsp0wB8pji6BoXxE9TZK8Ho5qWYO1I13zEgD/AOHLLnm4xwZzZmpwxzAXRLgQQNjDp16XTBp5gD0IE+UlEwtYwWunLmt2t/wjUaQyugyC4QfI+mi5kpv0zq9CxkzS7y13TeEdz3csC5LddRJH/KZwuHu4RGpn/SxxkjvB90LH0iMzxqQIA6C4jvAS9Q6pCzXQ4umQXE+pu0qCmc5IFhdpnWdfSFhpkyQS18WFrwIP2Ra0gFsfTeR+3SUPZnRW+YlxEHQDUj+SrvYMl5AgkEbAG387Kz25wMoGbQ9g2XGfIwlm1swMiGmQD1AMH1JhKm9FaHW18xymC4AQNA7NIj2CYxeUF1NpiAyQLnM1oP7oOBwgfVDTIAghxgQG8zp7DKUo3F5s1QgAOMg9QCQG+g91TWLQ7YfERlzNghpEga3+rx/5SdGifmP0hwHq3T2Ks14a4yIkknqdBp2UZTDnOaH66GdDIyyPT1QkSygfGZv6oiDtLeZYqnJTaLFz3ktHXI0AR31PmhVYc4OafqAqG2uaLD2RsRQBDc4n5ZMdnGJJ6gSFqkk8jQo7DsJmNb+qyoKjxbJPmVE/t+RWFfUylx0EEgjy/chAwtR7zBjMRy7wCZg7R08FfGSQBYHK4zsANBO8ApjhrIa4Zv0glx/QahiPCQ8+SaX0GlZjEYi56BzWtI+qWzJPp7hMMZmFoB3bsSN29LnRJ1+WQ6xmJ1uY5vI38EPh1NzTDjlFMjK51uz8vUfR+6nqmrQI2tOWscDc5hE3F2PEdhf3SGJe4yBqNL7AgH1WxrVA9gewifqc2OYWeGkeMIbsNDhJIJzW1MamekdNVFNMbXgJ1TlGsmPvdbL/ABx+nNZhkSbgOEujroFrs/NpAy8p13gz2uPdOYSC3M4Ak3Gtw0AkA+amqHELhXEuBIt9o3Psu5+GsRSdSY8CC8Ce7vp/AC4EuNiDfmEbaC5HYNcnfhR96jJIa7lF+UF05jbpE+S3+NPo/wDJpF5o9Awj9XN0NRzG/wBrXH7wfZGfd1TsWX/2f9LWcNxoygG5Y6pNokl5IPhA9U7wrEudUfpBe3O65b/+Tf6bevc7DxXtjO6NDlPi7DVA1585FovrPhIXnfBMLUcXVXAkOzZJm7niAf7Q0Ok916t8Xuo1ppENgBxd9sg7nVed46tLm02HKL5ReIYO2kyY/tWXLyO+qMpujcfCPB6T6gNSMxLnX1BbDSG95JJ7ELt8PiA1o6WBPQ6fdcLw0h1RoMdTs4GS0HzuD5LoquK5XUgIyl5J0sCZ8DzNEdzeyz4+Z9f2OLwbKtV5g5364DR2n8zPmEfiDfllgOzXyQbg2kkeS0DcaD8t7nCBmIJB1FoIE2MD1QuN8Vc5gsTAt1M2BJvHTyWi5kk2yrRq/iSnS+Yx7HA1C6HsP1FpvIjTQXSeKpltJoYBd2ckCBDWwD2+pyTwzKRql7JzUmkODpBJe4FsdRJePMJzEQQGSQWkZD1kElp6269FhzSuZm8izcOQC4ghpc0tJ3P8aU2HtbrYFw/9jf8APusPaA0NFgXb9mmAD/uMeCWcwkxsXDysLH0XmaslYNriXH5cdTrrpoPP8JTF1OSNSyfNuo+59FSpiQTY6SD01GWe8oLpZmdrP1TrzOAbHqEJWDZmlVgF5NgG2PUgQPUhLseSHXOaCDaRAiBKrirAtGhk+Hy2w2B43U4VUlrWum/LB6nUfiVfTFkh8LVhxA0OoHXLI/Hqg8Lw4qODSWxzRO5HMAPP8JmowB1Mx9RBPjAAJWKGAFMyDcCWbyQ0fkT4JpoEmD4hQcQbkFpIlp1DozT/AOo9QrUXywhwkNhs7zP2FvRVp1DMG+9z337fZGY4Q7+6Tba4Hja6l3Q0vTD6eYGHCWwSCbkGeZp/VobapKphCyrnG8TO97ekD3RsRWByt1uJ/wBsWt3BRK2tj9L7je0lvlBVK0gokkZniLCG6WOcaItd3K0ReSCYjSPUmAgEkiodobA/3E/aFfEU5IyxAInvyz90DoSfUIJGQmDE2UWw5BYxIsfJRH+ierB47DgGsIJyvewCIJGa4jwJv3WMZSIpQ0Q5xzE3+lrcrfOXOUUWzwW0RlIQGOu8A5LH6bw09xBA8I6JejRdUe094qCNWuENeBsAdvBRRGsiodp4gsZytLXF8ZiARDDUa4RFpix6Sm6WHDA4NzEHng3yki/kZ9goos5ZwHprsLmc/KYFs3cCCIHWTAnumaoNJgBDiGirsdARHjYAKKJS2kOsFnEmwHNlGgMD9JiPPumODYksB1AMhttAeXMRGup06rKiVUC2bT54zSBlp2AYTJc6SWkje8A7DVNtxzwKZzXqPe9wuGkuIa2YiAGtaB4EQN8qLSMmlg2TNTx2u42aSCXPOYjUAOgu/wB0+oWjwYvGSPIjlBIEE7aHzUUU8ryzKewuGpw8vGaNIM3/AGvK2eGxRp1DP6wGlhE8ozS6B479VFFKx/wI6FMRVLYEXAkWsBNif9RvCNiMS5rGETH0uA5p3GYaEa+yiiUP42S2ApuGacrQXBubKCGGJIgGS0TFha6TcHgnPfKS4iLSRePC3koohO9g9B8dWgxDhrA1BloN/GFik/ka4gxoSJnQCfcqKJqCoGzP+BylpaM+cOMAS14IBEzvMx4whNLoJLZHLbS7C4xfeWtUUVuOmNoZbRzNIdqQDl7ZgPHVx9ECnTLcrWCAIM6xBzeNwSoopapKgY5UaM8i4DgB4GEGuwkNADpkgb+A7AxCiimCsYozDEnMRGUEAeYv/wDPumWXbMEXM2jQxBUUQJC9XDFoD7zzyI1AIg9tSqhn9Ukg5eWSBBkWkdd1FFaE1kuxuVhEHpcGQJsf+Ux8gQ9wBJkkjbLYDKPFRRQtjQmaH9yiiiVjP//Z"/>
          <p:cNvSpPr>
            <a:spLocks noChangeAspect="1" noChangeArrowheads="1"/>
          </p:cNvSpPr>
          <p:nvPr/>
        </p:nvSpPr>
        <p:spPr bwMode="auto">
          <a:xfrm>
            <a:off x="307975" y="79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/>
          <a:p>
            <a:pPr defTabSz="913509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6" descr="data:image/jpeg;base64,/9j/4AAQSkZJRgABAQAAAQABAAD/2wCEAAkGBxQTEhUTExQUFRUXFRQXFRQXFhUUFBcYFBQXFxUVFBUYHCggGBolGxQUITEiJSkrLi4uFx8zODMsNygtLisBCgoKDg0OGxAQGywkICQsLCwsLCwsLCwsLCwsLCwsLCwsLCwsLCwsLCwsLCwsLCwsLCwsLCwsLCwsLCwsLCwsLP/AABEIALgBEgMBIgACEQEDEQH/xAAbAAACAgMBAAAAAAAAAAAAAAADBAACAQUGB//EADoQAAEDAgQEBAUDAgYDAQEAAAEAAhEDIQQSMUEFIlFhcYGRoQYTMrHBQtHwI3IUUmKC4fEHkqIzFf/EABkBAAMBAQEAAAAAAAAAAAAAAAABAgMFBP/EACYRAAICAgMAAgIBBQAAAAAAAAABAhEhMQMSQQQiUWEyExRxgZH/2gAMAwEAAhEDEQA/AOWqVNUMEomRXp0lwNmbyCaD3TLWnusloWA9UsAWNJU+QUSm9GJTwwoTynurtCOqOQqHSRUBGYFWm1GAVAVLFhtJEDkP5qfZegR4hVDlDVlVChy/AEcSqteUVUKLAyHozXJaFdpT7UKxgvVHOQgilPtgZTMVgusswsELNyAC6oVM6rUCo4lSpBQUK4KCwohVJgVeVQuVsqhYhiMF5hVFRWLVVtNSthZGuMq7nK7aao9aodlCqDVXKqUpIVlo/l1FiVFIzIRmoYartCukBVyzTprKyCpYDDaYhBJurGqqMCePBFoVw1URAgLLtgLDyqEK7KZOxS6tukMCSqimXGwJ8F0fBOBio4ZsxHQD7ld5w3g9OmORjR31PmV6OP4cpr7OgqzyX/AvGrHDyKM7CObEtI8uq9hfhxuAhPwLXiCAdx5XW6+DFej6nkDqR6FVOGfrlNhJMbdV6rieC0y5pgQMzo7myycI0CMojSI9k/7KP5CjyVqyvQMfwKgZOQN/tkegC5jHcDc139O7epmR42Xmn8OcdZJo1AUamq2Fy2JAS1vFeecHHYwgahVFdxVMsqG8UMCUUsEKrqaw4wFkpUWoSasq1quWodJ901NlpxkOLQINVXtRmlDqLR1QgeVVlQvULVPZeCLschO1VHEhYbJQpWBZ5Q3FZqhVAViIsK4csJWgplxVWfmIQpyf51TtPD2VWzWHHKQDMqhyadSAS7BdSyZQcXQVrVYK7QrBqZIDOmaTVG0gppZSsbEbXhbmEhtUSNJiT2XcYXglHK3la4a31XLfCuCEmq8w1psOrjEBd/hp8/Zdfh/gmzSKIzDNZAAAA2AhEqPAt/0jhvLJ8vykXu3WqZTQ1TqDQhVpO23CSFYdUdtXdOwobqj+eCBUpQJKv85VfX800xGqxKTq4IPEGYOlyE/jGb2CphXAtPUJgcdxXgj2kkczemrgtLUoR2XoPEGBwi4OxmPJcPxBxDiDM9/yud8yEYrsSzXvai4ZqgdKJMLnRauxFa7Ug5qeNQJV7einkrZXdpGKdKLq8qw0WGNRdYRGQTLlNChZWpUkVaQVLIxKpQuqPYm3uVS2VKWQESxX+UiOargWVxVMBd9OVRlNMjRC0WgFPkqK2dRFAJB0HzTXzjCVdqiNqJLAlNhw4lWbSVW1ET5lkKUbG3ew1MWVgLhUa+yoa10OUayO6Q5VpwJS8GVepiwQoaohKUot4JwdD8M1pytOgfm7aT9wvQcAQdTtf1heb/Cr79ybdgu7pOhq6nBK+NM0ho2fEcQIgaQVzXEuLCmwnWxPl1JOg8U9i6uax0G3XoFqq3D/AJ2YOu10gjqOngtLNKOZ4L8WnEViKbHvYCQXtBytgTc9IXdYXNAJB7LS8N+FaVAlrQWNc6SG2kn/ADRqOy6k8QpUmw4tAECToJ0RQWBAJ0BMLQ8b45Tw/NVqNYJi5v4Qulo8Vo1ARTe10XOW/tqvPPjb4KdjX584bAsQAHEdHWg3RoDp8DxSnWZLXSOoKtTqAOjWVxPB+EOwdJlPMXQTJP8AqMx4D8rouB1nGqA42vr7eKpMlofxrrOnSCuP4wS4gn6gL9SBv4ge3gu04iBDvNcVxNlwRqB/0vN8xJ8bREhGkxFqAQstEILmGVyUuuCS1KjKLVw2VYouhWrPLlUUmgBmmoKSzTRSn0AwG2S1Sqm8hSFQJtNIRgaSoKkKx0QcspDCPEqFtlioYQa2JkQrjS2BSu/KhfPQq7SbodNynvbJvIb5qiH83soqwBhzSXR3VjSIKtTdJJTLrhLaEBiyIwrNOnIMIIWUl6A1TuEGs0raYeiA0E9kNwBKuXHgbRr4Kw1pKZrt2HVEw+GO6xSt4Jo3PwdvI0iPOV2zX2HkuG4c4sdbSBPkt23jjB18PJdfhdQSN4NJG1a3O91zYiY8B+62FBkC1lq+CcQpvLgJzEk3Fosm8disq9C0XYzMWEe5915//wCT3V2llWk50NE8ozGZgwNtYmF07+JwDJXO8WxeJqk5KbSy5EnmMbxoANryT0AlWqEar/xticTVxDq7y4MIuC0gEZYDRa4m8r0b/EgSXER/NYXLcLxdWgB8xmVlhYzFvtP3T+LxoMFpE/yEOgbY3i6ragIEaWuR91p+AOLqrpkZT7gqUq2Z5bG2/wBwtnwtzA1xaACXCeusfhSwTDcZrw197wfcBchUrSfILZcXx05o/wA0ei0xcud87mqooiQUOVmulKPKrReueuVkjZbZUaqYmRdC+ZDVXesAPUwlq1cyhtrWQKhhVLkxRNjpxUBL1n2lJvesVHGBKf8AUbWSew058iyTfVI0R26JKvScCpSvLG7G/nSIQy7bolQHTIRqhtKbEmUqOmUOnujgABCDU0P9lcpUV5KynYxmhT6I1N36VCA1vdDptvmW9UOglMZTfRXZSBdZKvzF3ZFp4mColXoWhmviIMbBMYGmHOLjoBZa4vCfpSDA3GiOOWbYgNRtye/5VvmSFZ9EgXQAQFDXUBzD1YUJklLjqt7wbhPzIdmaRuATPmtuKMuSXVAH4D8ymM0T7rZ4kuqNBJm+w0C2mEogNiLxppbwQatHLMDVdVRpUbI5vEUZ8I+6MyuAINo/ZM4nBEkxp2WvrYCL3mdLqMjRjHYhpaRrMLVkuBHb0hOPpEWGvVZbgjvfx0RTExelLub6bXP5KJiMeaTW02kE6kzPgnX8O5e56bLT4/hz2XMR1U83ZQbjsltoSa5znXRQ5Yw5AJJ0hLuqLhzbf2eyLCPqXhDfVyrOHaSpjKQyxqp6O7JyG+fLboYghKU3mw7+yZxrwXDLaNVaiqbYrwVabwhipMgrEyeiEKZmQoSFbLVhACq0kkBFc2VjDiHqo0HoUGYVq1YTBVsW0BocOqUFMkAq3jBTZhzSJCCyYTNQyUu4RbdEcikyjXWhEddqAMPldcq40VtUCbKFyiwVEgDYuuXOgLAqu0UdTsDvCu12X6tCFfondl6dbKCEIvk2VWNzGZR6WHcWOgWnVTvAbDYRoPdNsq889LJTDUwz6jaLDqULD1P6hB3VR+isd+G2+aHTJvslIIMoL6kOsi/O07rNy9Y2xrCMNRwa0aru/hvhApN5jJ9lrfhfhTWt+ZIJOlrhdThmjMRuut8Xg6LtLbNIr8hMgm2pN/50WamAdqEeIvqmMO8kGdV6S0aV9K+kAIdbAibhbeu2+WLrDqYgbpDNBV4cHOkQLLNLB7QCf5utswXMC6hp2FvTXyQFGq//AJLi65gDySvF+BtDCYnWTmMjwW9ZVLdOb7pTHY8m2R3mYT2SzzGrhi0Obrex7JNrYldFx5jZcQCD0XO1+i4HPDpNxMZDVOra6C4G/ssVXWkaaK9IyCDqBI81m3Y2Vwuhd0QWNLnI9JnIYO10vhJk3VeE0MVQTeI6KgEXTWCeHA5usDzQ8SACRsLJSVZHQNjJ0VSeyzROU9dEeoCcxHkprAbF20i4OJ0Co4lrE0KkWJtuEN7A4mNlappCoVmSsYi190VrQCCqVmyb7SmmAsGS6SUYDlPirNo3HdUxjIVpjSpCuYqK4KwmQM5pt5SqtMgzo1VbTAzSdHItEghxItofA7prZYrSpQ1zhMGfVbjD4kNoBjjzH/hDw9ECAPpOyHXw2aD0P7p9qsOr8Ctw01GmZEei1jqDv8QdfwtpgwR7wj4DBZqhJt3Si23S9wOhSqc8tAv2T+B4Y9+UBp2k9Buuh4WKTRysETdx1J7LeUILbNAlezj+GnUpMaiMcMotaGjoITFKp/Udpr+EjSdDiBdWoVhmM23XQNDfUnLFZ+TmHok8PiCRYT32T+HpA3ee5SY0L0sxdnuQbfumKwGmnZAdVANjABMIWO4iHOABsPvupsoZwlIwXeICA5xBm/kgPrmLdbeS19fiBBAcYmbosB9uOu6bZtOngVrscx8Sx0DoYI90w2s10wc3eIQsW/LfXqN9JVIhnD8XxhaOcgme2nktDXqhwJ7Stx8TGm+o7JEhpM6eRHkuFZisr3AXbBsdiVyeXjc+R50YTbOjqYgOLWsGoGvVFqOs47xdaHB17sM7grdYes11Ug/TET+VhPjp0JSvZbh9wZ0IhNtwrGWe4jeAJKHiaOU5QLbHr3WHumZMkWBUN06aK0jNJ7GnlmOp1UxQuf8AVdLvby2+rcflGpOLg3aDBUvQm/DNKmLd0Zoygg6keypTdzR0KpjKvPYdlA1SRXEUoIvI2PWVdw/qBvaD6ImEFxm/TfyiUm2pFRpOpk+60S9AlQR/OiLUENJ3cJhTEiM38mVh9iATeBCqOLGAb+nrZTHgormaRrKxiask9vdWtMPBJrLKI891hT2QuqL41oD3A2kpVjiD2iCPyr1TJJmSCdbkjZXqtiGyM0XjYnYlXWxPZZ1Qhsg/zotjgiInUGM3hvHguezk8vj91s+E1iDHY+u4/nREV0GpZHsdDHENMieU9lU4o80bC6XruIa0kavIHkh1HHKQLdepCz7NO0Dbs7b4aAqBskWGnddJiIacsaCVx/wO50FxHL1i66rGOzG24brbcz9iu3xSuCbNVoWfjQ0yZN4t7KjzmqAtIg2K1/Fi0cg/zH7D91sOD4HlDg7bTYKk7Gb7Dy0WGiXx2NLZFiTE9p0UqVHaAnx2Sb6nOZsWgeB8VTGjLWPNiZUpYSJJIlAPFMstLfLX3QamKe7QEDYzKzKsaqE5XEuywOU9xqtRiKmcgzmP76LOLrZ2lpNxoNDc3I80jTDmWEesosVj9DGubFrDUDXzWybi21AZkHXv5HstOymYBFOI3mSU2/KcxYYIAJb3i/gVaYmcZ8c0qgJrMDQ0NIe4CM3Q+K81rYkkyvUPj6s+jhi0ZXU6kBwcJLSbhzT4rylxEkXjZT0j2ujJrI/wyXVGtB1K6/hNEG+17rmuHUAysRuGgSf8x1hdNQdAbeOu2hXO+XLOCMJjjOjn6C3QAbIeTbWZnwCBiXgg9HEZT+PVWwjzYHWYnyXja9F2zQx8sZwdbR5dVWl/l21VG1uZ4jTTy1/Cw2rzjQ3PuEuuQYRxu0t218L6ojOZ0OIDdnd+/ZBceYx0us4VwdlAMTBaet90JPY080Fwuam13zNZgbgtJn7IOIABDhpEjv1CcfUiGHvJ6HoeypRw4LQLGSfIGNexJ9le2P0XNaZtq2w6eCGXwQTMbduylR8wdHCzgNJB69wFX5wLnDoR9v2SE5B2GXZhr7W1julHmebxt5q9QR9JBNnHwFyq1ZIBaNSPC8lUkFlxR7hRLmowWJEixv0UT6/oVlaNMS9zjpIAGl1aYtroCfdVImY1LrDaTKxUGR8CDNyNYFxbpurasGEbR0toNRqO/gr4alBy5rnmadvBDpOcJJvBNtIBBkHsiMbzkg8uw1127KGsDQ3UqhzHNPWR4wSfsmcPVYXU81w4w86W1/C11R0Cer/KYP3ssF9soi4EX063SqmmDker8Jr0y2GxlbAJG7tgkeJ4p3zS0CHwIadIvzmP03C5ngPGRSpvbckgunoW3JMbRAR6mLfUqfMcSARB2JgNnKek7Lo/104qjZNUTEPIrNzGSXAExucs26LtsLTDG/eJC89xeKJxAzR9ZiNHARC7bh3FW1aYLZv4hV8aabkM2tKnJBKS4hTGaRvYnqmKWJ0HX8a/hAxVUlxbGke4n8r0sZrcdhsglomb/wA7rVYri+SC0EONo0BjdO8axxYMuo7j7HrZcPX43nxEaDLAPTf1i6zm/EFnS4VxIc8m8zf+WT/DqIPMetzr6Lzo8aq1KrcM13KHEZgYl7vpBJ2ktB8ey9E+HKHIC7QieyIsLNrSgEjYwR5/9JDGsyOJbvt1i6YxtU5oEXaI7XdJ8gka+HlzWEkjmAJOsAWnqq7CZwfx3xllWmaDfqJEATllpBInqFyvBMA15BfIIMg7W/S4baLo/wDyMxprsp0wB8pji6BoXxE9TZK8Ho5qWYO1I13zEgD/AOHLLnm4xwZzZmpwxzAXRLgQQNjDp16XTBp5gD0IE+UlEwtYwWunLmt2t/wjUaQyugyC4QfI+mi5kpv0zq9CxkzS7y13TeEdz3csC5LddRJH/KZwuHu4RGpn/SxxkjvB90LH0iMzxqQIA6C4jvAS9Q6pCzXQ4umQXE+pu0qCmc5IFhdpnWdfSFhpkyQS18WFrwIP2Ra0gFsfTeR+3SUPZnRW+YlxEHQDUj+SrvYMl5AgkEbAG387Kz25wMoGbQ9g2XGfIwlm1swMiGmQD1AMH1JhKm9FaHW18xymC4AQNA7NIj2CYxeUF1NpiAyQLnM1oP7oOBwgfVDTIAghxgQG8zp7DKUo3F5s1QgAOMg9QCQG+g91TWLQ7YfERlzNghpEga3+rx/5SdGifmP0hwHq3T2Ks14a4yIkknqdBp2UZTDnOaH66GdDIyyPT1QkSygfGZv6oiDtLeZYqnJTaLFz3ktHXI0AR31PmhVYc4OafqAqG2uaLD2RsRQBDc4n5ZMdnGJJ6gSFqkk8jQo7DsJmNb+qyoKjxbJPmVE/t+RWFfUylx0EEgjy/chAwtR7zBjMRy7wCZg7R08FfGSQBYHK4zsANBO8ApjhrIa4Zv0glx/QahiPCQ8+SaX0GlZjEYi56BzWtI+qWzJPp7hMMZmFoB3bsSN29LnRJ1+WQ6xmJ1uY5vI38EPh1NzTDjlFMjK51uz8vUfR+6nqmrQI2tOWscDc5hE3F2PEdhf3SGJe4yBqNL7AgH1WxrVA9gewifqc2OYWeGkeMIbsNDhJIJzW1MamekdNVFNMbXgJ1TlGsmPvdbL/ABx+nNZhkSbgOEujroFrs/NpAy8p13gz2uPdOYSC3M4Ak3Gtw0AkA+amqHELhXEuBIt9o3Psu5+GsRSdSY8CC8Ce7vp/AC4EuNiDfmEbaC5HYNcnfhR96jJIa7lF+UF05jbpE+S3+NPo/wDJpF5o9Awj9XN0NRzG/wBrXH7wfZGfd1TsWX/2f9LWcNxoygG5Y6pNokl5IPhA9U7wrEudUfpBe3O65b/+Tf6bevc7DxXtjO6NDlPi7DVA1585FovrPhIXnfBMLUcXVXAkOzZJm7niAf7Q0Ok916t8Xuo1ppENgBxd9sg7nVed46tLm02HKL5ReIYO2kyY/tWXLyO+qMpujcfCPB6T6gNSMxLnX1BbDSG95JJ7ELt8PiA1o6WBPQ6fdcLw0h1RoMdTs4GS0HzuD5LoquK5XUgIyl5J0sCZ8DzNEdzeyz4+Z9f2OLwbKtV5g5364DR2n8zPmEfiDfllgOzXyQbg2kkeS0DcaD8t7nCBmIJB1FoIE2MD1QuN8Vc5gsTAt1M2BJvHTyWi5kk2yrRq/iSnS+Yx7HA1C6HsP1FpvIjTQXSeKpltJoYBd2ckCBDWwD2+pyTwzKRql7JzUmkODpBJe4FsdRJePMJzEQQGSQWkZD1kElp6269FhzSuZm8izcOQC4ghpc0tJ3P8aU2HtbrYFw/9jf8APusPaA0NFgXb9mmAD/uMeCWcwkxsXDysLH0XmaslYNriXH5cdTrrpoPP8JTF1OSNSyfNuo+59FSpiQTY6SD01GWe8oLpZmdrP1TrzOAbHqEJWDZmlVgF5NgG2PUgQPUhLseSHXOaCDaRAiBKrirAtGhk+Hy2w2B43U4VUlrWum/LB6nUfiVfTFkh8LVhxA0OoHXLI/Hqg8Lw4qODSWxzRO5HMAPP8JmowB1Mx9RBPjAAJWKGAFMyDcCWbyQ0fkT4JpoEmD4hQcQbkFpIlp1DozT/AOo9QrUXywhwkNhs7zP2FvRVp1DMG+9z337fZGY4Q7+6Tba4Hja6l3Q0vTD6eYGHCWwSCbkGeZp/VobapKphCyrnG8TO97ekD3RsRWByt1uJ/wBsWt3BRK2tj9L7je0lvlBVK0gokkZniLCG6WOcaItd3K0ReSCYjSPUmAgEkiodobA/3E/aFfEU5IyxAInvyz90DoSfUIJGQmDE2UWw5BYxIsfJRH+ierB47DgGsIJyvewCIJGa4jwJv3WMZSIpQ0Q5xzE3+lrcrfOXOUUWzwW0RlIQGOu8A5LH6bw09xBA8I6JejRdUe094qCNWuENeBsAdvBRRGsiodp4gsZytLXF8ZiARDDUa4RFpix6Sm6WHDA4NzEHng3yki/kZ9goos5ZwHprsLmc/KYFs3cCCIHWTAnumaoNJgBDiGirsdARHjYAKKJS2kOsFnEmwHNlGgMD9JiPPumODYksB1AMhttAeXMRGup06rKiVUC2bT54zSBlp2AYTJc6SWkje8A7DVNtxzwKZzXqPe9wuGkuIa2YiAGtaB4EQN8qLSMmlg2TNTx2u42aSCXPOYjUAOgu/wB0+oWjwYvGSPIjlBIEE7aHzUUU8ryzKewuGpw8vGaNIM3/AGvK2eGxRp1DP6wGlhE8ozS6B479VFFKx/wI6FMRVLYEXAkWsBNif9RvCNiMS5rGETH0uA5p3GYaEa+yiiUP42S2ApuGacrQXBubKCGGJIgGS0TFha6TcHgnPfKS4iLSRePC3koohO9g9B8dWgxDhrA1BloN/GFik/ka4gxoSJnQCfcqKJqCoGzP+BylpaM+cOMAS14IBEzvMx4whNLoJLZHLbS7C4xfeWtUUVuOmNoZbRzNIdqQDl7ZgPHVx9ECnTLcrWCAIM6xBzeNwSoopapKgY5UaM8i4DgB4GEGuwkNADpkgb+A7AxCiimCsYozDEnMRGUEAeYv/wDPumWXbMEXM2jQxBUUQJC9XDFoD7zzyI1AIg9tSqhn9Ukg5eWSBBkWkdd1FFaE1kuxuVhEHpcGQJsf+Ux8gQ9wBJkkjbLYDKPFRRQtjQmaH9yiiiVjP//Z"/>
          <p:cNvSpPr>
            <a:spLocks noChangeAspect="1" noChangeArrowheads="1"/>
          </p:cNvSpPr>
          <p:nvPr/>
        </p:nvSpPr>
        <p:spPr bwMode="auto">
          <a:xfrm>
            <a:off x="460376" y="1603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0" tIns="45675" rIns="91350" bIns="45675" numCol="1" anchor="t" anchorCtr="0" compatLnSpc="1">
            <a:prstTxWarp prst="textNoShape">
              <a:avLst/>
            </a:prstTxWarp>
          </a:bodyPr>
          <a:lstStyle/>
          <a:p>
            <a:pPr defTabSz="913509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28600" y="2260745"/>
            <a:ext cx="3200400" cy="3830320"/>
            <a:chOff x="152400" y="2265680"/>
            <a:chExt cx="3200400" cy="383032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265680"/>
              <a:ext cx="2352841" cy="1676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962400"/>
              <a:ext cx="1295400" cy="16037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52400" y="5634335"/>
              <a:ext cx="32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400" dirty="0">
                  <a:solidFill>
                    <a:prstClr val="black"/>
                  </a:solidFill>
                </a:rPr>
                <a:t>Fluffy dogs</a:t>
              </a:r>
            </a:p>
          </p:txBody>
        </p:sp>
        <p:pic>
          <p:nvPicPr>
            <p:cNvPr id="5" name="Picture 6" descr="https://encrypted-tbn1.gstatic.com/images?q=tbn:ANd9GcSOf6qcc1HwKN658u08Co99-mje7gOuwo_5eAkGaiLzPyyyzSpJy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00200" y="4003421"/>
              <a:ext cx="1438801" cy="15591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8" name="Group 2047"/>
          <p:cNvGrpSpPr/>
          <p:nvPr/>
        </p:nvGrpSpPr>
        <p:grpSpPr>
          <a:xfrm>
            <a:off x="2611120" y="2377584"/>
            <a:ext cx="3561080" cy="3728105"/>
            <a:chOff x="2611120" y="2382520"/>
            <a:chExt cx="3561080" cy="3728105"/>
          </a:xfrm>
        </p:grpSpPr>
        <p:sp>
          <p:nvSpPr>
            <p:cNvPr id="18" name="TextBox 17"/>
            <p:cNvSpPr txBox="1"/>
            <p:nvPr/>
          </p:nvSpPr>
          <p:spPr>
            <a:xfrm>
              <a:off x="2971800" y="5648960"/>
              <a:ext cx="32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400" dirty="0">
                  <a:solidFill>
                    <a:prstClr val="black"/>
                  </a:solidFill>
                </a:rPr>
                <a:t>Non-fluffy dogs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611120" y="2382520"/>
              <a:ext cx="2951480" cy="3175079"/>
              <a:chOff x="2775934" y="2447925"/>
              <a:chExt cx="2951480" cy="3175079"/>
            </a:xfrm>
          </p:grpSpPr>
          <p:pic>
            <p:nvPicPr>
              <p:cNvPr id="1035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000" y="2568675"/>
                <a:ext cx="1536414" cy="1638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6" name="Picture 12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6" r="11111"/>
              <a:stretch/>
            </p:blipFill>
            <p:spPr bwMode="auto">
              <a:xfrm>
                <a:off x="2775934" y="2447925"/>
                <a:ext cx="1643665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Picture 1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8401" y="4191000"/>
                <a:ext cx="1911799" cy="143200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7" name="Straight Connector 6"/>
          <p:cNvCxnSpPr/>
          <p:nvPr/>
        </p:nvCxnSpPr>
        <p:spPr>
          <a:xfrm>
            <a:off x="2438400" y="2204864"/>
            <a:ext cx="1104374" cy="4114800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2" name="Group 2051"/>
          <p:cNvGrpSpPr/>
          <p:nvPr/>
        </p:nvGrpSpPr>
        <p:grpSpPr>
          <a:xfrm>
            <a:off x="5410200" y="2935312"/>
            <a:ext cx="3733800" cy="2469952"/>
            <a:chOff x="5410200" y="2940248"/>
            <a:chExt cx="3733800" cy="2469952"/>
          </a:xfrm>
        </p:grpSpPr>
        <p:grpSp>
          <p:nvGrpSpPr>
            <p:cNvPr id="2051" name="Group 2050"/>
            <p:cNvGrpSpPr/>
            <p:nvPr/>
          </p:nvGrpSpPr>
          <p:grpSpPr>
            <a:xfrm>
              <a:off x="5410200" y="2940248"/>
              <a:ext cx="838200" cy="2469952"/>
              <a:chOff x="5410200" y="2940248"/>
              <a:chExt cx="838200" cy="2469952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5461000" y="2940248"/>
                <a:ext cx="787400" cy="2469952"/>
              </a:xfrm>
              <a:prstGeom prst="line">
                <a:avLst/>
              </a:prstGeom>
              <a:ln w="762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5410200" y="2940248"/>
                <a:ext cx="838200" cy="2469952"/>
              </a:xfrm>
              <a:prstGeom prst="line">
                <a:avLst/>
              </a:prstGeom>
              <a:ln w="762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6621494" y="3359616"/>
              <a:ext cx="252250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509"/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Impractical!</a:t>
              </a:r>
            </a:p>
            <a:p>
              <a:pPr defTabSz="913509"/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Would need examples for </a:t>
              </a: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</a:t>
              </a: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category-attribute combinations…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28600" y="2163609"/>
            <a:ext cx="6316694" cy="4404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557627"/>
            <a:ext cx="6532880" cy="30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Idea: Analogous attributes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Content Placeholder 2"/>
          <p:cNvSpPr>
            <a:spLocks noGrp="1"/>
          </p:cNvSpPr>
          <p:nvPr>
            <p:ph idx="1"/>
          </p:nvPr>
        </p:nvSpPr>
        <p:spPr>
          <a:xfrm>
            <a:off x="458224" y="954395"/>
            <a:ext cx="8229600" cy="1066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Given sparse set of category-specific models, infer “missing” analogous attribute classifiers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07464" y="3622688"/>
            <a:ext cx="2250736" cy="2632137"/>
            <a:chOff x="6113277" y="3924708"/>
            <a:chExt cx="2250736" cy="2632137"/>
          </a:xfrm>
        </p:grpSpPr>
        <p:sp>
          <p:nvSpPr>
            <p:cNvPr id="99" name="TextBox 98"/>
            <p:cNvSpPr txBox="1"/>
            <p:nvPr/>
          </p:nvSpPr>
          <p:spPr>
            <a:xfrm>
              <a:off x="6113277" y="6053691"/>
              <a:ext cx="2250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/>
              <a:r>
                <a:rPr lang="en-US" dirty="0" smtClean="0">
                  <a:solidFill>
                    <a:prstClr val="black"/>
                  </a:solidFill>
                </a:rPr>
                <a:t>A striped dog? Yes.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6386142" y="4753058"/>
              <a:ext cx="1520567" cy="1407534"/>
              <a:chOff x="6713621" y="4325278"/>
              <a:chExt cx="1781705" cy="1649260"/>
            </a:xfrm>
          </p:grpSpPr>
          <p:pic>
            <p:nvPicPr>
              <p:cNvPr id="171" name="Picture 6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49" t="2366" r="9424" b="22612"/>
              <a:stretch/>
            </p:blipFill>
            <p:spPr bwMode="auto">
              <a:xfrm flipH="1">
                <a:off x="6713621" y="4325278"/>
                <a:ext cx="1066800" cy="1457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72" name="Straight Connector 171"/>
              <p:cNvCxnSpPr/>
              <p:nvPr/>
            </p:nvCxnSpPr>
            <p:spPr>
              <a:xfrm flipV="1">
                <a:off x="7556382" y="4552902"/>
                <a:ext cx="938944" cy="142163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73" name="Oval 172"/>
              <p:cNvSpPr/>
              <p:nvPr/>
            </p:nvSpPr>
            <p:spPr>
              <a:xfrm>
                <a:off x="7620000" y="4724400"/>
                <a:ext cx="240938" cy="2590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3509"/>
                <a:r>
                  <a:rPr lang="en-US" dirty="0" smtClean="0">
                    <a:solidFill>
                      <a:prstClr val="black"/>
                    </a:solidFill>
                  </a:rPr>
                  <a:t>+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6631115" y="4232805"/>
              <a:ext cx="15062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509"/>
              <a:r>
                <a:rPr lang="en-US" sz="2000" b="1" dirty="0">
                  <a:solidFill>
                    <a:prstClr val="black"/>
                  </a:solidFill>
                </a:rPr>
                <a:t>Prediction</a:t>
              </a:r>
            </a:p>
          </p:txBody>
        </p:sp>
        <p:sp>
          <p:nvSpPr>
            <p:cNvPr id="105" name="Right Arrow 104"/>
            <p:cNvSpPr/>
            <p:nvPr/>
          </p:nvSpPr>
          <p:spPr>
            <a:xfrm rot="5400000">
              <a:off x="7002256" y="3900521"/>
              <a:ext cx="370088" cy="418461"/>
            </a:xfrm>
            <a:prstGeom prst="rightArrow">
              <a:avLst>
                <a:gd name="adj1" fmla="val 29628"/>
                <a:gd name="adj2" fmla="val 46486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0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191483" y="4250928"/>
              <a:ext cx="2048080" cy="230591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0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99202" y="4263462"/>
              <a:ext cx="355020" cy="46166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400" b="1" dirty="0">
                  <a:solidFill>
                    <a:prstClr val="white"/>
                  </a:solidFill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74119" y="2081284"/>
            <a:ext cx="2368358" cy="1569921"/>
            <a:chOff x="5868247" y="2383287"/>
            <a:chExt cx="2368358" cy="1569921"/>
          </a:xfrm>
        </p:grpSpPr>
        <p:sp>
          <p:nvSpPr>
            <p:cNvPr id="103" name="TextBox 102"/>
            <p:cNvSpPr txBox="1"/>
            <p:nvPr/>
          </p:nvSpPr>
          <p:spPr>
            <a:xfrm>
              <a:off x="6466136" y="3087673"/>
              <a:ext cx="12073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509"/>
              <a:r>
                <a:rPr lang="en-US" sz="3200" b="1" dirty="0">
                  <a:solidFill>
                    <a:srgbClr val="FF0000"/>
                  </a:solidFill>
                </a:rPr>
                <a:t>?? </a:t>
              </a:r>
              <a:r>
                <a:rPr lang="en-US" sz="3200" b="1" dirty="0">
                  <a:solidFill>
                    <a:prstClr val="black"/>
                  </a:solidFill>
                </a:rPr>
                <a:t>= </a:t>
              </a:r>
              <a:endParaRPr lang="en-US" sz="400" b="1" dirty="0">
                <a:solidFill>
                  <a:prstClr val="black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191483" y="2386300"/>
              <a:ext cx="2045122" cy="156690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0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651720" y="2383287"/>
              <a:ext cx="1281002" cy="83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ts val="2900"/>
                </a:lnSpc>
              </a:pPr>
              <a:r>
                <a:rPr lang="en-US" sz="2000" b="1" dirty="0">
                  <a:solidFill>
                    <a:prstClr val="black"/>
                  </a:solidFill>
                </a:rPr>
                <a:t>Inferred attribute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202975" y="2390636"/>
              <a:ext cx="355020" cy="46166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400" b="1" dirty="0">
                  <a:solidFill>
                    <a:prstClr val="white"/>
                  </a:solidFill>
                </a:rPr>
                <a:t>2</a:t>
              </a:r>
            </a:p>
          </p:txBody>
        </p:sp>
        <p:sp>
          <p:nvSpPr>
            <p:cNvPr id="146" name="Right Arrow 145"/>
            <p:cNvSpPr/>
            <p:nvPr/>
          </p:nvSpPr>
          <p:spPr>
            <a:xfrm>
              <a:off x="5868247" y="3187994"/>
              <a:ext cx="433756" cy="418461"/>
            </a:xfrm>
            <a:prstGeom prst="rightArrow">
              <a:avLst>
                <a:gd name="adj1" fmla="val 29628"/>
                <a:gd name="adj2" fmla="val 46486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09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47" name="Straight Connector 146"/>
            <p:cNvCxnSpPr/>
            <p:nvPr/>
          </p:nvCxnSpPr>
          <p:spPr>
            <a:xfrm flipV="1">
              <a:off x="7279076" y="2835398"/>
              <a:ext cx="822728" cy="97248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685800" y="2060197"/>
            <a:ext cx="5334992" cy="4194645"/>
            <a:chOff x="685800" y="2362200"/>
            <a:chExt cx="5334992" cy="4194645"/>
          </a:xfrm>
        </p:grpSpPr>
        <p:sp>
          <p:nvSpPr>
            <p:cNvPr id="106" name="Rectangle 105"/>
            <p:cNvSpPr/>
            <p:nvPr/>
          </p:nvSpPr>
          <p:spPr>
            <a:xfrm>
              <a:off x="685800" y="2387871"/>
              <a:ext cx="5334992" cy="416897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0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94597" y="2394699"/>
              <a:ext cx="355020" cy="46166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400" b="1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75415" y="2362200"/>
              <a:ext cx="489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400" b="1" dirty="0">
                  <a:solidFill>
                    <a:prstClr val="black"/>
                  </a:solidFill>
                </a:rPr>
                <a:t>Learned category-sensitive attributes</a:t>
              </a:r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>
              <a:off x="1550634" y="3276600"/>
              <a:ext cx="0" cy="312151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543461" y="4745383"/>
              <a:ext cx="4250391" cy="0"/>
            </a:xfrm>
            <a:prstGeom prst="line">
              <a:avLst/>
            </a:prstGeom>
            <a:ln w="6350"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030870" y="3296537"/>
              <a:ext cx="0" cy="3121519"/>
            </a:xfrm>
            <a:prstGeom prst="line">
              <a:avLst/>
            </a:prstGeom>
            <a:ln w="19050"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4458240" y="3296537"/>
              <a:ext cx="0" cy="3121519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927347" y="3715183"/>
              <a:ext cx="773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000" dirty="0">
                  <a:solidFill>
                    <a:prstClr val="black"/>
                  </a:solidFill>
                </a:rPr>
                <a:t>Dog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68868" y="5297278"/>
              <a:ext cx="819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/>
              <a:r>
                <a:rPr lang="en-US" dirty="0" smtClean="0">
                  <a:solidFill>
                    <a:prstClr val="black"/>
                  </a:solidFill>
                </a:rPr>
                <a:t>Equine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725291" y="2966444"/>
              <a:ext cx="1123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000" dirty="0">
                  <a:solidFill>
                    <a:prstClr val="black"/>
                  </a:solidFill>
                </a:rPr>
                <a:t>Spotted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657500" y="2962653"/>
              <a:ext cx="10044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000" dirty="0">
                  <a:solidFill>
                    <a:prstClr val="black"/>
                  </a:solidFill>
                </a:rPr>
                <a:t>Brown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104507" y="2959627"/>
              <a:ext cx="13208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000" dirty="0">
                  <a:solidFill>
                    <a:prstClr val="black"/>
                  </a:solidFill>
                </a:rPr>
                <a:t>Striped</a:t>
              </a:r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1582756" y="4810414"/>
              <a:ext cx="1411309" cy="1397306"/>
              <a:chOff x="1431159" y="5556004"/>
              <a:chExt cx="2034250" cy="1637276"/>
            </a:xfrm>
          </p:grpSpPr>
          <p:pic>
            <p:nvPicPr>
              <p:cNvPr id="165" name="Picture 2" descr="https://encrypted-tbn3.gstatic.com/images?q=tbn:ANd9GcQoHdin5iq_Db-inMvJxliS2eTX3mRoo9maNgXAjXAnlq90mpVr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1009" y="6096000"/>
                <a:ext cx="914400" cy="1097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7" descr="https://encrypted-tbn3.gstatic.com/images?q=tbn:ANd9GcR9agH0Bs1wRqnoKSG46ZwmJxEbBiJ9WmV5KhadyIANedc2PwadKw"/>
              <p:cNvPicPr>
                <a:picLocks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flipH="1">
                <a:off x="1431159" y="5556004"/>
                <a:ext cx="914400" cy="1097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7" name="Group 166"/>
              <p:cNvGrpSpPr/>
              <p:nvPr/>
            </p:nvGrpSpPr>
            <p:grpSpPr>
              <a:xfrm>
                <a:off x="1786255" y="5638800"/>
                <a:ext cx="1348131" cy="1415853"/>
                <a:chOff x="1786255" y="5638800"/>
                <a:chExt cx="1348131" cy="1415853"/>
              </a:xfrm>
            </p:grpSpPr>
            <p:cxnSp>
              <p:nvCxnSpPr>
                <p:cNvPr id="168" name="Straight Connector 167"/>
                <p:cNvCxnSpPr/>
                <p:nvPr/>
              </p:nvCxnSpPr>
              <p:spPr>
                <a:xfrm flipV="1">
                  <a:off x="2133600" y="5638800"/>
                  <a:ext cx="593122" cy="141585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69" name="Oval 168"/>
                <p:cNvSpPr/>
                <p:nvPr/>
              </p:nvSpPr>
              <p:spPr>
                <a:xfrm>
                  <a:off x="1786255" y="6194245"/>
                  <a:ext cx="259080" cy="25908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3509"/>
                  <a:r>
                    <a:rPr lang="en-US" dirty="0" smtClean="0">
                      <a:solidFill>
                        <a:prstClr val="black"/>
                      </a:solidFill>
                    </a:rPr>
                    <a:t>+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2875306" y="5960307"/>
                  <a:ext cx="259080" cy="25908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3509"/>
                  <a:r>
                    <a:rPr lang="en-US" dirty="0" smtClean="0">
                      <a:solidFill>
                        <a:prstClr val="black"/>
                      </a:solidFill>
                    </a:rPr>
                    <a:t>-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3083735" y="4810414"/>
              <a:ext cx="1284067" cy="1379049"/>
              <a:chOff x="3787957" y="5571244"/>
              <a:chExt cx="1850843" cy="1615883"/>
            </a:xfrm>
          </p:grpSpPr>
          <p:pic>
            <p:nvPicPr>
              <p:cNvPr id="160" name="Picture 4" descr="https://encrypted-tbn3.gstatic.com/images?q=tbn:ANd9GcTSmVzvccAQwduMbhWzU7VenDAtT2dU3HDgq0x86I98vvm9FaVO"/>
              <p:cNvPicPr>
                <a:picLocks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724400" y="6089847"/>
                <a:ext cx="914400" cy="1097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5" descr="https://encrypted-tbn0.gstatic.com/images?q=tbn:ANd9GcQ_BMhEalGel_UomSzKRvU6wxrunkNSQhNcosjjS7O7lT8VykYP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7957" y="5571244"/>
                <a:ext cx="914400" cy="1097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62" name="Straight Connector 161"/>
              <p:cNvCxnSpPr/>
              <p:nvPr/>
            </p:nvCxnSpPr>
            <p:spPr>
              <a:xfrm flipV="1">
                <a:off x="4385945" y="5645605"/>
                <a:ext cx="593122" cy="141585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3" name="Oval 162"/>
              <p:cNvSpPr/>
              <p:nvPr/>
            </p:nvSpPr>
            <p:spPr>
              <a:xfrm>
                <a:off x="4038600" y="6201050"/>
                <a:ext cx="259080" cy="2590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3509"/>
                <a:r>
                  <a:rPr lang="en-US" dirty="0" smtClean="0">
                    <a:solidFill>
                      <a:prstClr val="black"/>
                    </a:solidFill>
                  </a:rPr>
                  <a:t>+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127651" y="5967112"/>
                <a:ext cx="259080" cy="25908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3509"/>
                <a:r>
                  <a:rPr lang="en-US" dirty="0" smtClean="0">
                    <a:solidFill>
                      <a:prstClr val="black"/>
                    </a:solidFill>
                  </a:rPr>
                  <a:t>-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>
              <a:off x="1625971" y="3336062"/>
              <a:ext cx="1294580" cy="1409202"/>
              <a:chOff x="3379059" y="1115586"/>
              <a:chExt cx="1865997" cy="1651214"/>
            </a:xfrm>
          </p:grpSpPr>
          <p:pic>
            <p:nvPicPr>
              <p:cNvPr id="154" name="Picture 22" descr="https://encrypted-tbn3.gstatic.com/images?q=tbn:ANd9GcT53JiFbixDOfAk0PM-Jv9OpQfn2DbXTv9zSGuH6tGPcgJWRHAH"/>
              <p:cNvPicPr>
                <a:picLocks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379059" y="1115586"/>
                <a:ext cx="914399" cy="1097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1"/>
              <p:cNvPicPr>
                <a:picLocks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2" t="5811" r="13568" b="14508"/>
              <a:stretch/>
            </p:blipFill>
            <p:spPr bwMode="auto">
              <a:xfrm>
                <a:off x="4330655" y="1669520"/>
                <a:ext cx="914401" cy="1097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6" name="Group 155"/>
              <p:cNvGrpSpPr/>
              <p:nvPr/>
            </p:nvGrpSpPr>
            <p:grpSpPr>
              <a:xfrm>
                <a:off x="3861979" y="1235681"/>
                <a:ext cx="1239907" cy="1415853"/>
                <a:chOff x="1984932" y="5638800"/>
                <a:chExt cx="1239907" cy="1415853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 flipV="1">
                  <a:off x="2133600" y="5638800"/>
                  <a:ext cx="593122" cy="141585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58" name="Oval 157"/>
                <p:cNvSpPr/>
                <p:nvPr/>
              </p:nvSpPr>
              <p:spPr>
                <a:xfrm>
                  <a:off x="1984932" y="5800355"/>
                  <a:ext cx="259081" cy="25908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3509"/>
                  <a:r>
                    <a:rPr lang="en-US" dirty="0" smtClean="0">
                      <a:solidFill>
                        <a:prstClr val="black"/>
                      </a:solidFill>
                    </a:rPr>
                    <a:t>+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2965759" y="6241838"/>
                  <a:ext cx="259080" cy="25908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3509"/>
                  <a:r>
                    <a:rPr lang="en-US" dirty="0" smtClean="0">
                      <a:solidFill>
                        <a:prstClr val="black"/>
                      </a:solidFill>
                    </a:rPr>
                    <a:t>-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40" name="Group 139"/>
            <p:cNvGrpSpPr/>
            <p:nvPr/>
          </p:nvGrpSpPr>
          <p:grpSpPr>
            <a:xfrm>
              <a:off x="4511105" y="3336709"/>
              <a:ext cx="1268773" cy="1371274"/>
              <a:chOff x="6096000" y="1654587"/>
              <a:chExt cx="1828800" cy="1606773"/>
            </a:xfrm>
          </p:grpSpPr>
          <p:pic>
            <p:nvPicPr>
              <p:cNvPr id="149" name="Picture 25"/>
              <p:cNvPicPr>
                <a:picLocks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1654587"/>
                <a:ext cx="914400" cy="1097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8" name="Picture 24"/>
              <p:cNvPicPr>
                <a:picLocks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49" t="4305" b="6304"/>
              <a:stretch/>
            </p:blipFill>
            <p:spPr bwMode="auto">
              <a:xfrm>
                <a:off x="7010400" y="2164080"/>
                <a:ext cx="914400" cy="1097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0" name="Group 149"/>
              <p:cNvGrpSpPr/>
              <p:nvPr/>
            </p:nvGrpSpPr>
            <p:grpSpPr>
              <a:xfrm>
                <a:off x="6671945" y="1788653"/>
                <a:ext cx="902335" cy="1415853"/>
                <a:chOff x="2133600" y="5638800"/>
                <a:chExt cx="902335" cy="1415853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 flipV="1">
                  <a:off x="2133600" y="5638800"/>
                  <a:ext cx="593122" cy="141585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52" name="Oval 151"/>
                <p:cNvSpPr/>
                <p:nvPr/>
              </p:nvSpPr>
              <p:spPr>
                <a:xfrm>
                  <a:off x="2171081" y="5837572"/>
                  <a:ext cx="259080" cy="25908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3509"/>
                  <a:r>
                    <a:rPr lang="en-US" dirty="0" smtClean="0">
                      <a:solidFill>
                        <a:prstClr val="black"/>
                      </a:solidFill>
                    </a:rPr>
                    <a:t>+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2776855" y="5765307"/>
                  <a:ext cx="259080" cy="25908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3509"/>
                  <a:r>
                    <a:rPr lang="en-US" dirty="0" smtClean="0">
                      <a:solidFill>
                        <a:prstClr val="black"/>
                      </a:solidFill>
                    </a:rPr>
                    <a:t>-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41" name="TextBox 140"/>
            <p:cNvSpPr txBox="1"/>
            <p:nvPr/>
          </p:nvSpPr>
          <p:spPr>
            <a:xfrm>
              <a:off x="3136601" y="3592537"/>
              <a:ext cx="12617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509"/>
              <a:r>
                <a:rPr lang="en-US" sz="2000" i="1" dirty="0">
                  <a:solidFill>
                    <a:prstClr val="black"/>
                  </a:solidFill>
                </a:rPr>
                <a:t>No training examples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635132" y="3362488"/>
              <a:ext cx="580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509"/>
              <a:r>
                <a:rPr lang="en-US" sz="3200" b="1" dirty="0">
                  <a:solidFill>
                    <a:srgbClr val="FF0000"/>
                  </a:solidFill>
                </a:rPr>
                <a:t>??</a:t>
              </a:r>
              <a:endParaRPr lang="en-US" sz="400" b="1" dirty="0">
                <a:solidFill>
                  <a:srgbClr val="FF0000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94368" y="2692201"/>
              <a:ext cx="13208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000" b="1" dirty="0">
                  <a:solidFill>
                    <a:srgbClr val="0070C0"/>
                  </a:solidFill>
                </a:rPr>
                <a:t>Attribute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 rot="16200000">
              <a:off x="311477" y="4391987"/>
              <a:ext cx="13208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000" b="1" dirty="0">
                  <a:solidFill>
                    <a:srgbClr val="0070C0"/>
                  </a:solidFill>
                </a:rPr>
                <a:t>Category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86045" y="4905469"/>
              <a:ext cx="12617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509"/>
              <a:r>
                <a:rPr lang="en-US" sz="2000" i="1" dirty="0">
                  <a:solidFill>
                    <a:prstClr val="black"/>
                  </a:solidFill>
                </a:rPr>
                <a:t>No training examples</a:t>
              </a: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>
              <a:off x="1542778" y="3291007"/>
              <a:ext cx="425039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013457" y="6522277"/>
            <a:ext cx="35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Chen &amp; Grauman, CVPR 2014</a:t>
            </a:r>
            <a:endParaRPr lang="en-US" i="1" dirty="0"/>
          </a:p>
        </p:txBody>
      </p:sp>
      <p:sp>
        <p:nvSpPr>
          <p:cNvPr id="68" name="TextBox 67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18" y="95399"/>
            <a:ext cx="85344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 via tensor completion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7370" y="2694535"/>
            <a:ext cx="3481497" cy="3164641"/>
            <a:chOff x="1358668" y="721871"/>
            <a:chExt cx="2413888" cy="2194197"/>
          </a:xfrm>
        </p:grpSpPr>
        <p:sp>
          <p:nvSpPr>
            <p:cNvPr id="5" name="Cube 4"/>
            <p:cNvSpPr/>
            <p:nvPr/>
          </p:nvSpPr>
          <p:spPr>
            <a:xfrm>
              <a:off x="2319232" y="1917700"/>
              <a:ext cx="465825" cy="452120"/>
            </a:xfrm>
            <a:prstGeom prst="cube">
              <a:avLst>
                <a:gd name="adj" fmla="val 81366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endParaRPr lang="en-US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" name="Cube 5"/>
            <p:cNvSpPr/>
            <p:nvPr/>
          </p:nvSpPr>
          <p:spPr>
            <a:xfrm>
              <a:off x="2739543" y="1910080"/>
              <a:ext cx="465825" cy="452120"/>
            </a:xfrm>
            <a:prstGeom prst="cube">
              <a:avLst>
                <a:gd name="adj" fmla="val 81366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endParaRPr lang="en-US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" name="Cube 6"/>
            <p:cNvSpPr/>
            <p:nvPr/>
          </p:nvSpPr>
          <p:spPr>
            <a:xfrm>
              <a:off x="2309072" y="1465580"/>
              <a:ext cx="465825" cy="452120"/>
            </a:xfrm>
            <a:prstGeom prst="cube">
              <a:avLst>
                <a:gd name="adj" fmla="val 81366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endParaRPr lang="en-US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" name="Cube 7"/>
            <p:cNvSpPr/>
            <p:nvPr/>
          </p:nvSpPr>
          <p:spPr>
            <a:xfrm>
              <a:off x="2647647" y="1752600"/>
              <a:ext cx="465825" cy="452120"/>
            </a:xfrm>
            <a:prstGeom prst="cube">
              <a:avLst>
                <a:gd name="adj" fmla="val 81366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endParaRPr lang="en-US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9" name="Cube 8"/>
            <p:cNvSpPr/>
            <p:nvPr/>
          </p:nvSpPr>
          <p:spPr>
            <a:xfrm>
              <a:off x="2757396" y="1300480"/>
              <a:ext cx="465825" cy="452120"/>
            </a:xfrm>
            <a:prstGeom prst="cube">
              <a:avLst>
                <a:gd name="adj" fmla="val 81366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endParaRPr lang="en-US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Cube 9"/>
            <p:cNvSpPr/>
            <p:nvPr/>
          </p:nvSpPr>
          <p:spPr>
            <a:xfrm>
              <a:off x="3207450" y="1479550"/>
              <a:ext cx="465825" cy="452120"/>
            </a:xfrm>
            <a:prstGeom prst="cube">
              <a:avLst>
                <a:gd name="adj" fmla="val 81366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endParaRPr lang="en-US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" name="Cube 10"/>
            <p:cNvSpPr/>
            <p:nvPr/>
          </p:nvSpPr>
          <p:spPr>
            <a:xfrm>
              <a:off x="2952697" y="1981200"/>
              <a:ext cx="465825" cy="452120"/>
            </a:xfrm>
            <a:prstGeom prst="cube">
              <a:avLst>
                <a:gd name="adj" fmla="val 81366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endParaRPr lang="en-US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2" name="Cube 11"/>
            <p:cNvSpPr/>
            <p:nvPr/>
          </p:nvSpPr>
          <p:spPr>
            <a:xfrm>
              <a:off x="2181822" y="1300480"/>
              <a:ext cx="465825" cy="452120"/>
            </a:xfrm>
            <a:prstGeom prst="cube">
              <a:avLst>
                <a:gd name="adj" fmla="val 81366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endParaRPr lang="en-US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Cube 12"/>
            <p:cNvSpPr/>
            <p:nvPr/>
          </p:nvSpPr>
          <p:spPr>
            <a:xfrm>
              <a:off x="2754995" y="1016000"/>
              <a:ext cx="465825" cy="452120"/>
            </a:xfrm>
            <a:prstGeom prst="cube">
              <a:avLst>
                <a:gd name="adj" fmla="val 81366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endParaRPr lang="en-US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4" name="Cube 13"/>
            <p:cNvSpPr/>
            <p:nvPr/>
          </p:nvSpPr>
          <p:spPr>
            <a:xfrm>
              <a:off x="3233632" y="1905000"/>
              <a:ext cx="465825" cy="452120"/>
            </a:xfrm>
            <a:prstGeom prst="cube">
              <a:avLst>
                <a:gd name="adj" fmla="val 81366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endParaRPr lang="en-US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" name="Cube 14"/>
            <p:cNvSpPr/>
            <p:nvPr/>
          </p:nvSpPr>
          <p:spPr>
            <a:xfrm>
              <a:off x="3292302" y="934720"/>
              <a:ext cx="465825" cy="452120"/>
            </a:xfrm>
            <a:prstGeom prst="cube">
              <a:avLst>
                <a:gd name="adj" fmla="val 81366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endParaRPr lang="en-US" sz="28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Cube 15"/>
            <p:cNvSpPr/>
            <p:nvPr/>
          </p:nvSpPr>
          <p:spPr>
            <a:xfrm>
              <a:off x="2172356" y="914400"/>
              <a:ext cx="1600200" cy="1524000"/>
            </a:xfrm>
            <a:prstGeom prst="cube">
              <a:avLst/>
            </a:prstGeom>
            <a:noFill/>
            <a:ln w="12700">
              <a:solidFill>
                <a:srgbClr val="FF7C8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r>
                <a:rPr lang="en-US" sz="28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W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358668" y="721871"/>
              <a:ext cx="2188389" cy="2194197"/>
              <a:chOff x="1051482" y="3528699"/>
              <a:chExt cx="2188389" cy="2194197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92172" y="5488160"/>
                <a:ext cx="1547699" cy="234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509"/>
                <a:r>
                  <a:rPr lang="en-US" sz="16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Attribute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6200000">
                <a:off x="635629" y="4547199"/>
                <a:ext cx="1547699" cy="234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509"/>
                <a:r>
                  <a:rPr lang="en-US" sz="16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Category</a:t>
                </a:r>
              </a:p>
            </p:txBody>
          </p:sp>
          <p:sp>
            <p:nvSpPr>
              <p:cNvPr id="20" name="Left Brace 19"/>
              <p:cNvSpPr/>
              <p:nvPr/>
            </p:nvSpPr>
            <p:spPr>
              <a:xfrm>
                <a:off x="1568894" y="4123382"/>
                <a:ext cx="250278" cy="1091891"/>
              </a:xfrm>
              <a:prstGeom prst="leftBrace">
                <a:avLst>
                  <a:gd name="adj1" fmla="val 45966"/>
                  <a:gd name="adj2" fmla="val 50000"/>
                </a:avLst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509"/>
                <a:endParaRPr lang="en-US" sz="28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eft Brace 20"/>
              <p:cNvSpPr/>
              <p:nvPr/>
            </p:nvSpPr>
            <p:spPr>
              <a:xfrm rot="16200000">
                <a:off x="2337734" y="4833499"/>
                <a:ext cx="250278" cy="1161158"/>
              </a:xfrm>
              <a:prstGeom prst="leftBrace">
                <a:avLst>
                  <a:gd name="adj1" fmla="val 45966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509"/>
                <a:endParaRPr lang="en-US" sz="28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9061195">
                <a:off x="1051482" y="3528699"/>
                <a:ext cx="1132284" cy="337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509">
                  <a:lnSpc>
                    <a:spcPct val="80000"/>
                  </a:lnSpc>
                </a:pPr>
                <a:r>
                  <a:rPr lang="en-US" sz="16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Classifier dimension</a:t>
                </a:r>
              </a:p>
            </p:txBody>
          </p:sp>
          <p:sp>
            <p:nvSpPr>
              <p:cNvPr id="23" name="Left Brace 22"/>
              <p:cNvSpPr/>
              <p:nvPr/>
            </p:nvSpPr>
            <p:spPr>
              <a:xfrm rot="2710689">
                <a:off x="1797632" y="3540520"/>
                <a:ext cx="250278" cy="501659"/>
              </a:xfrm>
              <a:prstGeom prst="leftBrace">
                <a:avLst>
                  <a:gd name="adj1" fmla="val 45966"/>
                  <a:gd name="adj2" fmla="val 50000"/>
                </a:avLst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509"/>
                <a:endParaRPr lang="en-US" sz="28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3834803" y="2778485"/>
            <a:ext cx="4320784" cy="3080693"/>
            <a:chOff x="4700393" y="780077"/>
            <a:chExt cx="2995807" cy="2135991"/>
          </a:xfrm>
        </p:grpSpPr>
        <p:sp>
          <p:nvSpPr>
            <p:cNvPr id="25" name="Cube 24"/>
            <p:cNvSpPr/>
            <p:nvPr/>
          </p:nvSpPr>
          <p:spPr>
            <a:xfrm>
              <a:off x="6096000" y="922492"/>
              <a:ext cx="1600200" cy="1524000"/>
            </a:xfrm>
            <a:prstGeom prst="cub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509"/>
              <a:r>
                <a:rPr lang="en-US" sz="28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W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221811" y="780077"/>
              <a:ext cx="2258287" cy="2135991"/>
              <a:chOff x="981583" y="3586905"/>
              <a:chExt cx="2258287" cy="2135991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692171" y="5488160"/>
                <a:ext cx="1547699" cy="234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509"/>
                <a:r>
                  <a:rPr lang="en-US" sz="16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Attribute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6200000">
                <a:off x="635629" y="4547199"/>
                <a:ext cx="1547699" cy="234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509"/>
                <a:r>
                  <a:rPr lang="en-US" sz="16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Category</a:t>
                </a:r>
              </a:p>
            </p:txBody>
          </p:sp>
          <p:sp>
            <p:nvSpPr>
              <p:cNvPr id="30" name="Left Brace 29"/>
              <p:cNvSpPr/>
              <p:nvPr/>
            </p:nvSpPr>
            <p:spPr>
              <a:xfrm>
                <a:off x="1568894" y="4123382"/>
                <a:ext cx="250278" cy="1091891"/>
              </a:xfrm>
              <a:prstGeom prst="leftBrace">
                <a:avLst>
                  <a:gd name="adj1" fmla="val 45966"/>
                  <a:gd name="adj2" fmla="val 50000"/>
                </a:avLst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509"/>
                <a:endParaRPr lang="en-US" sz="28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eft Brace 30"/>
              <p:cNvSpPr/>
              <p:nvPr/>
            </p:nvSpPr>
            <p:spPr>
              <a:xfrm rot="16200000">
                <a:off x="2337734" y="4833499"/>
                <a:ext cx="250278" cy="1161158"/>
              </a:xfrm>
              <a:prstGeom prst="leftBrace">
                <a:avLst>
                  <a:gd name="adj1" fmla="val 45966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509"/>
                <a:endParaRPr lang="en-US" sz="28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19061195">
                <a:off x="981583" y="3586905"/>
                <a:ext cx="1013637" cy="337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509">
                  <a:lnSpc>
                    <a:spcPct val="80000"/>
                  </a:lnSpc>
                </a:pPr>
                <a:r>
                  <a:rPr lang="en-US" sz="16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Classifier dimension</a:t>
                </a:r>
              </a:p>
            </p:txBody>
          </p:sp>
          <p:sp>
            <p:nvSpPr>
              <p:cNvPr id="33" name="Left Brace 32"/>
              <p:cNvSpPr/>
              <p:nvPr/>
            </p:nvSpPr>
            <p:spPr>
              <a:xfrm rot="2710689">
                <a:off x="1797632" y="3540520"/>
                <a:ext cx="250278" cy="501659"/>
              </a:xfrm>
              <a:prstGeom prst="leftBrace">
                <a:avLst>
                  <a:gd name="adj1" fmla="val 45966"/>
                  <a:gd name="adj2" fmla="val 50000"/>
                </a:avLst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509"/>
                <a:endParaRPr lang="en-US" sz="28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Right Arrow 26"/>
            <p:cNvSpPr/>
            <p:nvPr/>
          </p:nvSpPr>
          <p:spPr>
            <a:xfrm>
              <a:off x="4700393" y="1600200"/>
              <a:ext cx="879757" cy="331470"/>
            </a:xfrm>
            <a:prstGeom prst="rightArrow">
              <a:avLst>
                <a:gd name="adj1" fmla="val 13889"/>
                <a:gd name="adj2" fmla="val 8033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09"/>
              <a:endParaRPr lang="en-US" sz="2800">
                <a:solidFill>
                  <a:prstClr val="white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94588" y="1419067"/>
            <a:ext cx="2536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sparse object-attribute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tensor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386178" y="1389546"/>
            <a:ext cx="32308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low-d latent factors and infer missing classifiers (the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analogous attributes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772247" y="1642206"/>
            <a:ext cx="1268853" cy="478072"/>
          </a:xfrm>
          <a:prstGeom prst="rightArrow">
            <a:avLst>
              <a:gd name="adj1" fmla="val 13889"/>
              <a:gd name="adj2" fmla="val 8033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09"/>
            <a:endParaRPr lang="en-US" sz="2800">
              <a:solidFill>
                <a:prstClr val="white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2171" y="5991883"/>
            <a:ext cx="3559159" cy="4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686364" y="6491098"/>
            <a:ext cx="9283496" cy="338463"/>
          </a:xfrm>
          <a:prstGeom prst="rect">
            <a:avLst/>
          </a:prstGeom>
        </p:spPr>
        <p:txBody>
          <a:bodyPr wrap="square" lIns="91350" tIns="45675" rIns="91350" bIns="45675">
            <a:spAutoFit/>
          </a:bodyPr>
          <a:lstStyle/>
          <a:p>
            <a:pPr defTabSz="913509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probabilistic tensor  factorization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Xiong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al., SDM 2010].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5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9"/>
            <a:ext cx="4330824" cy="4961129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ImageNet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attributes 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9600 images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384 object categories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25 attributes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1498 object-attribute pairs available</a:t>
            </a:r>
          </a:p>
          <a:p>
            <a:pPr lvl="1"/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SUN attributes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14340 images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280 object categories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59 attributes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6118 object-attribute pairs available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84784"/>
            <a:ext cx="2268252" cy="192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32" y="4080783"/>
            <a:ext cx="3708100" cy="2223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4674" y="3429000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[</a:t>
            </a:r>
            <a:r>
              <a:rPr lang="en-US" sz="1400" dirty="0" err="1" smtClean="0"/>
              <a:t>Russakovsky</a:t>
            </a:r>
            <a:r>
              <a:rPr lang="en-US" sz="1400" dirty="0" smtClean="0"/>
              <a:t> &amp; </a:t>
            </a:r>
            <a:r>
              <a:rPr lang="en-US" sz="1400" dirty="0" err="1" smtClean="0"/>
              <a:t>Fei-Fei</a:t>
            </a:r>
            <a:r>
              <a:rPr lang="en-US" sz="1400" dirty="0" smtClean="0"/>
              <a:t> 2010]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373978" y="6277568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[Patterson &amp; Hays 2012]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6228"/>
            <a:ext cx="9144000" cy="656151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Attributes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43" y="3754970"/>
            <a:ext cx="8099714" cy="22245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Mid-level semantic properties shared by objects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Human-understandable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and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machine-detectable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261305" y="1426092"/>
            <a:ext cx="4651773" cy="1732257"/>
            <a:chOff x="424283" y="2593087"/>
            <a:chExt cx="4651773" cy="1732257"/>
          </a:xfrm>
        </p:grpSpPr>
        <p:pic>
          <p:nvPicPr>
            <p:cNvPr id="9" name="Picture 8" descr="horse_06.jpg"/>
            <p:cNvPicPr>
              <a:picLocks noChangeAspect="1"/>
            </p:cNvPicPr>
            <p:nvPr/>
          </p:nvPicPr>
          <p:blipFill>
            <a:blip r:embed="rId3" cstate="print"/>
            <a:srcRect l="17172" t="20189"/>
            <a:stretch>
              <a:fillRect/>
            </a:stretch>
          </p:blipFill>
          <p:spPr>
            <a:xfrm>
              <a:off x="752950" y="2593087"/>
              <a:ext cx="2190618" cy="1584176"/>
            </a:xfrm>
            <a:prstGeom prst="rect">
              <a:avLst/>
            </a:prstGeom>
          </p:spPr>
        </p:pic>
        <p:pic>
          <p:nvPicPr>
            <p:cNvPr id="22" name="Picture 21" descr="sofa_0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0284" y="2593088"/>
              <a:ext cx="2105772" cy="157617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684423" y="3313166"/>
              <a:ext cx="115212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brown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24583" y="3925234"/>
              <a:ext cx="115212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indoors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0327" y="2665094"/>
              <a:ext cx="1404156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outdoors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84623" y="2701098"/>
              <a:ext cx="115212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flat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4283" y="3889230"/>
              <a:ext cx="1656184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four-legged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38254" y="1358277"/>
            <a:ext cx="4716524" cy="1643990"/>
            <a:chOff x="460287" y="4537302"/>
            <a:chExt cx="4716524" cy="1643990"/>
          </a:xfrm>
        </p:grpSpPr>
        <p:pic>
          <p:nvPicPr>
            <p:cNvPr id="20" name="Picture 19" descr="Shoes.jpg"/>
            <p:cNvPicPr>
              <a:picLocks noChangeAspect="1"/>
            </p:cNvPicPr>
            <p:nvPr/>
          </p:nvPicPr>
          <p:blipFill>
            <a:blip r:embed="rId5" cstate="print"/>
            <a:srcRect b="66207"/>
            <a:stretch>
              <a:fillRect/>
            </a:stretch>
          </p:blipFill>
          <p:spPr>
            <a:xfrm>
              <a:off x="748319" y="4609310"/>
              <a:ext cx="4257327" cy="14386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628639" y="4537302"/>
              <a:ext cx="972108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high heel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276711" y="5689430"/>
              <a:ext cx="90010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red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0287" y="5473406"/>
              <a:ext cx="1512168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has-ornaments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60487" y="4681318"/>
              <a:ext cx="1188132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metallic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9232" y="5686312"/>
            <a:ext cx="9115546" cy="923316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914246"/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[Ferrari </a:t>
            </a:r>
            <a:r>
              <a:rPr lang="en-US" i="1" dirty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&amp; </a:t>
            </a:r>
            <a:r>
              <a:rPr lang="en-US" i="1" dirty="0" err="1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Zisserman</a:t>
            </a:r>
            <a:r>
              <a:rPr lang="en-US" i="1" dirty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2007, Kumar et al. 2008, </a:t>
            </a:r>
            <a:r>
              <a:rPr lang="en-US" i="1" dirty="0" err="1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Farhadi</a:t>
            </a:r>
            <a:r>
              <a:rPr lang="en-US" i="1" dirty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et al. 2009, </a:t>
            </a:r>
            <a:r>
              <a:rPr lang="en-US" i="1" dirty="0" err="1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Lampert</a:t>
            </a:r>
            <a:r>
              <a:rPr lang="en-US" i="1" dirty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et al. 2009, </a:t>
            </a:r>
            <a:r>
              <a:rPr lang="en-US" i="1" dirty="0" err="1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Endres</a:t>
            </a:r>
            <a:r>
              <a:rPr lang="en-US" i="1" dirty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et al. 2010, Wang &amp; Mori 2010, Berg et al. 2010, </a:t>
            </a:r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Parikh </a:t>
            </a:r>
            <a:r>
              <a:rPr lang="en-US" i="1" dirty="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&amp; Grauman 2011, …]</a:t>
            </a:r>
          </a:p>
          <a:p>
            <a:pPr defTabSz="914246"/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9" name="Content Placeholder 16"/>
          <p:cNvSpPr txBox="1">
            <a:spLocks/>
          </p:cNvSpPr>
          <p:nvPr/>
        </p:nvSpPr>
        <p:spPr>
          <a:xfrm>
            <a:off x="1168914" y="4625459"/>
            <a:ext cx="8229600" cy="4807881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>
            <a:lvl1pPr marL="228578" indent="-228578" algn="l" defTabSz="91431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8" algn="l" defTabSz="9143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2" indent="-228578" algn="l" defTabSz="9143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9" indent="-228578" algn="l" defTabSz="9143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6" indent="-228578" algn="l" defTabSz="9143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63" indent="-228578" algn="l" defTabSz="9143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9" indent="-228578" algn="l" defTabSz="9143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7" indent="-228578" algn="l" defTabSz="9143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34" indent="-228578" algn="l" defTabSz="91431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717" y="6713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Inferring class-sensitive attributes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913" y="4916319"/>
            <a:ext cx="2129129" cy="169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85617136"/>
              </p:ext>
            </p:extLst>
          </p:nvPr>
        </p:nvGraphicFramePr>
        <p:xfrm>
          <a:off x="440833" y="1232756"/>
          <a:ext cx="6096000" cy="4077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221" y="4912146"/>
            <a:ext cx="1967854" cy="166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5992" y="6522277"/>
            <a:ext cx="353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Chen &amp; Grauman, CVPR 2014</a:t>
            </a:r>
            <a:endParaRPr lang="en-US" sz="16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003538" y="2461683"/>
            <a:ext cx="237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</a:t>
            </a:r>
            <a:r>
              <a:rPr lang="en-US" dirty="0" err="1" smtClean="0"/>
              <a:t>mAP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37445" y="1509740"/>
            <a:ext cx="576064" cy="2999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30874" y="3604828"/>
            <a:ext cx="576064" cy="933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86984" y="1509739"/>
            <a:ext cx="576064" cy="2999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28084" y="3604828"/>
            <a:ext cx="576064" cy="933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79912" y="2024844"/>
            <a:ext cx="30603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33221" y="2483410"/>
            <a:ext cx="30603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16116" y="2482894"/>
            <a:ext cx="353062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Category-sensitive outperforms status quo 76% of the time, average gain of 15 points in AP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5623" y="1525722"/>
            <a:ext cx="2725152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Our approach infers all 18K “missing” classifiers → savings of 348K labeled images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9025" y="1124921"/>
            <a:ext cx="5369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84 total attributes, 664 object/scene classes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3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4" grpId="0" animBg="1"/>
      <p:bldP spid="17" grpId="0" animBg="1"/>
      <p:bldP spid="3" grpId="1" animBg="1"/>
      <p:bldP spid="18" grpId="0" animBg="1"/>
      <p:bldP spid="4" grpId="0" animBg="1"/>
      <p:bldP spid="4" grpId="1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381000" y="1295419"/>
            <a:ext cx="8394110" cy="4650479"/>
            <a:chOff x="374986" y="1216920"/>
            <a:chExt cx="8394110" cy="4650479"/>
          </a:xfrm>
        </p:grpSpPr>
        <p:pic>
          <p:nvPicPr>
            <p:cNvPr id="54" name="Picture 2" descr="C:\Users\Chao-Yeh\Application Data\SSH\temp\sun_aotcbqxkungjmspm.jpg"/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86" y="3583486"/>
              <a:ext cx="1554480" cy="2283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3" descr="C:\Users\Chao-Yeh\Desktop\temp\sun_amtflpbvoixsltez.jpg"/>
            <p:cNvPicPr>
              <a:picLocks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020" y="3895311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C:\Users\Chao-Yeh\Desktop\temp\sun_acmosdawwqdiphsl.jpg"/>
            <p:cNvPicPr>
              <a:picLocks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784" y="5034127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" descr="C:\Users\Chao-Yeh\Desktop\temp\sun_aciguydjicdmoamd.jpg"/>
            <p:cNvPicPr>
              <a:picLocks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480" y="5033475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6" descr="C:\Users\Chao-Yeh\Desktop\temp\sun_aggivzzzwnnirioi.jpg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837" y="3901440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7" descr="C:\Users\Chao-Yeh\Desktop\temp\sun_aixocnmfvtnqflcv.jpg"/>
            <p:cNvPicPr>
              <a:picLocks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312" y="3580073"/>
              <a:ext cx="1554480" cy="2283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8" descr="C:\Users\Chao-Yeh\Desktop\temp\sun_botpghxycwkqkzeg.jpg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770" y="3894825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9" descr="C:\Users\Chao-Yeh\Desktop\temp\sun_acanqzrrfzmxczfe.jpg"/>
            <p:cNvPicPr>
              <a:picLocks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740" y="3894825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0" descr="C:\Users\Chao-Yeh\Desktop\temp\sun_brmotndgypoygxot.jpg"/>
            <p:cNvPicPr>
              <a:picLocks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770" y="5036820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1" descr="C:\Users\Chao-Yeh\Desktop\temp\sun_aluzgyuzczbkbdwp.jpg"/>
            <p:cNvPicPr>
              <a:picLocks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740" y="5036781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3" descr="C:\Users\Chao-Yeh\Desktop\imagenet_imgs\n01873310_1087.JPEG"/>
            <p:cNvPicPr>
              <a:picLocks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312" y="1224904"/>
              <a:ext cx="1554480" cy="2283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5" descr="C:\Users\Chao-Yeh\Desktop\imagenet_imgs\n02370806_10482.JPEG"/>
            <p:cNvPicPr>
              <a:picLocks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740" y="1542582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6" descr="C:\Users\Chao-Yeh\Desktop\imagenet_imgs\n02064338_11205.JPEG"/>
            <p:cNvPicPr>
              <a:picLocks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008" y="2681612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7" descr="C:\Users\Chao-Yeh\Desktop\imagenet_imgs\n02486261_1392.JPEG"/>
            <p:cNvPicPr>
              <a:picLocks noChangeArrowheads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740" y="2681612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4" descr="C:\Users\Chao-Yeh\Desktop\imagenet_imgs\n02876657_13873.JPEG"/>
            <p:cNvPicPr>
              <a:picLocks noChangeArrowheads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87" y="1239668"/>
              <a:ext cx="1554480" cy="2283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5" descr="C:\Users\Chao-Yeh\Desktop\imagenet_imgs\n03339643_10216.JPEG"/>
            <p:cNvPicPr>
              <a:picLocks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956" y="1441187"/>
              <a:ext cx="1280160" cy="921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6" descr="C:\Users\Chao-Yeh\Desktop\imagenet_imgs\n07859583_13837.JPEG"/>
            <p:cNvPicPr>
              <a:picLocks noChangeArrowheads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594" y="1539656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7" descr="C:\Users\Chao-Yeh\Desktop\imagenet_imgs\n07913644_2362.JPEG"/>
            <p:cNvPicPr>
              <a:picLocks noChangeArrowheads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956" y="2558718"/>
              <a:ext cx="1280160" cy="94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8" descr="C:\Users\Chao-Yeh\Desktop\imagenet_imgs\n02420828_1384.JPEG"/>
            <p:cNvPicPr>
              <a:picLocks noChangeArrowheads="1"/>
            </p:cNvPicPr>
            <p:nvPr/>
          </p:nvPicPr>
          <p:blipFill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420" y="2682365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4" descr="C:\Users\Chao-Yeh\Desktop\imagenet_imgs\n02439033_10164.JPEG"/>
            <p:cNvPicPr>
              <a:picLocks noChangeArrowheads="1"/>
            </p:cNvPicPr>
            <p:nvPr/>
          </p:nvPicPr>
          <p:blipFill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008" y="1541161"/>
              <a:ext cx="12801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382607" y="1256282"/>
              <a:ext cx="415990" cy="40011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000" b="1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83622" y="3590744"/>
              <a:ext cx="415990" cy="40011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000" b="1" dirty="0">
                  <a:solidFill>
                    <a:prstClr val="white"/>
                  </a:solidFill>
                </a:rPr>
                <a:t>3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614012" y="1238586"/>
              <a:ext cx="415990" cy="40011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000" b="1" dirty="0">
                  <a:solidFill>
                    <a:prstClr val="white"/>
                  </a:solidFill>
                </a:rPr>
                <a:t>2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614139" y="3594432"/>
              <a:ext cx="415990" cy="40011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509"/>
              <a:r>
                <a:rPr lang="en-US" sz="2000" b="1" dirty="0">
                  <a:solidFill>
                    <a:prstClr val="white"/>
                  </a:solidFill>
                </a:rPr>
                <a:t>4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434072" y="1216920"/>
              <a:ext cx="1295951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Red, long, yellow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150864" y="2340864"/>
              <a:ext cx="1291001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Brown, red, long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145269" y="1216920"/>
              <a:ext cx="1295951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Brown, red, yellow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430473" y="2356103"/>
              <a:ext cx="1295951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Brown, white, red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917192" y="1239369"/>
              <a:ext cx="1318260" cy="3508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Shiny, wooden, wet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209545" y="1232490"/>
              <a:ext cx="1322831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White, gray, wooden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11096" y="2356900"/>
              <a:ext cx="1328929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Gray, smooth, rough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273734" y="2356104"/>
              <a:ext cx="1219962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White, gray, red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32432" y="3575304"/>
              <a:ext cx="1295400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Tiles, metal, wire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038856" y="4706537"/>
              <a:ext cx="1691711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Conducting business, carpet, foliage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816159" y="4700203"/>
              <a:ext cx="1551881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Congregating, cleaning, socializing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039022" y="3585810"/>
              <a:ext cx="1675039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Conducting business, carpet, foliage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138672" y="3565435"/>
              <a:ext cx="1295951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Socializing, railing, eating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434072" y="3564338"/>
              <a:ext cx="1295951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Metal, gaming, leaves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159073" y="4692205"/>
              <a:ext cx="1274999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Grass, wire, working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380905" y="4691400"/>
              <a:ext cx="1388191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09">
                <a:lnSpc>
                  <a:spcPct val="70000"/>
                </a:lnSpc>
              </a:pPr>
              <a:r>
                <a:rPr lang="en-US" sz="1200" dirty="0">
                  <a:solidFill>
                    <a:prstClr val="black"/>
                  </a:solidFill>
                </a:rPr>
                <a:t>Working, paper, sailing/boating</a:t>
              </a:r>
            </a:p>
          </p:txBody>
        </p:sp>
      </p:grp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Which attributes are analogous?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07326" y="1295419"/>
            <a:ext cx="4249150" cy="2306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82707" y="3635824"/>
            <a:ext cx="4249150" cy="2306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549342" y="3649568"/>
            <a:ext cx="4249150" cy="2306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6513984" y="6546830"/>
            <a:ext cx="353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Chen &amp; Grauman, CVPR 2014</a:t>
            </a:r>
            <a:endParaRPr lang="en-US" sz="16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4034" y="1295419"/>
            <a:ext cx="2928969" cy="296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985745" y="2389424"/>
            <a:ext cx="2734330" cy="365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35480" y="1187624"/>
            <a:ext cx="3100536" cy="2785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25430" y="3602080"/>
            <a:ext cx="2165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Neighboring object categories in latent space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63905" y="1913765"/>
            <a:ext cx="2848456" cy="923239"/>
          </a:xfrm>
          <a:prstGeom prst="rect">
            <a:avLst/>
          </a:prstGeom>
        </p:spPr>
        <p:txBody>
          <a:bodyPr wrap="square" lIns="91350" tIns="45675" rIns="91350" bIns="45675">
            <a:spAutoFit/>
          </a:bodyPr>
          <a:lstStyle/>
          <a:p>
            <a:pPr algn="ctr" defTabSz="913509"/>
            <a:r>
              <a:rPr lang="en-US" dirty="0">
                <a:solidFill>
                  <a:prstClr val="black"/>
                </a:solidFill>
              </a:rPr>
              <a:t>A</a:t>
            </a:r>
            <a:r>
              <a:rPr lang="en-US" dirty="0" smtClean="0">
                <a:solidFill>
                  <a:prstClr val="black"/>
                </a:solidFill>
              </a:rPr>
              <a:t>ttribute classifiers most similar to query category’s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7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9" grpId="0" animBg="1"/>
      <p:bldP spid="50" grpId="0" animBg="1"/>
      <p:bldP spid="3" grpId="0" animBg="1"/>
      <p:bldP spid="52" grpId="0" animBg="1"/>
      <p:bldP spid="5" grpId="0" animBg="1"/>
      <p:bldP spid="6" grpId="0"/>
      <p:bldP spid="6" grpId="1"/>
      <p:bldP spid="2" grpId="0"/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5556" y="1232756"/>
            <a:ext cx="8371841" cy="4800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1B2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right thing.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decorrelate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attributes that often occur simultaneously?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attributes really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class-independent?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detect fine-grained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attribute differences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24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account for differences in attribute perception?</a:t>
            </a:r>
          </a:p>
          <a:p>
            <a:pPr>
              <a:spcBef>
                <a:spcPts val="2400"/>
              </a:spcBef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9562" y="3630822"/>
            <a:ext cx="7884876" cy="68407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0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9"/>
          <p:cNvGrpSpPr>
            <a:grpSpLocks/>
          </p:cNvGrpSpPr>
          <p:nvPr/>
        </p:nvGrpSpPr>
        <p:grpSpPr bwMode="auto">
          <a:xfrm>
            <a:off x="2338767" y="3006802"/>
            <a:ext cx="619693" cy="186082"/>
            <a:chOff x="6381765" y="1062335"/>
            <a:chExt cx="930260" cy="279489"/>
          </a:xfrm>
        </p:grpSpPr>
        <p:pic>
          <p:nvPicPr>
            <p:cNvPr id="33" name="Picture 26" descr="latex-image-1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062335"/>
              <a:ext cx="317543" cy="27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Oval 33"/>
            <p:cNvSpPr/>
            <p:nvPr/>
          </p:nvSpPr>
          <p:spPr bwMode="auto">
            <a:xfrm>
              <a:off x="6382304" y="1062549"/>
              <a:ext cx="223844" cy="228728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7087172" y="1062549"/>
              <a:ext cx="225431" cy="228728"/>
            </a:xfrm>
            <a:prstGeom prst="ellipse">
              <a:avLst/>
            </a:prstGeom>
            <a:solidFill>
              <a:srgbClr val="FF6600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Group 325"/>
          <p:cNvGrpSpPr>
            <a:grpSpLocks/>
          </p:cNvGrpSpPr>
          <p:nvPr/>
        </p:nvGrpSpPr>
        <p:grpSpPr bwMode="auto">
          <a:xfrm>
            <a:off x="2452722" y="4406662"/>
            <a:ext cx="617172" cy="185346"/>
            <a:chOff x="7523177" y="1062335"/>
            <a:chExt cx="930260" cy="279489"/>
          </a:xfrm>
        </p:grpSpPr>
        <p:sp>
          <p:nvSpPr>
            <p:cNvPr id="27" name="Oval 26"/>
            <p:cNvSpPr/>
            <p:nvPr/>
          </p:nvSpPr>
          <p:spPr bwMode="auto">
            <a:xfrm>
              <a:off x="7523489" y="1061695"/>
              <a:ext cx="223810" cy="228669"/>
            </a:xfrm>
            <a:prstGeom prst="ellipse">
              <a:avLst/>
            </a:prstGeom>
            <a:solidFill>
              <a:srgbClr val="008000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229839" y="1061695"/>
              <a:ext cx="223811" cy="228669"/>
            </a:xfrm>
            <a:prstGeom prst="ellipse">
              <a:avLst/>
            </a:prstGeom>
            <a:solidFill>
              <a:srgbClr val="660066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9" name="Picture 26" descr="latex-image-1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1062335"/>
              <a:ext cx="317543" cy="27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358"/>
          <p:cNvSpPr txBox="1">
            <a:spLocks noChangeArrowheads="1"/>
          </p:cNvSpPr>
          <p:nvPr/>
        </p:nvSpPr>
        <p:spPr bwMode="auto">
          <a:xfrm>
            <a:off x="479785" y="4546865"/>
            <a:ext cx="1031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Arial"/>
              </a:rPr>
              <a:t>…,</a:t>
            </a:r>
            <a:endParaRPr lang="en-US" sz="36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Relative attributes</a:t>
            </a:r>
          </a:p>
        </p:txBody>
      </p:sp>
      <p:pic>
        <p:nvPicPr>
          <p:cNvPr id="84" name="Picture 8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7869" y="2767688"/>
            <a:ext cx="1133856" cy="850392"/>
          </a:xfrm>
          <a:prstGeom prst="rect">
            <a:avLst/>
          </a:prstGeom>
        </p:spPr>
      </p:pic>
      <p:pic>
        <p:nvPicPr>
          <p:cNvPr id="85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5029" y="2748425"/>
            <a:ext cx="1137913" cy="8534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 cstate="print"/>
          <a:srcRect l="9413" r="1755"/>
          <a:stretch>
            <a:fillRect/>
          </a:stretch>
        </p:blipFill>
        <p:spPr bwMode="auto">
          <a:xfrm>
            <a:off x="3189254" y="4120856"/>
            <a:ext cx="1133856" cy="8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2"/>
          <p:cNvPicPr>
            <a:picLocks noChangeArrowheads="1"/>
          </p:cNvPicPr>
          <p:nvPr/>
        </p:nvPicPr>
        <p:blipFill rotWithShape="1">
          <a:blip r:embed="rId6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235985" y="4121129"/>
            <a:ext cx="1133856" cy="85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Double Bracket 87"/>
          <p:cNvSpPr/>
          <p:nvPr/>
        </p:nvSpPr>
        <p:spPr bwMode="auto">
          <a:xfrm>
            <a:off x="1058202" y="2651108"/>
            <a:ext cx="3189762" cy="1046957"/>
          </a:xfrm>
          <a:prstGeom prst="bracketPair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 smtClean="0">
              <a:solidFill>
                <a:srgbClr val="000000"/>
              </a:solidFill>
            </a:endParaRPr>
          </a:p>
        </p:txBody>
      </p:sp>
      <p:sp>
        <p:nvSpPr>
          <p:cNvPr id="89" name="Double Bracket 88"/>
          <p:cNvSpPr/>
          <p:nvPr/>
        </p:nvSpPr>
        <p:spPr bwMode="auto">
          <a:xfrm>
            <a:off x="1151620" y="4038862"/>
            <a:ext cx="3319547" cy="1046957"/>
          </a:xfrm>
          <a:prstGeom prst="bracketPair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 smtClean="0">
              <a:solidFill>
                <a:srgbClr val="000000"/>
              </a:solidFill>
            </a:endParaRPr>
          </a:p>
        </p:txBody>
      </p:sp>
      <p:grpSp>
        <p:nvGrpSpPr>
          <p:cNvPr id="91" name="Group 52"/>
          <p:cNvGrpSpPr>
            <a:grpSpLocks/>
          </p:cNvGrpSpPr>
          <p:nvPr/>
        </p:nvGrpSpPr>
        <p:grpSpPr bwMode="auto">
          <a:xfrm>
            <a:off x="6218920" y="2968297"/>
            <a:ext cx="1628775" cy="1714500"/>
            <a:chOff x="751352" y="2362200"/>
            <a:chExt cx="2220448" cy="2286000"/>
          </a:xfrm>
        </p:grpSpPr>
        <p:sp>
          <p:nvSpPr>
            <p:cNvPr id="92" name="Oval 91"/>
            <p:cNvSpPr/>
            <p:nvPr/>
          </p:nvSpPr>
          <p:spPr bwMode="auto">
            <a:xfrm>
              <a:off x="2361501" y="3352800"/>
              <a:ext cx="305149" cy="3048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3" name="Group 40"/>
            <p:cNvGrpSpPr>
              <a:grpSpLocks/>
            </p:cNvGrpSpPr>
            <p:nvPr/>
          </p:nvGrpSpPr>
          <p:grpSpPr bwMode="auto">
            <a:xfrm>
              <a:off x="751352" y="2362200"/>
              <a:ext cx="2220448" cy="2286000"/>
              <a:chOff x="751352" y="2362200"/>
              <a:chExt cx="2220448" cy="2286000"/>
            </a:xfrm>
          </p:grpSpPr>
          <p:sp>
            <p:nvSpPr>
              <p:cNvPr id="94" name="Oval 93"/>
              <p:cNvSpPr/>
              <p:nvPr/>
            </p:nvSpPr>
            <p:spPr bwMode="auto">
              <a:xfrm>
                <a:off x="2666650" y="2362200"/>
                <a:ext cx="305150" cy="3048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>
                <a:off x="1937322" y="2531533"/>
                <a:ext cx="305149" cy="304800"/>
              </a:xfrm>
              <a:prstGeom prst="ellipse">
                <a:avLst/>
              </a:prstGeom>
              <a:solidFill>
                <a:srgbClr val="FF66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837919" y="3581400"/>
                <a:ext cx="305149" cy="304800"/>
              </a:xfrm>
              <a:prstGeom prst="ellipse">
                <a:avLst/>
              </a:prstGeom>
              <a:solidFill>
                <a:srgbClr val="008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 bwMode="auto">
              <a:xfrm>
                <a:off x="1599710" y="4038600"/>
                <a:ext cx="305149" cy="304800"/>
              </a:xfrm>
              <a:prstGeom prst="ellipse">
                <a:avLst/>
              </a:prstGeom>
              <a:solidFill>
                <a:srgbClr val="00009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 bwMode="auto">
              <a:xfrm>
                <a:off x="751352" y="4343400"/>
                <a:ext cx="305149" cy="304800"/>
              </a:xfrm>
              <a:prstGeom prst="ellipse">
                <a:avLst/>
              </a:prstGeom>
              <a:solidFill>
                <a:srgbClr val="660066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99" name="Group 69"/>
          <p:cNvGrpSpPr>
            <a:grpSpLocks/>
          </p:cNvGrpSpPr>
          <p:nvPr/>
        </p:nvGrpSpPr>
        <p:grpSpPr bwMode="auto">
          <a:xfrm>
            <a:off x="6599920" y="2831772"/>
            <a:ext cx="355600" cy="1957388"/>
            <a:chOff x="7095250" y="2565538"/>
            <a:chExt cx="355149" cy="1956847"/>
          </a:xfrm>
        </p:grpSpPr>
        <p:sp>
          <p:nvSpPr>
            <p:cNvPr id="100" name="Oval 99"/>
            <p:cNvSpPr/>
            <p:nvPr/>
          </p:nvSpPr>
          <p:spPr bwMode="auto">
            <a:xfrm>
              <a:off x="7226845" y="2565538"/>
              <a:ext cx="223554" cy="22853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7198306" y="2778204"/>
              <a:ext cx="225139" cy="228537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7157083" y="3387636"/>
              <a:ext cx="223554" cy="228537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7139644" y="3673307"/>
              <a:ext cx="223553" cy="228537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7112690" y="3958978"/>
              <a:ext cx="223554" cy="228537"/>
            </a:xfrm>
            <a:prstGeom prst="ellipse">
              <a:avLst/>
            </a:prstGeom>
            <a:solidFill>
              <a:srgbClr val="00009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7095250" y="4293848"/>
              <a:ext cx="223553" cy="228537"/>
            </a:xfrm>
            <a:prstGeom prst="ellipse">
              <a:avLst/>
            </a:prstGeom>
            <a:solidFill>
              <a:srgbClr val="660066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6" name="Group 52"/>
          <p:cNvGrpSpPr>
            <a:grpSpLocks/>
          </p:cNvGrpSpPr>
          <p:nvPr/>
        </p:nvGrpSpPr>
        <p:grpSpPr bwMode="auto">
          <a:xfrm>
            <a:off x="6218920" y="2968297"/>
            <a:ext cx="1628775" cy="1714500"/>
            <a:chOff x="751352" y="2362200"/>
            <a:chExt cx="2220448" cy="2286000"/>
          </a:xfrm>
        </p:grpSpPr>
        <p:sp>
          <p:nvSpPr>
            <p:cNvPr id="107" name="Oval 106"/>
            <p:cNvSpPr/>
            <p:nvPr/>
          </p:nvSpPr>
          <p:spPr bwMode="auto">
            <a:xfrm>
              <a:off x="2361501" y="3352800"/>
              <a:ext cx="305149" cy="304800"/>
            </a:xfrm>
            <a:prstGeom prst="ellipse">
              <a:avLst/>
            </a:prstGeom>
            <a:solidFill>
              <a:sysClr val="window" lastClr="FFFFFF">
                <a:alpha val="75000"/>
              </a:sysClr>
            </a:solidFill>
            <a:ln w="9525" cap="flat" cmpd="sng" algn="ctr">
              <a:solidFill>
                <a:sysClr val="window" lastClr="FFFFFF">
                  <a:alpha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8" name="Group 40"/>
            <p:cNvGrpSpPr>
              <a:grpSpLocks/>
            </p:cNvGrpSpPr>
            <p:nvPr/>
          </p:nvGrpSpPr>
          <p:grpSpPr bwMode="auto">
            <a:xfrm>
              <a:off x="751352" y="2362200"/>
              <a:ext cx="2220448" cy="2286000"/>
              <a:chOff x="751352" y="2362200"/>
              <a:chExt cx="2220448" cy="2286000"/>
            </a:xfrm>
          </p:grpSpPr>
          <p:sp>
            <p:nvSpPr>
              <p:cNvPr id="109" name="Oval 108"/>
              <p:cNvSpPr/>
              <p:nvPr/>
            </p:nvSpPr>
            <p:spPr bwMode="auto">
              <a:xfrm>
                <a:off x="2666650" y="2362200"/>
                <a:ext cx="305150" cy="304800"/>
              </a:xfrm>
              <a:prstGeom prst="ellipse">
                <a:avLst/>
              </a:prstGeom>
              <a:solidFill>
                <a:sysClr val="window" lastClr="FFFFFF">
                  <a:alpha val="75000"/>
                </a:sysClr>
              </a:solidFill>
              <a:ln w="9525" cap="flat" cmpd="sng" algn="ctr">
                <a:solidFill>
                  <a:sysClr val="window" lastClr="FFFFFF">
                    <a:alpha val="7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 bwMode="auto">
              <a:xfrm>
                <a:off x="1937322" y="2531533"/>
                <a:ext cx="305149" cy="304800"/>
              </a:xfrm>
              <a:prstGeom prst="ellipse">
                <a:avLst/>
              </a:prstGeom>
              <a:solidFill>
                <a:sysClr val="window" lastClr="FFFFFF">
                  <a:alpha val="75000"/>
                </a:sysClr>
              </a:solidFill>
              <a:ln w="9525" cap="flat" cmpd="sng" algn="ctr">
                <a:solidFill>
                  <a:sysClr val="window" lastClr="FFFFFF">
                    <a:alpha val="7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 bwMode="auto">
              <a:xfrm>
                <a:off x="837919" y="3581400"/>
                <a:ext cx="305149" cy="304800"/>
              </a:xfrm>
              <a:prstGeom prst="ellipse">
                <a:avLst/>
              </a:prstGeom>
              <a:solidFill>
                <a:sysClr val="window" lastClr="FFFFFF">
                  <a:alpha val="75000"/>
                </a:sysClr>
              </a:solidFill>
              <a:ln w="9525" cap="flat" cmpd="sng" algn="ctr">
                <a:solidFill>
                  <a:sysClr val="window" lastClr="FFFFFF">
                    <a:alpha val="7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 bwMode="auto">
              <a:xfrm>
                <a:off x="1599710" y="4038600"/>
                <a:ext cx="305149" cy="304800"/>
              </a:xfrm>
              <a:prstGeom prst="ellipse">
                <a:avLst/>
              </a:prstGeom>
              <a:solidFill>
                <a:sysClr val="window" lastClr="FFFFFF">
                  <a:alpha val="75000"/>
                </a:sysClr>
              </a:solidFill>
              <a:ln w="9525" cap="flat" cmpd="sng" algn="ctr">
                <a:solidFill>
                  <a:sysClr val="window" lastClr="FFFFFF">
                    <a:alpha val="7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 bwMode="auto">
              <a:xfrm>
                <a:off x="751352" y="4343400"/>
                <a:ext cx="305149" cy="304800"/>
              </a:xfrm>
              <a:prstGeom prst="ellipse">
                <a:avLst/>
              </a:prstGeom>
              <a:solidFill>
                <a:sysClr val="window" lastClr="FFFFFF">
                  <a:alpha val="75000"/>
                </a:sysClr>
              </a:solidFill>
              <a:ln w="9525" cap="flat" cmpd="sng" algn="ctr">
                <a:solidFill>
                  <a:sysClr val="window" lastClr="FFFFFF">
                    <a:alpha val="7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114" name="Group 70"/>
          <p:cNvGrpSpPr>
            <a:grpSpLocks/>
          </p:cNvGrpSpPr>
          <p:nvPr/>
        </p:nvGrpSpPr>
        <p:grpSpPr bwMode="auto">
          <a:xfrm>
            <a:off x="5760132" y="2447597"/>
            <a:ext cx="2400300" cy="2528888"/>
            <a:chOff x="6254094" y="2181825"/>
            <a:chExt cx="2400554" cy="2528291"/>
          </a:xfrm>
        </p:grpSpPr>
        <p:cxnSp>
          <p:nvCxnSpPr>
            <p:cNvPr id="115" name="Straight Arrow Connector 114"/>
            <p:cNvCxnSpPr/>
            <p:nvPr/>
          </p:nvCxnSpPr>
          <p:spPr>
            <a:xfrm rot="5400000" flipH="1" flipV="1">
              <a:off x="4989949" y="3445970"/>
              <a:ext cx="2528291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6" name="Straight Arrow Connector 115"/>
            <p:cNvCxnSpPr/>
            <p:nvPr/>
          </p:nvCxnSpPr>
          <p:spPr>
            <a:xfrm>
              <a:off x="6254094" y="4694245"/>
              <a:ext cx="240055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17" name="Straight Arrow Connector 116"/>
          <p:cNvCxnSpPr/>
          <p:nvPr/>
        </p:nvCxnSpPr>
        <p:spPr>
          <a:xfrm rot="5400000" flipH="1" flipV="1">
            <a:off x="5555345" y="3587422"/>
            <a:ext cx="2465388" cy="185737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32" name="Group 131"/>
          <p:cNvGrpSpPr/>
          <p:nvPr/>
        </p:nvGrpSpPr>
        <p:grpSpPr>
          <a:xfrm>
            <a:off x="6919063" y="2348880"/>
            <a:ext cx="719964" cy="357480"/>
            <a:chOff x="7992496" y="927668"/>
            <a:chExt cx="719964" cy="357480"/>
          </a:xfrm>
        </p:grpSpPr>
        <p:pic>
          <p:nvPicPr>
            <p:cNvPr id="133" name="Picture 132" descr="latex-image-1.pdf"/>
            <p:cNvPicPr>
              <a:picLocks noChangeAspect="1"/>
            </p:cNvPicPr>
            <p:nvPr/>
          </p:nvPicPr>
          <p:blipFill rotWithShape="1">
            <a:blip r:embed="rId7" cstate="print"/>
            <a:srcRect l="59684" t="35385" r="14752"/>
            <a:stretch/>
          </p:blipFill>
          <p:spPr bwMode="auto">
            <a:xfrm>
              <a:off x="7992496" y="988070"/>
              <a:ext cx="707996" cy="297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" name="Oval 133"/>
            <p:cNvSpPr/>
            <p:nvPr/>
          </p:nvSpPr>
          <p:spPr>
            <a:xfrm flipV="1">
              <a:off x="8400774" y="927668"/>
              <a:ext cx="311686" cy="161072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35" name="Picture 134" descr="latex-image-1.pdf"/>
          <p:cNvPicPr>
            <a:picLocks noChangeAspect="1"/>
          </p:cNvPicPr>
          <p:nvPr/>
        </p:nvPicPr>
        <p:blipFill rotWithShape="1">
          <a:blip r:embed="rId8" cstate="print"/>
          <a:srcRect l="47839"/>
          <a:stretch/>
        </p:blipFill>
        <p:spPr bwMode="auto">
          <a:xfrm>
            <a:off x="6059705" y="5536985"/>
            <a:ext cx="1973103" cy="35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479785" y="1348073"/>
            <a:ext cx="8414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Use ordered image pairs to train a </a:t>
            </a:r>
            <a:r>
              <a:rPr lang="en-US" sz="2800" dirty="0" smtClean="0">
                <a:solidFill>
                  <a:srgbClr val="0033CC"/>
                </a:solidFill>
                <a:ea typeface="ＭＳ Ｐゴシック" charset="-128"/>
                <a:cs typeface="Arial" pitchFamily="34" charset="0"/>
              </a:rPr>
              <a:t>ranking</a:t>
            </a:r>
            <a:r>
              <a:rPr lang="en-US" sz="2800" dirty="0" smtClean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 function:</a:t>
            </a:r>
          </a:p>
        </p:txBody>
      </p:sp>
      <p:sp>
        <p:nvSpPr>
          <p:cNvPr id="137" name="Left Brace 136"/>
          <p:cNvSpPr/>
          <p:nvPr/>
        </p:nvSpPr>
        <p:spPr bwMode="auto">
          <a:xfrm>
            <a:off x="712095" y="2566371"/>
            <a:ext cx="367517" cy="1257708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 smtClean="0">
              <a:solidFill>
                <a:srgbClr val="000000"/>
              </a:solidFill>
            </a:endParaRPr>
          </a:p>
        </p:txBody>
      </p:sp>
      <p:sp>
        <p:nvSpPr>
          <p:cNvPr id="138" name="Left Brace 137"/>
          <p:cNvSpPr/>
          <p:nvPr/>
        </p:nvSpPr>
        <p:spPr bwMode="auto">
          <a:xfrm rot="10800000">
            <a:off x="4456511" y="3915830"/>
            <a:ext cx="367517" cy="1257708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 smtClean="0">
              <a:solidFill>
                <a:srgbClr val="000000"/>
              </a:solidFill>
            </a:endParaRPr>
          </a:p>
        </p:txBody>
      </p:sp>
      <p:pic>
        <p:nvPicPr>
          <p:cNvPr id="139" name="Picture 138" descr="latex-image-1.pdf"/>
          <p:cNvPicPr>
            <a:picLocks noChangeAspect="1"/>
          </p:cNvPicPr>
          <p:nvPr/>
        </p:nvPicPr>
        <p:blipFill rotWithShape="1">
          <a:blip r:embed="rId8" cstate="print"/>
          <a:srcRect r="57541"/>
          <a:stretch/>
        </p:blipFill>
        <p:spPr bwMode="auto">
          <a:xfrm>
            <a:off x="6841220" y="6097697"/>
            <a:ext cx="1606083" cy="35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" name="Right Arrow 140"/>
          <p:cNvSpPr/>
          <p:nvPr/>
        </p:nvSpPr>
        <p:spPr bwMode="auto">
          <a:xfrm>
            <a:off x="4643043" y="3380254"/>
            <a:ext cx="541025" cy="388143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u="sng" smtClean="0">
              <a:solidFill>
                <a:srgbClr val="000000"/>
              </a:solidFill>
            </a:endParaRPr>
          </a:p>
        </p:txBody>
      </p:sp>
      <p:pic>
        <p:nvPicPr>
          <p:cNvPr id="142" name="Picture 141" descr="latex-image-1.pdf"/>
          <p:cNvPicPr>
            <a:picLocks noChangeAspect="1"/>
          </p:cNvPicPr>
          <p:nvPr/>
        </p:nvPicPr>
        <p:blipFill rotWithShape="1">
          <a:blip r:embed="rId8" cstate="print"/>
          <a:srcRect l="27967" r="57541"/>
          <a:stretch/>
        </p:blipFill>
        <p:spPr bwMode="auto">
          <a:xfrm>
            <a:off x="51019" y="2998019"/>
            <a:ext cx="548184" cy="35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439298" y="2971737"/>
            <a:ext cx="662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=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-360548" y="6541603"/>
            <a:ext cx="4728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i="1" dirty="0" smtClean="0">
                <a:solidFill>
                  <a:srgbClr val="000000"/>
                </a:solidFill>
              </a:rPr>
              <a:t>[Parikh &amp; </a:t>
            </a:r>
            <a:r>
              <a:rPr lang="en-US" sz="1400" i="1" dirty="0" err="1" smtClean="0">
                <a:solidFill>
                  <a:srgbClr val="000000"/>
                </a:solidFill>
              </a:rPr>
              <a:t>Grauman</a:t>
            </a:r>
            <a:r>
              <a:rPr lang="en-US" sz="1400" i="1" dirty="0" smtClean="0">
                <a:solidFill>
                  <a:srgbClr val="000000"/>
                </a:solidFill>
              </a:rPr>
              <a:t>, ICCV 2011; </a:t>
            </a:r>
            <a:r>
              <a:rPr lang="en-US" sz="1400" i="1" dirty="0" err="1" smtClean="0">
                <a:solidFill>
                  <a:srgbClr val="000000"/>
                </a:solidFill>
              </a:rPr>
              <a:t>Joachims</a:t>
            </a:r>
            <a:r>
              <a:rPr lang="en-US" sz="1400" i="1" dirty="0" smtClean="0">
                <a:solidFill>
                  <a:srgbClr val="000000"/>
                </a:solidFill>
              </a:rPr>
              <a:t> 2002]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9051" y="4977172"/>
            <a:ext cx="3073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Image features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776356" y="2132856"/>
            <a:ext cx="15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Ranking function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4359" y="5259713"/>
            <a:ext cx="276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“smiling more than”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076826" y="6524924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5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2" grpId="0"/>
      <p:bldP spid="5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663788" y="1988463"/>
            <a:ext cx="1035039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u="sng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980728"/>
            <a:ext cx="8803890" cy="78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Rather than simply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label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images with their properties,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2" descr="http://vision.cs.utexas.edu/adriana/shoes/img_womens_high_heels_1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05" y="2074985"/>
            <a:ext cx="889000" cy="88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5" descr="http://vision.cs.utexas.edu/adriana/scenes/insidecity_art1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55" y="5317503"/>
            <a:ext cx="886968" cy="8869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18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469543" y="3725894"/>
            <a:ext cx="902499" cy="72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815916" y="2204864"/>
            <a:ext cx="154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</a:rPr>
              <a:t>Not bright</a:t>
            </a:r>
            <a:endParaRPr lang="en-US" sz="24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18773" y="3903439"/>
            <a:ext cx="154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</a:rPr>
              <a:t>Smiling</a:t>
            </a:r>
            <a:endParaRPr lang="en-US" sz="24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15916" y="5530154"/>
            <a:ext cx="1836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</a:rPr>
              <a:t>Not natural</a:t>
            </a:r>
            <a:endParaRPr lang="en-US" sz="24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330641" y="3555978"/>
            <a:ext cx="1188132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u="sng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649274" y="5227994"/>
            <a:ext cx="1109148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u="sng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44624"/>
            <a:ext cx="9324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  <a:latin typeface="Arial"/>
              </a:rPr>
              <a:t>Relative attributes</a:t>
            </a:r>
            <a:endParaRPr lang="en-US" sz="38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2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980728"/>
            <a:ext cx="8803890" cy="78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We can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compare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images by attribute’s “strength”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5313" y="2067728"/>
            <a:ext cx="9006804" cy="896257"/>
            <a:chOff x="65313" y="1541389"/>
            <a:chExt cx="9006804" cy="896257"/>
          </a:xfrm>
        </p:grpSpPr>
        <p:pic>
          <p:nvPicPr>
            <p:cNvPr id="5" name="Picture 2" descr="http://vision.cs.utexas.edu/adriana/shoes/img_womens_athletic_shoes_5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vision.cs.utexas.edu/adriana/shoes/img_womens_stiletto_17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827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vision.cs.utexas.edu/adriana/shoes/img_womens_high_heels_104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22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://vision.cs.utexas.edu/adriana/shoes/img_womens_flats_100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341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http://vision.cs.utexas.edu/adriana/shoes/img_womens_high_heels_14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3117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://vision.cs.utexas.edu/adriana/shoes/img_womens_rain_boots_7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736" y="1541389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http://vision.cs.utexas.edu/adriana/shoes/img_womens_boots_18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432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 descr="http://vision.cs.utexas.edu/adriana/shoes/img_womens_stiletto_169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327" y="1548646"/>
              <a:ext cx="886968" cy="886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0" descr="http://vision.cs.utexas.edu/adriana/shoes/img_womens_high_heels_87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400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2" descr="http://vision.cs.utexas.edu/adriana/shoes/img_womens_high_heels_1045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505" y="1548646"/>
              <a:ext cx="889000" cy="889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30324" y="1628800"/>
            <a:ext cx="9041793" cy="400110"/>
            <a:chOff x="30324" y="947206"/>
            <a:chExt cx="9041793" cy="400110"/>
          </a:xfrm>
        </p:grpSpPr>
        <p:sp>
          <p:nvSpPr>
            <p:cNvPr id="5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9813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r>
                <a:rPr lang="en-US" sz="2000" b="1" i="1" dirty="0" smtClean="0">
                  <a:solidFill>
                    <a:prstClr val="black"/>
                  </a:solidFill>
                </a:rPr>
                <a:t>bright </a:t>
              </a:r>
              <a:endParaRPr lang="en-US" sz="20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50" idx="3"/>
            </p:cNvCxnSpPr>
            <p:nvPr/>
          </p:nvCxnSpPr>
          <p:spPr>
            <a:xfrm>
              <a:off x="1011683" y="1147261"/>
              <a:ext cx="8060434" cy="136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8168" y="5308360"/>
            <a:ext cx="8991058" cy="896378"/>
            <a:chOff x="68168" y="4666065"/>
            <a:chExt cx="8991058" cy="896378"/>
          </a:xfrm>
        </p:grpSpPr>
        <p:pic>
          <p:nvPicPr>
            <p:cNvPr id="30" name="Picture 157" descr="http://vision.cs.utexas.edu/adriana/scenes/coast_n67202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258" y="4667162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9" descr="http://vision.cs.utexas.edu/adriana/scenes/street_street6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4128" y="4667162"/>
              <a:ext cx="886968" cy="8869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545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51" descr="http://vision.cs.utexas.edu/adriana/scenes/opencountry_nat873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043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59" y="467252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5" descr="http://vision.cs.utexas.edu/adriana/scenes/insidecity_art1026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5855" y="4675208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://vision.cs.utexas.edu/adriana/scenes/tallbuilding_a212044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8" y="467547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vision.cs.utexas.edu/adriana/scenes/tallbuilding_art1729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357" y="46754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ttp://vision.cs.utexas.edu/adriana/scenes/opencountry_land573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047" y="467248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ttp://vision.cs.utexas.edu/adriana/scenes/mountain_n213080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541" y="46660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18948" y="3311690"/>
            <a:ext cx="9041793" cy="400110"/>
            <a:chOff x="30324" y="947206"/>
            <a:chExt cx="9041793" cy="400110"/>
          </a:xfrm>
        </p:grpSpPr>
        <p:sp>
          <p:nvSpPr>
            <p:cNvPr id="60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0807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r>
                <a:rPr lang="en-US" sz="2000" b="1" i="1" dirty="0" smtClean="0">
                  <a:solidFill>
                    <a:prstClr val="black"/>
                  </a:solidFill>
                </a:rPr>
                <a:t>smiling</a:t>
              </a:r>
              <a:endParaRPr lang="en-US" sz="20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61" name="Straight Arrow Connector 60"/>
            <p:cNvCxnSpPr>
              <a:stCxn id="60" idx="3"/>
            </p:cNvCxnSpPr>
            <p:nvPr/>
          </p:nvCxnSpPr>
          <p:spPr>
            <a:xfrm>
              <a:off x="1111069" y="1147261"/>
              <a:ext cx="7961048" cy="136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7572" y="4812086"/>
            <a:ext cx="9041793" cy="400110"/>
            <a:chOff x="30324" y="947206"/>
            <a:chExt cx="9041793" cy="400110"/>
          </a:xfrm>
        </p:grpSpPr>
        <p:sp>
          <p:nvSpPr>
            <p:cNvPr id="65" name="TextBox 6"/>
            <p:cNvSpPr txBox="1">
              <a:spLocks noChangeArrowheads="1"/>
            </p:cNvSpPr>
            <p:nvPr/>
          </p:nvSpPr>
          <p:spPr bwMode="auto">
            <a:xfrm>
              <a:off x="30324" y="947206"/>
              <a:ext cx="1109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r>
                <a:rPr lang="en-US" sz="2000" b="1" i="1" dirty="0" smtClean="0">
                  <a:solidFill>
                    <a:prstClr val="black"/>
                  </a:solidFill>
                </a:rPr>
                <a:t>natural </a:t>
              </a:r>
              <a:endParaRPr lang="en-US" sz="20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66" name="Straight Arrow Connector 65"/>
            <p:cNvCxnSpPr>
              <a:stCxn id="65" idx="3"/>
            </p:cNvCxnSpPr>
            <p:nvPr/>
          </p:nvCxnSpPr>
          <p:spPr>
            <a:xfrm>
              <a:off x="1139923" y="1147261"/>
              <a:ext cx="7932194" cy="136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11810" name="Picture 2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0323" y="3725894"/>
            <a:ext cx="9019041" cy="72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330641" y="3555978"/>
            <a:ext cx="1188132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u="sng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663788" y="1988463"/>
            <a:ext cx="1035039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u="sng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49274" y="5227994"/>
            <a:ext cx="1109148" cy="1065983"/>
          </a:xfrm>
          <a:prstGeom prst="rect">
            <a:avLst/>
          </a:prstGeom>
          <a:noFill/>
          <a:ln w="152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u="sng">
              <a:solidFill>
                <a:prstClr val="white"/>
              </a:solidFill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 bwMode="auto">
          <a:xfrm>
            <a:off x="0" y="44624"/>
            <a:ext cx="9324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  <a:latin typeface="Arial"/>
              </a:rPr>
              <a:t>Relative attributes</a:t>
            </a:r>
            <a:endParaRPr lang="en-US" sz="38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34326" y="6490739"/>
            <a:ext cx="338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[Parikh &amp; Grauman, ICCV 2011]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459" t="24137" r="4818" b="20656"/>
          <a:stretch/>
        </p:blipFill>
        <p:spPr>
          <a:xfrm>
            <a:off x="575556" y="1606792"/>
            <a:ext cx="7525344" cy="399644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12254" y="120316"/>
            <a:ext cx="8631431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sz="2800" b="1" kern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</a:t>
            </a:r>
            <a:r>
              <a:rPr lang="en-US" sz="2800" kern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Fine-grained attribute comparisons</a:t>
            </a:r>
            <a:endParaRPr lang="en-US" sz="28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216532" y="3753036"/>
            <a:ext cx="9577064" cy="46802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19972" y="1600200"/>
            <a:ext cx="9577064" cy="46802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4764" y="4149080"/>
            <a:ext cx="702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Which is </a:t>
            </a:r>
            <a:r>
              <a:rPr lang="en-US" sz="2800" b="1" i="1" dirty="0" smtClean="0"/>
              <a:t>more comfortable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805921" y="3602620"/>
            <a:ext cx="350520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9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28761" y="2712519"/>
            <a:ext cx="1638037" cy="2451751"/>
            <a:chOff x="2128761" y="3896045"/>
            <a:chExt cx="1638037" cy="2451751"/>
          </a:xfrm>
        </p:grpSpPr>
        <p:pic>
          <p:nvPicPr>
            <p:cNvPr id="11" name="Picture 6" descr="http://eeninja.com/vision/datasets/Zappos/Shoes/Sneakers%20and%20Athletic%20Shoes/SKECHERS%20KIDS/8006959.400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204" y="5234730"/>
              <a:ext cx="1298503" cy="973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http://eeninja.com/vision/datasets/Zappos/Boots/Ankle/The%20North%20Face/7785001.28649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108" y="4026717"/>
              <a:ext cx="1340904" cy="1005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ounded Rectangle 21"/>
            <p:cNvSpPr/>
            <p:nvPr/>
          </p:nvSpPr>
          <p:spPr>
            <a:xfrm>
              <a:off x="2128761" y="3896045"/>
              <a:ext cx="1638037" cy="24517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19223" y="2708920"/>
            <a:ext cx="1638037" cy="2451751"/>
            <a:chOff x="5619223" y="3892446"/>
            <a:chExt cx="1638037" cy="2451751"/>
          </a:xfrm>
        </p:grpSpPr>
        <p:pic>
          <p:nvPicPr>
            <p:cNvPr id="7" name="Picture 24" descr="http://eeninja.com/vision/datasets/Zappos/Sandals/Flat/Nike/7679685.38756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342" y="3926048"/>
              <a:ext cx="1423129" cy="106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2" descr="http://eeninja.com/vision/datasets/Zappos/Shoes/Sneakers%20and%20Athletic%20Shoes/Jumping%20Jacks%20Kids/7996165.36284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614" y="5251136"/>
              <a:ext cx="1304693" cy="97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ounded Rectangle 28"/>
            <p:cNvSpPr/>
            <p:nvPr/>
          </p:nvSpPr>
          <p:spPr>
            <a:xfrm>
              <a:off x="5619223" y="3892446"/>
              <a:ext cx="1638037" cy="24517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73993" y="2712312"/>
            <a:ext cx="1638037" cy="2451751"/>
            <a:chOff x="3873993" y="3895838"/>
            <a:chExt cx="1638037" cy="2451751"/>
          </a:xfrm>
        </p:grpSpPr>
        <p:pic>
          <p:nvPicPr>
            <p:cNvPr id="9" name="Picture 10" descr="http://eeninja.com/vision/datasets/Zappos/Shoes/Sneakers%20and%20Athletic%20Shoes/Pikolinos/8072131.158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769" y="5083703"/>
              <a:ext cx="1381795" cy="1036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://eeninja.com/vision/datasets/Zappos/Shoes/Sneakers%20and%20Athletic%20Shoes/adidas%20Kids/7972837.8313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653" y="4005187"/>
              <a:ext cx="1367523" cy="1025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3873993" y="3895838"/>
              <a:ext cx="1638037" cy="24517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364453" y="2708920"/>
            <a:ext cx="1638037" cy="2451751"/>
            <a:chOff x="7364453" y="3892446"/>
            <a:chExt cx="1638037" cy="2451751"/>
          </a:xfrm>
        </p:grpSpPr>
        <p:pic>
          <p:nvPicPr>
            <p:cNvPr id="14" name="Picture 26" descr="http://eeninja.com/vision/datasets/Zappos/Shoes/Firstwalker/Stride%20Rite/8080511.1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036" y="5150841"/>
              <a:ext cx="1322073" cy="991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8" descr="http://eeninja.com/vision/datasets/Zappos/Shoes/Heels/Stuart%20Weitzman%20Bridal%20&amp;%20Evening%20Collection/8090447.36382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924" y="4026717"/>
              <a:ext cx="1261405" cy="946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/>
            <p:cNvSpPr/>
            <p:nvPr/>
          </p:nvSpPr>
          <p:spPr>
            <a:xfrm>
              <a:off x="7364453" y="3892446"/>
              <a:ext cx="1638037" cy="24517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556" y="1575500"/>
            <a:ext cx="7886700" cy="2067045"/>
          </a:xfrm>
        </p:spPr>
        <p:txBody>
          <a:bodyPr>
            <a:noAutofit/>
          </a:bodyPr>
          <a:lstStyle/>
          <a:p>
            <a:pPr lvl="1">
              <a:spcAft>
                <a:spcPts val="400"/>
              </a:spcAft>
            </a:pPr>
            <a:r>
              <a:rPr lang="en-US" sz="2300" dirty="0" smtClean="0">
                <a:solidFill>
                  <a:srgbClr val="0033CC"/>
                </a:solidFill>
                <a:cs typeface="Segoe UI" panose="020B0502040204020203" pitchFamily="34" charset="0"/>
              </a:rPr>
              <a:t>Lazy</a:t>
            </a:r>
            <a:r>
              <a:rPr lang="en-US" sz="2300" dirty="0" smtClean="0">
                <a:cs typeface="Segoe UI" panose="020B0502040204020203" pitchFamily="34" charset="0"/>
              </a:rPr>
              <a:t>: </a:t>
            </a:r>
            <a:r>
              <a:rPr lang="en-US" sz="2300" dirty="0">
                <a:cs typeface="Segoe UI" panose="020B0502040204020203" pitchFamily="34" charset="0"/>
              </a:rPr>
              <a:t>T</a:t>
            </a:r>
            <a:r>
              <a:rPr lang="en-US" sz="2300" dirty="0" smtClean="0">
                <a:cs typeface="Segoe UI" panose="020B0502040204020203" pitchFamily="34" charset="0"/>
              </a:rPr>
              <a:t>rain query-specific model on the fly.</a:t>
            </a:r>
          </a:p>
          <a:p>
            <a:pPr lvl="1">
              <a:spcAft>
                <a:spcPts val="400"/>
              </a:spcAft>
            </a:pPr>
            <a:r>
              <a:rPr lang="en-US" sz="2300" dirty="0" smtClean="0">
                <a:solidFill>
                  <a:srgbClr val="0033CC"/>
                </a:solidFill>
                <a:cs typeface="Segoe UI" panose="020B0502040204020203" pitchFamily="34" charset="0"/>
              </a:rPr>
              <a:t>Local</a:t>
            </a:r>
            <a:r>
              <a:rPr lang="en-US" sz="2300" dirty="0" smtClean="0">
                <a:cs typeface="Segoe UI" panose="020B0502040204020203" pitchFamily="34" charset="0"/>
              </a:rPr>
              <a:t>: Use only pairs that are similar/relevant to test case.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4558" y="2708920"/>
            <a:ext cx="1652426" cy="2451751"/>
            <a:chOff x="184558" y="3892446"/>
            <a:chExt cx="1652426" cy="2451751"/>
          </a:xfrm>
        </p:grpSpPr>
        <p:pic>
          <p:nvPicPr>
            <p:cNvPr id="6" name="Picture 5" descr="http://eeninja.com/vision/datasets/Zappos/Shoes/Sneakers%20and%20Athletic%20Shoes/Saucony/8044122.6124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23" y="5118367"/>
              <a:ext cx="1363217" cy="1022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eeninja.com/vision/datasets/Zappos/Shoes/Sneakers%20and%20Athletic%20Shoes/adidas%20Y-3%20by%20Yohji%20Yamamoto/8013430.36738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8" y="4018149"/>
              <a:ext cx="1469129" cy="1101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>
              <a:off x="198947" y="3892446"/>
              <a:ext cx="1638037" cy="245175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Donut 23"/>
          <p:cNvSpPr/>
          <p:nvPr/>
        </p:nvSpPr>
        <p:spPr>
          <a:xfrm>
            <a:off x="2233201" y="2805566"/>
            <a:ext cx="228600" cy="228600"/>
          </a:xfrm>
          <a:prstGeom prst="donut">
            <a:avLst>
              <a:gd name="adj" fmla="val 2127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556">
              <a:solidFill>
                <a:prstClr val="black"/>
              </a:solidFill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5717745" y="2773562"/>
            <a:ext cx="292608" cy="292608"/>
          </a:xfrm>
          <a:prstGeom prst="mathMultiply">
            <a:avLst/>
          </a:prstGeom>
          <a:solidFill>
            <a:srgbClr val="CC0000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556">
              <a:solidFill>
                <a:prstClr val="black"/>
              </a:solidFill>
            </a:endParaRPr>
          </a:p>
        </p:txBody>
      </p:sp>
      <p:sp>
        <p:nvSpPr>
          <p:cNvPr id="32" name="Donut 31"/>
          <p:cNvSpPr/>
          <p:nvPr/>
        </p:nvSpPr>
        <p:spPr>
          <a:xfrm>
            <a:off x="3978433" y="2805359"/>
            <a:ext cx="228600" cy="228600"/>
          </a:xfrm>
          <a:prstGeom prst="donut">
            <a:avLst>
              <a:gd name="adj" fmla="val 2127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556">
              <a:solidFill>
                <a:prstClr val="black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7462975" y="2773562"/>
            <a:ext cx="292608" cy="292608"/>
          </a:xfrm>
          <a:prstGeom prst="mathMultiply">
            <a:avLst/>
          </a:prstGeom>
          <a:solidFill>
            <a:srgbClr val="CC0000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556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3457" y="6522277"/>
            <a:ext cx="35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Yu &amp; Grauman, CVPR 2014</a:t>
            </a:r>
            <a:endParaRPr lang="en-US" i="1" dirty="0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-161360" y="155891"/>
            <a:ext cx="9360532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</a:t>
            </a: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Local learning for fine-grained  relative attributes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4558" y="5248307"/>
            <a:ext cx="1620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comparison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780528" y="5227416"/>
            <a:ext cx="218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Relevant nearby training pairs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6" grpId="1" animBg="1"/>
      <p:bldP spid="32" grpId="0" animBg="1"/>
      <p:bldP spid="34" grpId="0" animBg="1"/>
      <p:bldP spid="34" grpId="1" animBg="1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/>
          <p:cNvSpPr/>
          <p:nvPr/>
        </p:nvSpPr>
        <p:spPr>
          <a:xfrm>
            <a:off x="517989" y="1840571"/>
            <a:ext cx="4022725" cy="3810000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bg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556">
              <a:solidFill>
                <a:prstClr val="white"/>
              </a:solidFill>
            </a:endParaRPr>
          </a:p>
        </p:txBody>
      </p:sp>
      <p:sp>
        <p:nvSpPr>
          <p:cNvPr id="8" name="Flowchart: Extract 7"/>
          <p:cNvSpPr>
            <a:spLocks noChangeAspect="1"/>
          </p:cNvSpPr>
          <p:nvPr/>
        </p:nvSpPr>
        <p:spPr>
          <a:xfrm>
            <a:off x="1987043" y="3758851"/>
            <a:ext cx="375558" cy="345374"/>
          </a:xfrm>
          <a:prstGeom prst="flowChartExtra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 defTabSz="914400"/>
            <a:r>
              <a:rPr lang="en-US" sz="1500" b="1" dirty="0">
                <a:solidFill>
                  <a:srgbClr val="44546A">
                    <a:lumMod val="75000"/>
                  </a:srgbClr>
                </a:solidFill>
                <a:latin typeface="Comic Sans MS" panose="030F0702030302020204" pitchFamily="66" charset="0"/>
              </a:rPr>
              <a:t>1</a:t>
            </a:r>
          </a:p>
        </p:txBody>
      </p:sp>
      <p:cxnSp>
        <p:nvCxnSpPr>
          <p:cNvPr id="9" name="Straight Connector 8"/>
          <p:cNvCxnSpPr>
            <a:stCxn id="8" idx="3"/>
            <a:endCxn id="10" idx="1"/>
          </p:cNvCxnSpPr>
          <p:nvPr/>
        </p:nvCxnSpPr>
        <p:spPr>
          <a:xfrm flipV="1">
            <a:off x="2268712" y="3446294"/>
            <a:ext cx="780642" cy="485244"/>
          </a:xfrm>
          <a:prstGeom prst="lin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Extract 9"/>
          <p:cNvSpPr>
            <a:spLocks noChangeAspect="1"/>
          </p:cNvSpPr>
          <p:nvPr/>
        </p:nvSpPr>
        <p:spPr>
          <a:xfrm>
            <a:off x="2955464" y="3273607"/>
            <a:ext cx="375558" cy="345374"/>
          </a:xfrm>
          <a:prstGeom prst="flowChartExtra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 defTabSz="914400"/>
            <a:r>
              <a:rPr lang="en-US" sz="1500" b="1" dirty="0">
                <a:solidFill>
                  <a:srgbClr val="44546A">
                    <a:lumMod val="75000"/>
                  </a:srgbClr>
                </a:solidFill>
                <a:latin typeface="Comic Sans MS" panose="030F0702030302020204" pitchFamily="66" charset="0"/>
              </a:rPr>
              <a:t>2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943794" y="2092517"/>
            <a:ext cx="908957" cy="1085849"/>
            <a:chOff x="801392" y="2881793"/>
            <a:chExt cx="908957" cy="1085849"/>
          </a:xfrm>
        </p:grpSpPr>
        <p:sp>
          <p:nvSpPr>
            <p:cNvPr id="12" name="Multiply 11"/>
            <p:cNvSpPr/>
            <p:nvPr/>
          </p:nvSpPr>
          <p:spPr>
            <a:xfrm>
              <a:off x="1258592" y="3567593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sp>
          <p:nvSpPr>
            <p:cNvPr id="13" name="Multiply 12"/>
            <p:cNvSpPr/>
            <p:nvPr/>
          </p:nvSpPr>
          <p:spPr>
            <a:xfrm>
              <a:off x="801392" y="2881793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12" idx="0"/>
              <a:endCxn id="13" idx="2"/>
            </p:cNvCxnSpPr>
            <p:nvPr/>
          </p:nvCxnSpPr>
          <p:spPr>
            <a:xfrm flipH="1" flipV="1">
              <a:off x="1144648" y="3185760"/>
              <a:ext cx="222445" cy="477915"/>
            </a:xfrm>
            <a:prstGeom prst="straightConnector1">
              <a:avLst/>
            </a:prstGeom>
            <a:ln w="19050">
              <a:prstDash val="sysDash"/>
              <a:headEnd type="none" w="lg" len="lg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2861494" y="4721417"/>
            <a:ext cx="1366157" cy="1009649"/>
            <a:chOff x="2719092" y="5510693"/>
            <a:chExt cx="1366157" cy="1009649"/>
          </a:xfrm>
        </p:grpSpPr>
        <p:sp>
          <p:nvSpPr>
            <p:cNvPr id="15" name="Multiply 14"/>
            <p:cNvSpPr/>
            <p:nvPr/>
          </p:nvSpPr>
          <p:spPr>
            <a:xfrm>
              <a:off x="3633492" y="5510693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sp>
          <p:nvSpPr>
            <p:cNvPr id="16" name="Multiply 15"/>
            <p:cNvSpPr/>
            <p:nvPr/>
          </p:nvSpPr>
          <p:spPr>
            <a:xfrm>
              <a:off x="2719092" y="6120293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5" idx="3"/>
              <a:endCxn id="16" idx="1"/>
            </p:cNvCxnSpPr>
            <p:nvPr/>
          </p:nvCxnSpPr>
          <p:spPr>
            <a:xfrm flipH="1">
              <a:off x="3062348" y="5814660"/>
              <a:ext cx="679645" cy="401715"/>
            </a:xfrm>
            <a:prstGeom prst="straightConnector1">
              <a:avLst/>
            </a:prstGeom>
            <a:ln w="19050">
              <a:prstDash val="sysDash"/>
              <a:headEnd type="none" w="lg" len="lg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564621" y="3516491"/>
            <a:ext cx="1231446" cy="1008968"/>
            <a:chOff x="2422219" y="4305767"/>
            <a:chExt cx="1231446" cy="1008968"/>
          </a:xfrm>
        </p:grpSpPr>
        <p:sp>
          <p:nvSpPr>
            <p:cNvPr id="20" name="Donut 19"/>
            <p:cNvSpPr/>
            <p:nvPr/>
          </p:nvSpPr>
          <p:spPr>
            <a:xfrm>
              <a:off x="3336619" y="4305767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4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sp>
          <p:nvSpPr>
            <p:cNvPr id="21" name="Donut 20"/>
            <p:cNvSpPr/>
            <p:nvPr/>
          </p:nvSpPr>
          <p:spPr>
            <a:xfrm>
              <a:off x="2422219" y="4991567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4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22" name="Straight Connector 21"/>
            <p:cNvCxnSpPr>
              <a:stCxn id="21" idx="7"/>
              <a:endCxn id="20" idx="3"/>
            </p:cNvCxnSpPr>
            <p:nvPr/>
          </p:nvCxnSpPr>
          <p:spPr>
            <a:xfrm flipV="1">
              <a:off x="2692835" y="4581608"/>
              <a:ext cx="690214" cy="45728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headEnd type="none" w="lg" len="lg"/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2540015" y="3420456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600" b="1" dirty="0">
                <a:solidFill>
                  <a:srgbClr val="44546A">
                    <a:lumMod val="75000"/>
                  </a:srgbClr>
                </a:solidFill>
                <a:latin typeface="Calibri Light" panose="020F0302020204030204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1061964" y="3302191"/>
            <a:ext cx="776514" cy="2087256"/>
            <a:chOff x="919562" y="4091467"/>
            <a:chExt cx="776514" cy="2087256"/>
          </a:xfrm>
        </p:grpSpPr>
        <p:sp>
          <p:nvSpPr>
            <p:cNvPr id="24" name="Multiply 23"/>
            <p:cNvSpPr/>
            <p:nvPr/>
          </p:nvSpPr>
          <p:spPr>
            <a:xfrm>
              <a:off x="1244319" y="4091467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1142709" y="4379851"/>
              <a:ext cx="304800" cy="1524000"/>
            </a:xfrm>
            <a:prstGeom prst="straightConnector1">
              <a:avLst/>
            </a:prstGeom>
            <a:ln w="19050">
              <a:prstDash val="sysDash"/>
              <a:headEnd type="none" w="lg" len="lg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Multiply 26"/>
            <p:cNvSpPr/>
            <p:nvPr/>
          </p:nvSpPr>
          <p:spPr>
            <a:xfrm>
              <a:off x="919562" y="5778674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98503" y="4209711"/>
            <a:ext cx="3844359" cy="864437"/>
            <a:chOff x="456101" y="4998987"/>
            <a:chExt cx="3844359" cy="864437"/>
          </a:xfrm>
        </p:grpSpPr>
        <p:sp>
          <p:nvSpPr>
            <p:cNvPr id="11" name="TextBox 10"/>
            <p:cNvSpPr txBox="1"/>
            <p:nvPr/>
          </p:nvSpPr>
          <p:spPr>
            <a:xfrm>
              <a:off x="3538460" y="5086073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less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4468" y="5401759"/>
              <a:ext cx="278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w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 flipV="1">
              <a:off x="547382" y="5456177"/>
              <a:ext cx="3657600" cy="7620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sysDash"/>
              <a:headEnd type="none" w="med" len="lg"/>
              <a:tailEnd type="triangl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56101" y="4998987"/>
              <a:ext cx="8876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more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1973749" y="5441890"/>
              <a:ext cx="91440" cy="9144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1556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919105" y="5460939"/>
              <a:ext cx="91440" cy="9144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1556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054126" y="2644302"/>
            <a:ext cx="1383846" cy="932768"/>
            <a:chOff x="1911724" y="3433578"/>
            <a:chExt cx="1383846" cy="932768"/>
          </a:xfrm>
        </p:grpSpPr>
        <p:sp>
          <p:nvSpPr>
            <p:cNvPr id="32" name="Donut 31"/>
            <p:cNvSpPr/>
            <p:nvPr/>
          </p:nvSpPr>
          <p:spPr>
            <a:xfrm>
              <a:off x="2978524" y="3433578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4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sp>
          <p:nvSpPr>
            <p:cNvPr id="33" name="Donut 32"/>
            <p:cNvSpPr/>
            <p:nvPr/>
          </p:nvSpPr>
          <p:spPr>
            <a:xfrm>
              <a:off x="1911724" y="4043178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4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34" name="Straight Connector 33"/>
            <p:cNvCxnSpPr>
              <a:stCxn id="33" idx="7"/>
              <a:endCxn id="32" idx="2"/>
            </p:cNvCxnSpPr>
            <p:nvPr/>
          </p:nvCxnSpPr>
          <p:spPr>
            <a:xfrm flipV="1">
              <a:off x="2182340" y="3595172"/>
              <a:ext cx="796184" cy="495343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headEnd type="none" w="lg" len="lg"/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781984" y="4226107"/>
            <a:ext cx="1282246" cy="985632"/>
            <a:chOff x="1639582" y="5015383"/>
            <a:chExt cx="1282246" cy="985632"/>
          </a:xfrm>
        </p:grpSpPr>
        <p:sp>
          <p:nvSpPr>
            <p:cNvPr id="18" name="Donut 17"/>
            <p:cNvSpPr/>
            <p:nvPr/>
          </p:nvSpPr>
          <p:spPr>
            <a:xfrm>
              <a:off x="1639582" y="5015383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4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19" name="Straight Connector 18"/>
            <p:cNvCxnSpPr>
              <a:stCxn id="18" idx="5"/>
              <a:endCxn id="6" idx="1"/>
            </p:cNvCxnSpPr>
            <p:nvPr/>
          </p:nvCxnSpPr>
          <p:spPr>
            <a:xfrm>
              <a:off x="1910198" y="5291224"/>
              <a:ext cx="741014" cy="43395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headEnd type="triangle" w="lg" len="lg"/>
              <a:tailEnd type="non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6" name="Donut 5"/>
            <p:cNvSpPr/>
            <p:nvPr/>
          </p:nvSpPr>
          <p:spPr>
            <a:xfrm>
              <a:off x="2604782" y="5677847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4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</p:grpSp>
      <p:sp>
        <p:nvSpPr>
          <p:cNvPr id="35" name="Flowchart: Connector 34"/>
          <p:cNvSpPr/>
          <p:nvPr/>
        </p:nvSpPr>
        <p:spPr>
          <a:xfrm>
            <a:off x="5632648" y="2373970"/>
            <a:ext cx="2971800" cy="2743200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bg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556">
              <a:solidFill>
                <a:prstClr val="white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5238958" y="2092516"/>
            <a:ext cx="908957" cy="1085849"/>
            <a:chOff x="5146890" y="2881792"/>
            <a:chExt cx="908957" cy="1085849"/>
          </a:xfrm>
        </p:grpSpPr>
        <p:sp>
          <p:nvSpPr>
            <p:cNvPr id="39" name="Multiply 38"/>
            <p:cNvSpPr/>
            <p:nvPr/>
          </p:nvSpPr>
          <p:spPr>
            <a:xfrm>
              <a:off x="5604090" y="3567592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  <a:ln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sp>
          <p:nvSpPr>
            <p:cNvPr id="40" name="Multiply 39"/>
            <p:cNvSpPr/>
            <p:nvPr/>
          </p:nvSpPr>
          <p:spPr>
            <a:xfrm>
              <a:off x="5146890" y="2881792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  <a:ln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39" idx="0"/>
              <a:endCxn id="40" idx="2"/>
            </p:cNvCxnSpPr>
            <p:nvPr/>
          </p:nvCxnSpPr>
          <p:spPr>
            <a:xfrm flipH="1" flipV="1">
              <a:off x="5490146" y="3185759"/>
              <a:ext cx="222445" cy="477915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  <a:alpha val="20000"/>
                </a:schemeClr>
              </a:solidFill>
              <a:prstDash val="sysDash"/>
              <a:headEnd type="none" w="lg" len="lg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7156658" y="4721416"/>
            <a:ext cx="1366157" cy="1009649"/>
            <a:chOff x="7064590" y="5510692"/>
            <a:chExt cx="1366157" cy="1009649"/>
          </a:xfrm>
        </p:grpSpPr>
        <p:sp>
          <p:nvSpPr>
            <p:cNvPr id="42" name="Multiply 41"/>
            <p:cNvSpPr/>
            <p:nvPr/>
          </p:nvSpPr>
          <p:spPr>
            <a:xfrm>
              <a:off x="7978990" y="5510692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  <a:ln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sp>
          <p:nvSpPr>
            <p:cNvPr id="43" name="Multiply 42"/>
            <p:cNvSpPr/>
            <p:nvPr/>
          </p:nvSpPr>
          <p:spPr>
            <a:xfrm>
              <a:off x="7064590" y="6120292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  <a:ln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44" name="Straight Arrow Connector 43"/>
            <p:cNvCxnSpPr>
              <a:stCxn id="42" idx="3"/>
              <a:endCxn id="43" idx="1"/>
            </p:cNvCxnSpPr>
            <p:nvPr/>
          </p:nvCxnSpPr>
          <p:spPr>
            <a:xfrm flipH="1">
              <a:off x="7407846" y="5814659"/>
              <a:ext cx="679645" cy="401715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  <a:alpha val="20000"/>
                </a:schemeClr>
              </a:solidFill>
              <a:prstDash val="sysDash"/>
              <a:headEnd type="none" w="lg" len="lg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6077148" y="4226106"/>
            <a:ext cx="1282246" cy="985632"/>
            <a:chOff x="5985080" y="5015382"/>
            <a:chExt cx="1282246" cy="985632"/>
          </a:xfrm>
        </p:grpSpPr>
        <p:sp>
          <p:nvSpPr>
            <p:cNvPr id="45" name="Donut 44"/>
            <p:cNvSpPr/>
            <p:nvPr/>
          </p:nvSpPr>
          <p:spPr>
            <a:xfrm>
              <a:off x="6950280" y="5677846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5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sp>
          <p:nvSpPr>
            <p:cNvPr id="46" name="Donut 45"/>
            <p:cNvSpPr/>
            <p:nvPr/>
          </p:nvSpPr>
          <p:spPr>
            <a:xfrm>
              <a:off x="5985080" y="5015382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5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47" name="Straight Connector 46"/>
            <p:cNvCxnSpPr>
              <a:stCxn id="46" idx="5"/>
              <a:endCxn id="45" idx="1"/>
            </p:cNvCxnSpPr>
            <p:nvPr/>
          </p:nvCxnSpPr>
          <p:spPr>
            <a:xfrm>
              <a:off x="6255696" y="5291223"/>
              <a:ext cx="741014" cy="43395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headEnd type="triangle" w="lg" len="lg"/>
              <a:tailEnd type="non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859785" y="3516490"/>
            <a:ext cx="1231446" cy="1008968"/>
            <a:chOff x="6767717" y="4305766"/>
            <a:chExt cx="1231446" cy="1008968"/>
          </a:xfrm>
        </p:grpSpPr>
        <p:sp>
          <p:nvSpPr>
            <p:cNvPr id="48" name="Donut 47"/>
            <p:cNvSpPr/>
            <p:nvPr/>
          </p:nvSpPr>
          <p:spPr>
            <a:xfrm>
              <a:off x="7682117" y="4305766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5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sp>
          <p:nvSpPr>
            <p:cNvPr id="49" name="Donut 48"/>
            <p:cNvSpPr/>
            <p:nvPr/>
          </p:nvSpPr>
          <p:spPr>
            <a:xfrm>
              <a:off x="6767717" y="4991566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5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50" name="Straight Connector 49"/>
            <p:cNvCxnSpPr>
              <a:stCxn id="49" idx="7"/>
              <a:endCxn id="48" idx="3"/>
            </p:cNvCxnSpPr>
            <p:nvPr/>
          </p:nvCxnSpPr>
          <p:spPr>
            <a:xfrm flipV="1">
              <a:off x="7038333" y="4581607"/>
              <a:ext cx="690214" cy="457286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headEnd type="none" w="lg" len="lg"/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6282207" y="3273606"/>
            <a:ext cx="1343979" cy="830618"/>
            <a:chOff x="6190139" y="4062882"/>
            <a:chExt cx="1343979" cy="830618"/>
          </a:xfrm>
        </p:grpSpPr>
        <p:sp>
          <p:nvSpPr>
            <p:cNvPr id="36" name="Flowchart: Extract 35"/>
            <p:cNvSpPr>
              <a:spLocks noChangeAspect="1"/>
            </p:cNvSpPr>
            <p:nvPr/>
          </p:nvSpPr>
          <p:spPr>
            <a:xfrm>
              <a:off x="6190139" y="4548126"/>
              <a:ext cx="375558" cy="345374"/>
            </a:xfrm>
            <a:prstGeom prst="flowChartExtra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0" rtlCol="0" anchor="ctr"/>
            <a:lstStyle/>
            <a:p>
              <a:pPr algn="ctr" defTabSz="914400"/>
              <a:r>
                <a:rPr lang="en-US" sz="1500" b="1" dirty="0">
                  <a:solidFill>
                    <a:srgbClr val="44546A">
                      <a:lumMod val="75000"/>
                    </a:srgbClr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cxnSp>
          <p:nvCxnSpPr>
            <p:cNvPr id="37" name="Straight Connector 36"/>
            <p:cNvCxnSpPr>
              <a:stCxn id="36" idx="3"/>
              <a:endCxn id="38" idx="1"/>
            </p:cNvCxnSpPr>
            <p:nvPr/>
          </p:nvCxnSpPr>
          <p:spPr>
            <a:xfrm flipV="1">
              <a:off x="6471808" y="4235569"/>
              <a:ext cx="780642" cy="485244"/>
            </a:xfrm>
            <a:prstGeom prst="line">
              <a:avLst/>
            </a:prstGeom>
            <a:ln w="2222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lowchart: Extract 37"/>
            <p:cNvSpPr>
              <a:spLocks noChangeAspect="1"/>
            </p:cNvSpPr>
            <p:nvPr/>
          </p:nvSpPr>
          <p:spPr>
            <a:xfrm>
              <a:off x="7158560" y="4062882"/>
              <a:ext cx="375558" cy="345374"/>
            </a:xfrm>
            <a:prstGeom prst="flowChartExtra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0" rtlCol="0" anchor="ctr"/>
            <a:lstStyle/>
            <a:p>
              <a:pPr algn="ctr" defTabSz="914400"/>
              <a:r>
                <a:rPr lang="en-US" sz="1500" b="1" dirty="0">
                  <a:solidFill>
                    <a:srgbClr val="44546A">
                      <a:lumMod val="75000"/>
                    </a:srgbClr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743111" y="4209731"/>
              <a:ext cx="30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600" b="1" dirty="0">
                  <a:solidFill>
                    <a:srgbClr val="44546A">
                      <a:lumMod val="75000"/>
                    </a:srgbClr>
                  </a:solidFill>
                  <a:latin typeface="Calibri Light" panose="020F0302020204030204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357128" y="3302190"/>
            <a:ext cx="776514" cy="2087256"/>
            <a:chOff x="5265060" y="4091466"/>
            <a:chExt cx="776514" cy="2087256"/>
          </a:xfrm>
        </p:grpSpPr>
        <p:sp>
          <p:nvSpPr>
            <p:cNvPr id="51" name="Multiply 50"/>
            <p:cNvSpPr/>
            <p:nvPr/>
          </p:nvSpPr>
          <p:spPr>
            <a:xfrm>
              <a:off x="5589817" y="4091466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  <a:ln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>
              <a:off x="5488207" y="4379850"/>
              <a:ext cx="304800" cy="1524000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  <a:alpha val="20000"/>
                </a:schemeClr>
              </a:solidFill>
              <a:prstDash val="sysDash"/>
              <a:headEnd type="none" w="lg" len="lg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4" name="Multiply 53"/>
            <p:cNvSpPr/>
            <p:nvPr/>
          </p:nvSpPr>
          <p:spPr>
            <a:xfrm>
              <a:off x="5265060" y="5778673"/>
              <a:ext cx="451757" cy="400049"/>
            </a:xfrm>
            <a:prstGeom prst="mathMultiply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  <a:ln>
              <a:solidFill>
                <a:schemeClr val="accent2">
                  <a:lumMod val="50000"/>
                  <a:alpha val="20000"/>
                </a:schemeClr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349290" y="2644301"/>
            <a:ext cx="1383846" cy="932768"/>
            <a:chOff x="6257222" y="3433577"/>
            <a:chExt cx="1383846" cy="932768"/>
          </a:xfrm>
        </p:grpSpPr>
        <p:sp>
          <p:nvSpPr>
            <p:cNvPr id="55" name="Donut 54"/>
            <p:cNvSpPr/>
            <p:nvPr/>
          </p:nvSpPr>
          <p:spPr>
            <a:xfrm>
              <a:off x="7324022" y="3433577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5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sp>
          <p:nvSpPr>
            <p:cNvPr id="56" name="Donut 55"/>
            <p:cNvSpPr/>
            <p:nvPr/>
          </p:nvSpPr>
          <p:spPr>
            <a:xfrm>
              <a:off x="6257222" y="4043177"/>
              <a:ext cx="317046" cy="323168"/>
            </a:xfrm>
            <a:prstGeom prst="donut">
              <a:avLst>
                <a:gd name="adj" fmla="val 21273"/>
              </a:avLst>
            </a:prstGeom>
            <a:solidFill>
              <a:srgbClr val="75B230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sz="1556">
                <a:solidFill>
                  <a:prstClr val="black"/>
                </a:solidFill>
              </a:endParaRPr>
            </a:p>
          </p:txBody>
        </p:sp>
        <p:cxnSp>
          <p:nvCxnSpPr>
            <p:cNvPr id="57" name="Straight Connector 56"/>
            <p:cNvCxnSpPr>
              <a:stCxn id="56" idx="7"/>
              <a:endCxn id="55" idx="2"/>
            </p:cNvCxnSpPr>
            <p:nvPr/>
          </p:nvCxnSpPr>
          <p:spPr>
            <a:xfrm flipV="1">
              <a:off x="6527838" y="3595171"/>
              <a:ext cx="796184" cy="495343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sysDash"/>
              <a:headEnd type="none" w="lg" len="lg"/>
              <a:tail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6153349" y="1808820"/>
            <a:ext cx="2048314" cy="4130846"/>
            <a:chOff x="6061281" y="2598096"/>
            <a:chExt cx="2048314" cy="4130846"/>
          </a:xfrm>
        </p:grpSpPr>
        <p:sp>
          <p:nvSpPr>
            <p:cNvPr id="58" name="TextBox 57"/>
            <p:cNvSpPr txBox="1"/>
            <p:nvPr/>
          </p:nvSpPr>
          <p:spPr>
            <a:xfrm>
              <a:off x="7221961" y="2722452"/>
              <a:ext cx="8876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more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61281" y="6267277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4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less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6061281" y="2722454"/>
              <a:ext cx="1219200" cy="388619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sysDash"/>
              <a:headEnd type="none" w="med" len="lg"/>
              <a:tailEnd type="triangl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6608851" y="4662512"/>
              <a:ext cx="91440" cy="9144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1556">
                <a:solidFill>
                  <a:prstClr val="white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6790621" y="4081494"/>
              <a:ext cx="91440" cy="9144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63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1556">
                <a:solidFill>
                  <a:prstClr val="white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45226" y="2598096"/>
              <a:ext cx="278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w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22874" y="1901153"/>
            <a:ext cx="15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Global</a:t>
            </a:r>
            <a:endParaRPr lang="en-US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5828734" y="1874879"/>
            <a:ext cx="15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Local</a:t>
            </a:r>
            <a:endParaRPr lang="en-US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4442862" y="1946861"/>
            <a:ext cx="15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Vs.</a:t>
            </a:r>
            <a:endParaRPr lang="en-US" b="1" dirty="0"/>
          </a:p>
        </p:txBody>
      </p:sp>
      <p:sp>
        <p:nvSpPr>
          <p:cNvPr id="84" name="Title 1"/>
          <p:cNvSpPr>
            <a:spLocks noGrp="1"/>
          </p:cNvSpPr>
          <p:nvPr>
            <p:ph type="title"/>
          </p:nvPr>
        </p:nvSpPr>
        <p:spPr>
          <a:xfrm>
            <a:off x="-161360" y="155891"/>
            <a:ext cx="9360532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</a:t>
            </a: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Local learning for fine-grained  relative attributes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013457" y="6522277"/>
            <a:ext cx="35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Yu &amp; Grauman, CVPR 2014</a:t>
            </a:r>
            <a:endParaRPr lang="en-US" i="1" dirty="0"/>
          </a:p>
        </p:txBody>
      </p:sp>
      <p:sp>
        <p:nvSpPr>
          <p:cNvPr id="80" name="TextBox 79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25" grpId="0"/>
      <p:bldP spid="35" grpId="0" animBg="1"/>
      <p:bldP spid="4" grpId="0"/>
      <p:bldP spid="81" grpId="0"/>
      <p:bldP spid="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62" y="80628"/>
            <a:ext cx="869587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Learning attribute-specific metrics</a:t>
            </a:r>
            <a:endParaRPr lang="en-US" sz="4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-8389" y="2109166"/>
            <a:ext cx="9030619" cy="4054166"/>
            <a:chOff x="-5976" y="264682"/>
            <a:chExt cx="9030619" cy="4054166"/>
          </a:xfrm>
        </p:grpSpPr>
        <p:pic>
          <p:nvPicPr>
            <p:cNvPr id="174" name="Picture 4" descr="C:\Users\Aron\Desktop\relative_attributes\relative_attributes\pubfig\images\ZacEfron_28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451" y="264682"/>
              <a:ext cx="777240" cy="7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2" descr="C:\Users\Aron\Desktop\spatial_envelope_256x256_static_8outdoorcategories\spatial_envelope_256x256_static_8outdoorcategories\coast_nat90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2574" y="267087"/>
              <a:ext cx="777240" cy="7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4" descr="C:\Users\Aron\Desktop\spatial_envelope_256x256_static_8outdoorcategories\spatial_envelope_256x256_static_8outdoorcategories\street_bost10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258" y="267087"/>
              <a:ext cx="777240" cy="7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6" descr="C:\Users\Aron\Desktop\spatial_envelope_256x256_static_8outdoorcategories\spatial_envelope_256x256_static_8outdoorcategories\coast_nat89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227" y="1344688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8" descr="C:\Users\Aron\Desktop\spatial_envelope_256x256_static_8outdoorcategories\spatial_envelope_256x256_static_8outdoorcategories\street_par12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25" y="1344688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6" descr="C:\Users\Aron\Desktop\spatial_envelope_256x256_static_8outdoorcategories\spatial_envelope_256x256_static_8outdoorcategories\coast_nat89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952" y="1344688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8" descr="C:\Users\Aron\Desktop\spatial_envelope_256x256_static_8outdoorcategories\spatial_envelope_256x256_static_8outdoorcategories\street_par12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912" y="1344688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6" descr="http://eeninja.com/vision/datasets/Zappos/Shoes/Sneakers%20and%20Athletic%20Shoes/Merrell%20Kids/7972822.100353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248" y="1414791"/>
              <a:ext cx="651928" cy="488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8" descr="http://eeninja.com/vision/datasets/Zappos/Shoes/Loafers/Cole%20Haan%20Kids/7746257.2750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719" y="1357014"/>
              <a:ext cx="718507" cy="53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" name="Picture 24" descr="C:\Users\Aron\Desktop\spatial_envelope_256x256_static_8outdoorcategories\spatial_envelope_256x256_static_8outdoorcategories\highway_n480036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947" y="2897681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26" descr="C:\Users\Aron\Desktop\spatial_envelope_256x256_static_8outdoorcategories\spatial_envelope_256x256_static_8outdoorcategories\insidecity_urb917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322" y="2900784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28" descr="C:\Users\Aron\Desktop\spatial_envelope_256x256_static_8outdoorcategories\spatial_envelope_256x256_static_8outdoorcategories\highway_bost299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12" y="2898057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6" name="Picture 30" descr="C:\Users\Aron\Desktop\spatial_envelope_256x256_static_8outdoorcategories\spatial_envelope_256x256_static_8outdoorcategories\insidecity_hous96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912" y="2898057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2" descr="C:\Users\Aron\Desktop\relative_attributes\relative_attributes\pubfig\images\HughLaurie_164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54" y="264682"/>
              <a:ext cx="777240" cy="7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" name="Picture 6" descr="C:\Users\Aron\Desktop\relative_attributes\relative_attributes\pubfig\images\ScarlettJohansson_138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5145" y="1347863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8" descr="C:\Users\Aron\Desktop\relative_attributes\relative_attributes\pubfig\images\ViggoMortensen_142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143" y="1344688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10" descr="C:\Users\Aron\Desktop\relative_attributes\relative_attributes\pubfig\images\ZacEfron_361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764" y="2111290"/>
              <a:ext cx="642461" cy="642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12" descr="C:\Users\Aron\Desktop\relative_attributes\relative_attributes\pubfig\images\ViggoMortensen_172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143" y="2113671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" name="Picture 14" descr="C:\Users\Aron\Desktop\relative_attributes\relative_attributes\pubfig\images\MileyCyrus_474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764" y="2892342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" name="Picture 16" descr="C:\Users\Aron\Desktop\relative_attributes\relative_attributes\pubfig\images\ViggoMortensen_149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143" y="2892342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" name="Picture 20" descr="C:\Users\Aron\Desktop\relative_attributes\relative_attributes\pubfig\images\HughLaurie_44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6910" y="3670060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22" descr="C:\Users\Aron\Desktop\relative_attributes\relative_attributes\pubfig\images\ZacEfron_310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733" y="3674029"/>
              <a:ext cx="636111" cy="636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24" descr="C:\Users\Aron\Desktop\relative_attributes\relative_attributes\pubfig\images\ZacEfron_60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3373" y="1345542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26" descr="C:\Users\Aron\Desktop\relative_attributes\relative_attributes\pubfig\images\AlexRodriguez_62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794" y="1345542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32" descr="C:\Users\Aron\Desktop\relative_attributes\relative_attributes\pubfig\images\AlexRodriguez_92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794" y="2111290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34" descr="C:\Users\Aron\Desktop\relative_attributes\relative_attributes\pubfig\images\ZacEfron_315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3373" y="2111290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44" descr="C:\Users\Aron\Desktop\relative_attributes\relative_attributes\pubfig\images\CliveOwen_122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24" y="2892342"/>
              <a:ext cx="645795" cy="645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46" descr="C:\Users\Aron\Desktop\relative_attributes\relative_attributes\pubfig\images\ZacEfron_310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3373" y="2886463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48" descr="C:\Users\Aron\Desktop\relative_attributes\relative_attributes\pubfig\images\HughLaurie_70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3526" y="3670060"/>
              <a:ext cx="637699" cy="63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50" descr="C:\Users\Aron\Desktop\relative_attributes\relative_attributes\pubfig\images\ZacEfron_40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182" y="3670060"/>
              <a:ext cx="642461" cy="642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52" descr="C:\Users\Aron\Desktop\spatial_envelope_256x256_static_8outdoorcategories\spatial_envelope_256x256_static_8outdoorcategories\coast_n228083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045" y="2110000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54" descr="C:\Users\Aron\Desktop\spatial_envelope_256x256_static_8outdoorcategories\spatial_envelope_256x256_static_8outdoorcategories\mountain_sharp60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25" y="2110000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52" descr="C:\Users\Aron\Desktop\spatial_envelope_256x256_static_8outdoorcategories\spatial_envelope_256x256_static_8outdoorcategories\coast_n228083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307" y="2110000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Picture 54" descr="C:\Users\Aron\Desktop\spatial_envelope_256x256_static_8outdoorcategories\spatial_envelope_256x256_static_8outdoorcategories\mountain_sharp60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558" y="2110000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" name="Picture 56" descr="C:\Users\Aron\Desktop\spatial_envelope_256x256_static_8outdoorcategories\spatial_envelope_256x256_static_8outdoorcategories\coast_nat283.jp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227" y="3670060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" name="Picture 58" descr="C:\Users\Aron\Desktop\spatial_envelope_256x256_static_8outdoorcategories\spatial_envelope_256x256_static_8outdoorcategories\street_par116.jp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615" y="3676487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" name="Picture 60" descr="C:\Users\Aron\Desktop\spatial_envelope_256x256_static_8outdoorcategories\spatial_envelope_256x256_static_8outdoorcategories\coast_natu772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12" y="3676487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62" descr="C:\Users\Aron\Desktop\spatial_envelope_256x256_static_8outdoorcategories\spatial_envelope_256x256_static_8outdoorcategories\insidecity_art1125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910" y="3678768"/>
              <a:ext cx="64008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Picture 2" descr="http://eeninja.com/vision/datasets/Zappos/Shoes/Heels/Fidji/8119697.642.jpg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752" y="301671"/>
              <a:ext cx="914399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" name="Picture 4" descr="http://eeninja.com/vision/datasets/Zappos/Shoes/Sneakers%20and%20Athletic%20Shoes/The%20North%20Face/7896028.328327.jpg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95695"/>
              <a:ext cx="9144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" name="Picture 6" descr="http://eeninja.com/vision/datasets/Zappos/Shoes/Clogs%20and%20Mules/Spirit%20by%20Lucchese/8088725.63.jp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84" y="1432719"/>
              <a:ext cx="649440" cy="487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" name="Picture 8" descr="http://eeninja.com/vision/datasets/Zappos/Shoes/Flats/Stride%20Rite/7999924.3.jpg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394991"/>
              <a:ext cx="691776" cy="518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" name="Picture 10" descr="http://eeninja.com/vision/datasets/Zappos/Shoes/Sneakers%20and%20Athletic%20Shoes/Giro/8004013.742.jpg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4" y="2188743"/>
              <a:ext cx="685801" cy="51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7" name="Picture 12" descr="http://eeninja.com/vision/datasets/Zappos/Shoes/Loafers/Fratelli/8105477.184651.jpg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124495"/>
              <a:ext cx="762000" cy="57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" name="Picture 14" descr="http://eeninja.com/vision/datasets/Zappos/Shoes/Oxfords/Kenneth%20Cole%20New%20York/8022000.6.jpg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977" y="2887618"/>
              <a:ext cx="762000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16" descr="http://eeninja.com/vision/datasets/Zappos/Boots/Ankle/The%20North%20Face/7999500.285046.jpg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76" y="2943275"/>
              <a:ext cx="762000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Picture 18" descr="http://eeninja.com/vision/datasets/Zappos/Boots/Ankle/ECCO/8042943.376855.jpg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680" y="3696304"/>
              <a:ext cx="787401" cy="590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Picture 20" descr="http://eeninja.com/vision/datasets/Zappos/Shoes/Sneakers%20and%20Athletic%20Shoes/Saucony/7882335.29436.jpg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52" y="3771153"/>
              <a:ext cx="641288" cy="48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" name="Picture 26" descr="http://eeninja.com/vision/datasets/Zappos/Shoes/Heels/Aetrex/8028664.3.jpg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407" y="2173153"/>
              <a:ext cx="657408" cy="493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Picture 28" descr="http://eeninja.com/vision/datasets/Zappos/Shoes/Sneakers%20and%20Athletic%20Shoes/adidas%20Kids/7909009.331856.jpg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2188743"/>
              <a:ext cx="673848" cy="505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34" descr="http://eeninja.com/vision/datasets/Zappos/Shoes/Sneakers%20and%20Athletic%20Shoes/Nike%20Action%20Kids/7880419.387084.jpg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46" y="2938791"/>
              <a:ext cx="695325" cy="521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" name="Picture 36" descr="http://eeninja.com/vision/datasets/Zappos/Shoes/Loafers/Cole%20Haan/7993545.325.jpg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8693" y="2929496"/>
              <a:ext cx="714190" cy="535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" name="Picture 38" descr="http://eeninja.com/vision/datasets/Zappos/Sandals/Flat/Birki's%20Kids/128359.7926.jpg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533" y="3717506"/>
              <a:ext cx="736600" cy="552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40" descr="http://eeninja.com/vision/datasets/Zappos/Shoes/Sneakers%20and%20Athletic%20Shoes/Mephisto/8073852.390102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272" y="3707042"/>
              <a:ext cx="685800" cy="514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28" name="Table 2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949464"/>
              </p:ext>
            </p:extLst>
          </p:nvPr>
        </p:nvGraphicFramePr>
        <p:xfrm>
          <a:off x="45212" y="1863693"/>
          <a:ext cx="9052560" cy="4361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8760"/>
                <a:gridCol w="1508760"/>
                <a:gridCol w="1508760"/>
                <a:gridCol w="1508760"/>
                <a:gridCol w="1508760"/>
                <a:gridCol w="1508760"/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Zap50K</a:t>
                      </a:r>
                      <a:r>
                        <a:rPr lang="en-US" sz="1200" b="1" baseline="0" dirty="0" smtClean="0"/>
                        <a:t> (pointy)</a:t>
                      </a:r>
                      <a:endParaRPr lang="en-US" sz="1200" b="1" dirty="0"/>
                    </a:p>
                  </a:txBody>
                  <a:tcPr marL="45720" marR="45720" marT="0" marB="1828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OSR (open)</a:t>
                      </a:r>
                      <a:endParaRPr lang="en-US" sz="1200" b="1" dirty="0"/>
                    </a:p>
                  </a:txBody>
                  <a:tcPr marL="45720" marR="45720" marT="0" marB="1828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PubFig</a:t>
                      </a:r>
                      <a:r>
                        <a:rPr lang="en-US" sz="1200" b="1" baseline="0" dirty="0" smtClean="0"/>
                        <a:t> (smiling)</a:t>
                      </a:r>
                      <a:endParaRPr lang="en-US" sz="1200" b="1" dirty="0"/>
                    </a:p>
                  </a:txBody>
                  <a:tcPr marL="45720" marR="45720" marT="0" marB="1828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86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vs.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vs.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vs.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FG-</a:t>
                      </a:r>
                      <a:r>
                        <a:rPr lang="en-US" sz="1000" dirty="0" err="1" smtClean="0"/>
                        <a:t>LocalPair</a:t>
                      </a:r>
                      <a:endParaRPr lang="en-US" sz="1000" dirty="0"/>
                    </a:p>
                  </a:txBody>
                  <a:tcPr marL="45720" marR="45720" marT="0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/>
                        <a:t>LocalPair</a:t>
                      </a:r>
                      <a:endParaRPr lang="en-US" sz="1000" dirty="0"/>
                    </a:p>
                  </a:txBody>
                  <a:tcPr marL="45720" marR="45720" marT="0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FG-</a:t>
                      </a:r>
                      <a:r>
                        <a:rPr lang="en-US" sz="1000" dirty="0" err="1" smtClean="0"/>
                        <a:t>LocalPair</a:t>
                      </a:r>
                      <a:endParaRPr lang="en-US" sz="1000" dirty="0"/>
                    </a:p>
                  </a:txBody>
                  <a:tcPr marL="45720" marR="45720" marT="0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/>
                        <a:t>LocalPair</a:t>
                      </a:r>
                      <a:endParaRPr lang="en-US" sz="1000" dirty="0"/>
                    </a:p>
                  </a:txBody>
                  <a:tcPr marL="45720" marR="45720" marT="0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FG-</a:t>
                      </a:r>
                      <a:r>
                        <a:rPr lang="en-US" sz="1000" dirty="0" err="1" smtClean="0"/>
                        <a:t>LocalPair</a:t>
                      </a:r>
                      <a:endParaRPr lang="en-US" sz="1000" dirty="0"/>
                    </a:p>
                  </a:txBody>
                  <a:tcPr marL="45720" marR="45720" marT="0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/>
                        <a:t>LocalPair</a:t>
                      </a:r>
                      <a:endParaRPr lang="en-US" sz="1000" dirty="0"/>
                    </a:p>
                  </a:txBody>
                  <a:tcPr marL="45720" marR="45720" marT="0" marB="18288" anchor="ctr"/>
                </a:tc>
              </a:tr>
              <a:tr h="7772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15" y="6417332"/>
            <a:ext cx="7886700" cy="629203"/>
          </a:xfrm>
        </p:spPr>
        <p:txBody>
          <a:bodyPr>
            <a:normAutofit/>
          </a:bodyPr>
          <a:lstStyle/>
          <a:p>
            <a:r>
              <a:rPr lang="en-US" sz="2000" dirty="0" smtClean="0">
                <a:cs typeface="Segoe UI" panose="020B0502040204020203" pitchFamily="34" charset="0"/>
              </a:rPr>
              <a:t>We use Information-Theoretic Metric Learning [Davis et al. ICML ‘07]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36291" y="2541122"/>
            <a:ext cx="292216" cy="2922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772875" y="2525742"/>
            <a:ext cx="292216" cy="2922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551801" y="2606834"/>
            <a:ext cx="536895" cy="2292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088385" y="2591454"/>
            <a:ext cx="536895" cy="2292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1030229" y="1209450"/>
            <a:ext cx="7886700" cy="62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neighbor pairs based on learned distance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3027659" y="1785778"/>
            <a:ext cx="6728917" cy="4532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Using attributes: Visual search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82532" y="1105588"/>
            <a:ext cx="4146654" cy="5491764"/>
            <a:chOff x="395536" y="1033580"/>
            <a:chExt cx="4146654" cy="5491764"/>
          </a:xfrm>
        </p:grpSpPr>
        <p:sp>
          <p:nvSpPr>
            <p:cNvPr id="48" name="Rounded Rectangle 47"/>
            <p:cNvSpPr/>
            <p:nvPr/>
          </p:nvSpPr>
          <p:spPr>
            <a:xfrm>
              <a:off x="395536" y="1033580"/>
              <a:ext cx="4146654" cy="54917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890882" y="4151330"/>
              <a:ext cx="3413711" cy="1590674"/>
              <a:chOff x="885286" y="1472240"/>
              <a:chExt cx="9795137" cy="4564200"/>
            </a:xfrm>
          </p:grpSpPr>
          <p:pic>
            <p:nvPicPr>
              <p:cNvPr id="24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7027" y="2471497"/>
                <a:ext cx="3113396" cy="243843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549" y="3515490"/>
                <a:ext cx="3717925" cy="212049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8711" y="1472240"/>
                <a:ext cx="3223763" cy="2657475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380" y="2137406"/>
                <a:ext cx="3587750" cy="210820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5286" y="4274315"/>
                <a:ext cx="2970123" cy="1762125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4379" y="3263072"/>
                <a:ext cx="3230108" cy="189865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326" y="1302926"/>
              <a:ext cx="2592417" cy="18800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45145" y="5722443"/>
              <a:ext cx="3684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Person search</a:t>
              </a:r>
            </a:p>
            <a:p>
              <a:pPr algn="ctr"/>
              <a:r>
                <a:rPr lang="en-US" dirty="0" smtClean="0"/>
                <a:t>[Kumar et al. 2008, </a:t>
              </a:r>
              <a:r>
                <a:rPr lang="en-US" dirty="0" err="1" smtClean="0"/>
                <a:t>Feris</a:t>
              </a:r>
              <a:r>
                <a:rPr lang="en-US" dirty="0" smtClean="0"/>
                <a:t> et al. 2013]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84299" y="3212976"/>
              <a:ext cx="357419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Suspect #1: </a:t>
              </a:r>
              <a:r>
                <a:rPr lang="en-US" sz="2200" b="1" u="sng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Male</a:t>
              </a:r>
              <a:r>
                <a:rPr lang="en-US" sz="2200" b="1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, </a:t>
              </a:r>
              <a:r>
                <a:rPr lang="en-US" sz="2200" b="1" u="sng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sunglasses</a:t>
              </a:r>
              <a:r>
                <a:rPr lang="en-US" sz="2200" b="1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, </a:t>
              </a:r>
              <a:r>
                <a:rPr lang="en-US" sz="2200" b="1" u="sng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black and white</a:t>
              </a:r>
              <a:r>
                <a:rPr lang="en-US" sz="2200" b="1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 hat, </a:t>
              </a:r>
              <a:r>
                <a:rPr lang="en-US" sz="2200" b="1" u="sng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blue </a:t>
              </a:r>
              <a:r>
                <a:rPr lang="en-US" sz="2200" b="1" dirty="0" smtClean="0">
                  <a:solidFill>
                    <a:srgbClr val="0000FF"/>
                  </a:solidFill>
                  <a:latin typeface="Calibri Light" pitchFamily="34" charset="0"/>
                  <a:cs typeface="Courier New" panose="02070309020205020404" pitchFamily="49" charset="0"/>
                </a:rPr>
                <a:t>shirt</a:t>
              </a:r>
              <a:endParaRPr lang="en-US" sz="2200" b="1" i="1" dirty="0">
                <a:solidFill>
                  <a:srgbClr val="0000FF"/>
                </a:solidFill>
                <a:latin typeface="Calibri Light" pitchFamily="34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167844" y="1872591"/>
            <a:ext cx="8285478" cy="3464621"/>
            <a:chOff x="3259150" y="1016732"/>
            <a:chExt cx="8285478" cy="3464621"/>
          </a:xfrm>
        </p:grpSpPr>
        <p:sp>
          <p:nvSpPr>
            <p:cNvPr id="47" name="Rounded Rectangle 46"/>
            <p:cNvSpPr/>
            <p:nvPr/>
          </p:nvSpPr>
          <p:spPr>
            <a:xfrm>
              <a:off x="4925306" y="1016732"/>
              <a:ext cx="4096570" cy="346462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3259150" y="1133962"/>
              <a:ext cx="8285478" cy="3223509"/>
              <a:chOff x="3191446" y="1151781"/>
              <a:chExt cx="8285478" cy="3223509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3191446" y="1151781"/>
                <a:ext cx="8285478" cy="2439054"/>
                <a:chOff x="7088942" y="2897616"/>
                <a:chExt cx="8285478" cy="2439054"/>
              </a:xfrm>
            </p:grpSpPr>
            <p:pic>
              <p:nvPicPr>
                <p:cNvPr id="11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9300640" y="2952812"/>
                  <a:ext cx="3091232" cy="18869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9310071" y="3713138"/>
                  <a:ext cx="252002" cy="7805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088942" y="4905783"/>
                  <a:ext cx="828547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b="1" dirty="0">
                      <a:solidFill>
                        <a:srgbClr val="0000FF"/>
                      </a:solidFill>
                      <a:latin typeface="Calibri Light" pitchFamily="34" charset="0"/>
                      <a:cs typeface="Courier New" panose="02070309020205020404" pitchFamily="49" charset="0"/>
                    </a:rPr>
                    <a:t>“Like </a:t>
                  </a:r>
                  <a:r>
                    <a:rPr lang="en-US" sz="2200" b="1" dirty="0" smtClean="0">
                      <a:solidFill>
                        <a:srgbClr val="0000FF"/>
                      </a:solidFill>
                      <a:latin typeface="Calibri Light" pitchFamily="34" charset="0"/>
                      <a:cs typeface="Courier New" panose="02070309020205020404" pitchFamily="49" charset="0"/>
                    </a:rPr>
                    <a:t>this…but </a:t>
                  </a:r>
                  <a:r>
                    <a:rPr lang="en-US" sz="2200" b="1" i="1" u="sng" dirty="0">
                      <a:solidFill>
                        <a:srgbClr val="0000FF"/>
                      </a:solidFill>
                      <a:latin typeface="Calibri Light" pitchFamily="34" charset="0"/>
                      <a:cs typeface="Courier New" panose="02070309020205020404" pitchFamily="49" charset="0"/>
                    </a:rPr>
                    <a:t>more</a:t>
                  </a:r>
                  <a:r>
                    <a:rPr lang="en-US" sz="2200" b="1" i="1" dirty="0">
                      <a:solidFill>
                        <a:srgbClr val="0000FF"/>
                      </a:solidFill>
                      <a:latin typeface="Calibri Light" pitchFamily="34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2200" b="1" i="1" u="sng" dirty="0">
                      <a:solidFill>
                        <a:srgbClr val="0000FF"/>
                      </a:solidFill>
                      <a:latin typeface="Calibri Light" pitchFamily="34" charset="0"/>
                      <a:cs typeface="Courier New" panose="02070309020205020404" pitchFamily="49" charset="0"/>
                    </a:rPr>
                    <a:t>ornate</a:t>
                  </a:r>
                  <a:r>
                    <a:rPr lang="en-US" sz="2200" b="1" i="1" dirty="0">
                      <a:solidFill>
                        <a:srgbClr val="0000FF"/>
                      </a:solidFill>
                      <a:latin typeface="Calibri Light" pitchFamily="34" charset="0"/>
                      <a:cs typeface="Courier New" panose="02070309020205020404" pitchFamily="49" charset="0"/>
                    </a:rPr>
                    <a:t>”</a:t>
                  </a: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9074633" y="2897616"/>
                  <a:ext cx="1260140" cy="1145718"/>
                </a:xfrm>
                <a:prstGeom prst="ellipse">
                  <a:avLst/>
                </a:prstGeom>
                <a:noFill/>
                <a:ln w="57150">
                  <a:solidFill>
                    <a:srgbClr val="0033CC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76200">
                      <a:solidFill>
                        <a:srgbClr val="0033CC"/>
                      </a:solidFill>
                      <a:prstDash val="sysDash"/>
                    </a:ln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>
                <a:off x="5567366" y="3728959"/>
                <a:ext cx="26770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Relative feedback</a:t>
                </a:r>
              </a:p>
              <a:p>
                <a:pPr algn="ctr"/>
                <a:r>
                  <a:rPr lang="en-US" dirty="0" smtClean="0"/>
                  <a:t>[</a:t>
                </a:r>
                <a:r>
                  <a:rPr lang="en-US" dirty="0" err="1" smtClean="0"/>
                  <a:t>Kovashka</a:t>
                </a:r>
                <a:r>
                  <a:rPr lang="en-US" dirty="0" smtClean="0"/>
                  <a:t> et al. 2012]</a:t>
                </a:r>
                <a:endParaRPr lang="en-US" dirty="0"/>
              </a:p>
            </p:txBody>
          </p:sp>
          <p:sp>
            <p:nvSpPr>
              <p:cNvPr id="42" name="Curved Up Arrow 41"/>
              <p:cNvSpPr/>
              <p:nvPr/>
            </p:nvSpPr>
            <p:spPr>
              <a:xfrm rot="14970671" flipV="1">
                <a:off x="4400150" y="2435922"/>
                <a:ext cx="1492502" cy="694591"/>
              </a:xfrm>
              <a:prstGeom prst="curvedUpArrow">
                <a:avLst/>
              </a:prstGeom>
              <a:solidFill>
                <a:srgbClr val="0033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2" name="Curved Right Arrow 51"/>
          <p:cNvSpPr/>
          <p:nvPr/>
        </p:nvSpPr>
        <p:spPr>
          <a:xfrm rot="20904450">
            <a:off x="117943" y="3839585"/>
            <a:ext cx="736563" cy="1612013"/>
          </a:xfrm>
          <a:prstGeom prst="curvedRight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636"/>
            <a:ext cx="78867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9419" y="4575668"/>
            <a:ext cx="3488740" cy="17667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1600" y="1541608"/>
            <a:ext cx="313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B28A5"/>
                </a:solidFill>
              </a:rPr>
              <a:t>Public Figures</a:t>
            </a:r>
          </a:p>
          <a:p>
            <a:r>
              <a:rPr lang="en-US" sz="2000" dirty="0" smtClean="0"/>
              <a:t>[Kumar et al., ICCV 2009]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71600" y="4833156"/>
            <a:ext cx="313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B28A5"/>
                </a:solidFill>
              </a:rPr>
              <a:t>UT Zappos50K </a:t>
            </a:r>
          </a:p>
          <a:p>
            <a:r>
              <a:rPr lang="en-US" sz="2000" dirty="0" smtClean="0"/>
              <a:t>[Yu &amp; Grauman, CVPR 2014]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971600" y="3074739"/>
            <a:ext cx="313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B28A5"/>
                </a:solidFill>
              </a:rPr>
              <a:t>Outdoor Scenes</a:t>
            </a:r>
          </a:p>
          <a:p>
            <a:r>
              <a:rPr lang="en-US" sz="2000" dirty="0" smtClean="0"/>
              <a:t>[Oliva &amp; </a:t>
            </a:r>
            <a:r>
              <a:rPr lang="en-US" sz="2000" dirty="0" err="1" smtClean="0"/>
              <a:t>Torralba</a:t>
            </a:r>
            <a:r>
              <a:rPr lang="en-US" sz="2000" dirty="0" smtClean="0"/>
              <a:t>, IJCV 2001]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9056" y="1506671"/>
            <a:ext cx="3203848" cy="1143000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5389797" y="3075884"/>
            <a:ext cx="2762366" cy="1107603"/>
            <a:chOff x="4567047" y="3758261"/>
            <a:chExt cx="4492179" cy="1801192"/>
          </a:xfrm>
        </p:grpSpPr>
        <p:pic>
          <p:nvPicPr>
            <p:cNvPr id="18" name="Picture 157" descr="http://vision.cs.utexas.edu/adriana/scenes/coast_n67202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258" y="4667162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49" descr="http://vision.cs.utexas.edu/adriana/scenes/street_street6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3007" y="3758261"/>
              <a:ext cx="886968" cy="8869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545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51" descr="http://vision.cs.utexas.edu/adriana/scenes/opencountry_nat87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043" y="4672485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738" y="3763627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55" descr="http://vision.cs.utexas.edu/adriana/scenes/insidecity_art102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734" y="3766307"/>
              <a:ext cx="886968" cy="8869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2" descr="http://vision.cs.utexas.edu/adriana/scenes/tallbuilding_a21204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047" y="3766574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http://vision.cs.utexas.edu/adriana/scenes/tallbuilding_art1729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36" y="3766564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6" descr="http://vision.cs.utexas.edu/adriana/scenes/opencountry_land573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047" y="467248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8" descr="http://vision.cs.utexas.edu/adriana/scenes/mountain_n21308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541" y="4666065"/>
              <a:ext cx="886968" cy="88696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226" y="102958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UT Zappos50K Dataset</a:t>
            </a:r>
            <a:endParaRPr lang="en-US" sz="4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76" y="1553042"/>
            <a:ext cx="7886700" cy="824363"/>
          </a:xfrm>
        </p:spPr>
        <p:txBody>
          <a:bodyPr>
            <a:noAutofit/>
          </a:bodyPr>
          <a:lstStyle/>
          <a:p>
            <a:pPr marL="0" indent="0">
              <a:spcAft>
                <a:spcPts val="400"/>
              </a:spcAft>
              <a:buNone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Large shoe dataset, consisting of 50,025 catalog images from Zappos.com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944630" y="2483585"/>
            <a:ext cx="2385867" cy="1706722"/>
            <a:chOff x="5769370" y="2689325"/>
            <a:chExt cx="2385867" cy="1706722"/>
          </a:xfrm>
        </p:grpSpPr>
        <p:pic>
          <p:nvPicPr>
            <p:cNvPr id="9" name="Picture 4" descr="http://eeninja.com/vision/datasets/Zappos/Slippers/Slipper%20Flats/Foamtreads%20Kids/7359682.58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370" y="2965774"/>
              <a:ext cx="977852" cy="73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eeninja.com/vision/datasets/Zappos/Shoes/Sneakers%20and%20Athletic%20Shoes/Salomon/7735319.35780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661" y="2968336"/>
              <a:ext cx="935576" cy="701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http://eeninja.com/vision/datasets/Zappos/Shoes/Heels/Diane%20Von%20Furstenberg/7967669.35163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225" y="3790063"/>
              <a:ext cx="807979" cy="605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2" descr="http://eeninja.com/vision/datasets/Zappos/Shoes/Firstwalker/Kenneth%20Cole%20Reaction%20Kids/7994576.55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517" y="3680460"/>
              <a:ext cx="896589" cy="672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823601" y="3129434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dirty="0">
                  <a:solidFill>
                    <a:prstClr val="black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&gt;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25565" y="3845079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dirty="0">
                  <a:solidFill>
                    <a:prstClr val="black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38095" y="2689325"/>
              <a:ext cx="153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 u="sng" dirty="0" smtClean="0">
                  <a:solidFill>
                    <a:prstClr val="black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Coarse</a:t>
              </a:r>
              <a:endParaRPr lang="en-US" sz="2000" b="1" u="sng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441440" y="6260663"/>
            <a:ext cx="153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“open”</a:t>
            </a:r>
            <a:endParaRPr lang="en-US" sz="1600" b="1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31416" y="2758742"/>
            <a:ext cx="4996300" cy="2866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400"/>
              </a:spcAft>
            </a:pPr>
            <a:r>
              <a:rPr lang="en-US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relative attributes</a:t>
            </a:r>
          </a:p>
          <a:p>
            <a:pPr lvl="1">
              <a:spcAft>
                <a:spcPts val="400"/>
              </a:spcAft>
            </a:pPr>
            <a:r>
              <a:rPr lang="en-US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 quality pairwise labels from </a:t>
            </a:r>
            <a:r>
              <a:rPr lang="en-US" sz="2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mTurk</a:t>
            </a:r>
            <a:r>
              <a:rPr lang="en-US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workers</a:t>
            </a:r>
          </a:p>
          <a:p>
            <a:pPr lvl="1">
              <a:spcAft>
                <a:spcPts val="400"/>
              </a:spcAft>
            </a:pPr>
            <a:r>
              <a:rPr lang="en-US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6,751 ordered labels + 4,612 “equal” labels</a:t>
            </a:r>
          </a:p>
          <a:p>
            <a:pPr lvl="1">
              <a:spcAft>
                <a:spcPts val="400"/>
              </a:spcAft>
            </a:pPr>
            <a:r>
              <a:rPr lang="en-US" sz="23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4,334 twice-labeled fine-grained labels (no “equal” option)</a:t>
            </a:r>
            <a:endParaRPr lang="en-US" sz="23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589" y="79225"/>
            <a:ext cx="685800" cy="685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009465" y="4403325"/>
            <a:ext cx="2265855" cy="1737861"/>
            <a:chOff x="6009465" y="4403325"/>
            <a:chExt cx="2265855" cy="1737861"/>
          </a:xfrm>
        </p:grpSpPr>
        <p:pic>
          <p:nvPicPr>
            <p:cNvPr id="19" name="Picture 10" descr="http://eeninja.com/vision/datasets/Zappos/Sandals/Flat/Enzo%20Angiolini/7947533.430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420" y="5432525"/>
              <a:ext cx="944879" cy="708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http://eeninja.com/vision/datasets/Zappos/Sandals/Flat/Michael%20Kors/7894369.204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976" y="5481581"/>
              <a:ext cx="864484" cy="648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017942" y="48577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dirty="0">
                  <a:solidFill>
                    <a:prstClr val="black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&gt;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17942" y="557528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dirty="0">
                  <a:solidFill>
                    <a:prstClr val="black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&gt;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68489" y="4403325"/>
              <a:ext cx="19618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 u="sng" dirty="0" smtClean="0">
                  <a:solidFill>
                    <a:prstClr val="black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Fine-Grained</a:t>
              </a:r>
              <a:endParaRPr lang="en-US" sz="2000" b="1" u="sng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7" name="Picture 2" descr="http://eeninja.com/vision/datasets/Zappos/Shoes/Sneakers%20and%20Athletic%20Shoes/Puma%20Kids/8020147.40491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465" y="4735699"/>
              <a:ext cx="909495" cy="682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://eeninja.com/vision/datasets/Zappos/Shoes/Sneakers%20and%20Athletic%20Shoes/SKECHERS/7991222.15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3866" y="4809590"/>
              <a:ext cx="841454" cy="631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26715" y="6488668"/>
            <a:ext cx="35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Yu &amp; Grauman, CVPR 2014</a:t>
            </a:r>
            <a:endParaRPr lang="en-US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0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062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Results: Fine-grained attributes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744" t="34582" r="25785" b="41545"/>
          <a:stretch/>
        </p:blipFill>
        <p:spPr>
          <a:xfrm>
            <a:off x="1007604" y="1813955"/>
            <a:ext cx="7128792" cy="172819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681012"/>
              </p:ext>
            </p:extLst>
          </p:nvPr>
        </p:nvGraphicFramePr>
        <p:xfrm>
          <a:off x="4932040" y="4185084"/>
          <a:ext cx="2460666" cy="205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Acrobat Document" r:id="rId5" imgW="4286029" imgH="3571875" progId="AcroExch.Document.11">
                  <p:embed/>
                </p:oleObj>
              </mc:Choice>
              <mc:Fallback>
                <p:oleObj name="Acrobat Document" r:id="rId5" imgW="4286029" imgH="35718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4185084"/>
                        <a:ext cx="2460666" cy="205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973717" y="4185085"/>
            <a:ext cx="2460666" cy="2050555"/>
            <a:chOff x="6284552" y="216395"/>
            <a:chExt cx="2460666" cy="2050555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5541132"/>
                </p:ext>
              </p:extLst>
            </p:nvPr>
          </p:nvGraphicFramePr>
          <p:xfrm>
            <a:off x="6284552" y="216395"/>
            <a:ext cx="2460666" cy="2050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7" name="Acrobat Document" r:id="rId7" imgW="4286029" imgH="3571875" progId="AcroExch.Document.11">
                    <p:embed/>
                  </p:oleObj>
                </mc:Choice>
                <mc:Fallback>
                  <p:oleObj name="Acrobat Document" r:id="rId7" imgW="4286029" imgH="3571875" progId="AcroExch.Document.1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284552" y="216395"/>
                          <a:ext cx="2460666" cy="2050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8275747" y="1498492"/>
              <a:ext cx="206266" cy="125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09782" y="6270290"/>
            <a:ext cx="392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Accuracy on the 30 hardest test pairs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33199" y="1461006"/>
            <a:ext cx="464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Accuracy of comparisons – all attributes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13457" y="6522277"/>
            <a:ext cx="35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Yu &amp; Grauman, CVPR 2014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4851921" y="2039568"/>
            <a:ext cx="4050567" cy="44491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924487" y="5834809"/>
            <a:ext cx="175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Testing</a:t>
            </a:r>
            <a:endParaRPr lang="en-US" sz="2400" b="1" dirty="0"/>
          </a:p>
        </p:txBody>
      </p:sp>
      <p:sp>
        <p:nvSpPr>
          <p:cNvPr id="59" name="Rounded Rectangle 58"/>
          <p:cNvSpPr/>
          <p:nvPr/>
        </p:nvSpPr>
        <p:spPr>
          <a:xfrm>
            <a:off x="455209" y="2039568"/>
            <a:ext cx="4050567" cy="44491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48932" y="5834809"/>
            <a:ext cx="175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Training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426" y="113017"/>
            <a:ext cx="78867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Idea: Predicting useful neighbor</a:t>
            </a: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hoods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89" y="4237202"/>
            <a:ext cx="965007" cy="772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550503" y="4791038"/>
                <a:ext cx="697306" cy="622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503" y="4791038"/>
                <a:ext cx="697306" cy="62273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6850" y="4856110"/>
                <a:ext cx="2737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50" y="4856110"/>
                <a:ext cx="2737216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/>
          <p:cNvSpPr/>
          <p:nvPr/>
        </p:nvSpPr>
        <p:spPr>
          <a:xfrm>
            <a:off x="3102658" y="4153253"/>
            <a:ext cx="3124334" cy="76666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169478" y="3985144"/>
                <a:ext cx="88071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/>
                      </m:sSub>
                    </m:oMath>
                  </m:oMathPara>
                </a14:m>
                <a:endParaRPr lang="en-US" sz="320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478" y="3985144"/>
                <a:ext cx="880718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087361" y="3339743"/>
                <a:ext cx="305441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𝜙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61" y="3339743"/>
                <a:ext cx="3054418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738430" y="4101520"/>
                <a:ext cx="305441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430" y="4101520"/>
                <a:ext cx="3054418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3904084" y="4370301"/>
            <a:ext cx="72008" cy="55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-289732" y="2281343"/>
            <a:ext cx="4598783" cy="755898"/>
            <a:chOff x="-506630" y="2767748"/>
            <a:chExt cx="4598783" cy="755898"/>
          </a:xfrm>
        </p:grpSpPr>
        <p:sp>
          <p:nvSpPr>
            <p:cNvPr id="5" name="TextBox 4"/>
            <p:cNvSpPr txBox="1"/>
            <p:nvPr/>
          </p:nvSpPr>
          <p:spPr>
            <a:xfrm>
              <a:off x="2057405" y="2767748"/>
              <a:ext cx="54292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/>
              <a:r>
                <a:rPr lang="en-US" sz="16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. .</a:t>
              </a:r>
              <a:endPara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097" y="2826962"/>
              <a:ext cx="342564" cy="2633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137" y="2805298"/>
              <a:ext cx="398057" cy="2633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168" y="2830446"/>
              <a:ext cx="362952" cy="2633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043608" y="3061981"/>
              <a:ext cx="3048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= [1, 0, 1, 1, 0, …, 0, 1]</a:t>
              </a:r>
              <a:endParaRPr lang="en-US" sz="24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-506630" y="2924944"/>
                  <a:ext cx="273721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06630" y="2924944"/>
                  <a:ext cx="2737216" cy="58477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4144" y="2827010"/>
              <a:ext cx="265176" cy="265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720" y="2832983"/>
              <a:ext cx="204848" cy="265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8" name="Group 37"/>
          <p:cNvGrpSpPr/>
          <p:nvPr/>
        </p:nvGrpSpPr>
        <p:grpSpPr>
          <a:xfrm>
            <a:off x="4851921" y="2416309"/>
            <a:ext cx="3570807" cy="622735"/>
            <a:chOff x="485342" y="1642285"/>
            <a:chExt cx="3570807" cy="6227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485342" y="1642285"/>
                  <a:ext cx="727763" cy="6227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914400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>
                                      <a:lumMod val="85000"/>
                                      <a:lumOff val="15000"/>
                                    </a:prst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>
                                      <a:lumMod val="85000"/>
                                      <a:lumOff val="15000"/>
                                    </a:prst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>
                                      <a:lumMod val="85000"/>
                                      <a:lumOff val="15000"/>
                                    </a:prst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𝑞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sz="3200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342" y="1642285"/>
                  <a:ext cx="727763" cy="62273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/>
            <p:cNvSpPr txBox="1"/>
            <p:nvPr/>
          </p:nvSpPr>
          <p:spPr>
            <a:xfrm>
              <a:off x="1007604" y="1767292"/>
              <a:ext cx="3048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= [0, 0, 0, 1, 1, …, 1, 0]</a:t>
              </a:r>
              <a:endParaRPr lang="en-US" sz="2400" b="1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431853" y="4963832"/>
            <a:ext cx="248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Compressed label space</a:t>
            </a:r>
            <a:endParaRPr lang="en-US" b="1" dirty="0"/>
          </a:p>
        </p:txBody>
      </p:sp>
      <p:cxnSp>
        <p:nvCxnSpPr>
          <p:cNvPr id="40" name="Straight Arrow Connector 39"/>
          <p:cNvCxnSpPr>
            <a:stCxn id="4" idx="3"/>
            <a:endCxn id="20" idx="2"/>
          </p:cNvCxnSpPr>
          <p:nvPr/>
        </p:nvCxnSpPr>
        <p:spPr>
          <a:xfrm flipV="1">
            <a:off x="1935896" y="4536584"/>
            <a:ext cx="116676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3951407" y="3093332"/>
            <a:ext cx="0" cy="11359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5072659" y="3031199"/>
            <a:ext cx="0" cy="1135981"/>
          </a:xfrm>
          <a:prstGeom prst="straightConnector1">
            <a:avLst/>
          </a:prstGeom>
          <a:ln w="38100">
            <a:solidFill>
              <a:srgbClr val="0033CC"/>
            </a:solidFill>
            <a:prstDash val="sysDash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513036" y="4002817"/>
                <a:ext cx="88071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/>
                      </m:sSub>
                    </m:oMath>
                  </m:oMathPara>
                </a14:m>
                <a:endParaRPr lang="en-US" sz="3200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036" y="4002817"/>
                <a:ext cx="880718" cy="492443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/>
          <p:nvPr/>
        </p:nvCxnSpPr>
        <p:spPr>
          <a:xfrm flipV="1">
            <a:off x="6279454" y="4554257"/>
            <a:ext cx="1166762" cy="0"/>
          </a:xfrm>
          <a:prstGeom prst="straightConnector1">
            <a:avLst/>
          </a:prstGeom>
          <a:ln w="38100">
            <a:solidFill>
              <a:srgbClr val="0033CC"/>
            </a:solidFill>
            <a:prstDash val="sysDash"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77072"/>
            <a:ext cx="765145" cy="823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48"/>
          <p:cNvSpPr txBox="1"/>
          <p:nvPr/>
        </p:nvSpPr>
        <p:spPr>
          <a:xfrm>
            <a:off x="6436436" y="2262354"/>
            <a:ext cx="54292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. .</a:t>
            </a:r>
            <a:endParaRPr 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321568"/>
            <a:ext cx="342564" cy="263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168" y="2299904"/>
            <a:ext cx="398057" cy="263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199" y="2325052"/>
            <a:ext cx="362952" cy="263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75" y="2321616"/>
            <a:ext cx="265176" cy="265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51" y="2327589"/>
            <a:ext cx="204848" cy="265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Oval 54"/>
          <p:cNvSpPr/>
          <p:nvPr/>
        </p:nvSpPr>
        <p:spPr>
          <a:xfrm>
            <a:off x="5004048" y="4381678"/>
            <a:ext cx="72008" cy="55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41444" y="1108482"/>
            <a:ext cx="8220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Most relevant points = most similar points?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Pose as large-scale multi-label classification problem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369460" y="6471014"/>
            <a:ext cx="495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[Yu &amp; Grauman NIPS 2014]</a:t>
            </a:r>
            <a:endParaRPr lang="en-US" i="1" dirty="0"/>
          </a:p>
        </p:txBody>
      </p:sp>
      <p:sp>
        <p:nvSpPr>
          <p:cNvPr id="58" name="TextBox 57"/>
          <p:cNvSpPr txBox="1"/>
          <p:nvPr/>
        </p:nvSpPr>
        <p:spPr>
          <a:xfrm>
            <a:off x="5204583" y="3331563"/>
            <a:ext cx="248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econstruct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136850" y="1939479"/>
            <a:ext cx="4471154" cy="548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15" grpId="0"/>
      <p:bldP spid="20" grpId="0" animBg="1"/>
      <p:bldP spid="24" grpId="0"/>
      <p:bldP spid="25" grpId="0"/>
      <p:bldP spid="19" grpId="0"/>
      <p:bldP spid="26" grpId="0" animBg="1"/>
      <p:bldP spid="36" grpId="0"/>
      <p:bldP spid="46" grpId="0"/>
      <p:bldP spid="49" grpId="0"/>
      <p:bldP spid="55" grpId="0" animBg="1"/>
      <p:bldP spid="58" grpId="0"/>
      <p:bldP spid="6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410" y="3471695"/>
            <a:ext cx="7886700" cy="5251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>
                <a:cs typeface="Segoe UI" panose="020B0502040204020203" pitchFamily="34" charset="0"/>
              </a:rPr>
              <a:t>SUN Attribute Dataset: 14,340 images, 707 classes</a:t>
            </a:r>
            <a:endParaRPr lang="en-US" sz="2600" dirty="0">
              <a:cs typeface="Segoe UI" panose="020B0502040204020203" pitchFamily="34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1434" y="4154563"/>
            <a:ext cx="4389120" cy="1065456"/>
            <a:chOff x="160345" y="77467"/>
            <a:chExt cx="10580009" cy="2568289"/>
          </a:xfrm>
        </p:grpSpPr>
        <p:pic>
          <p:nvPicPr>
            <p:cNvPr id="126" name="Picture 4" descr="http://eeninja.com/vision/datasets/SUNAttr/images/f/farm/sun_dmshhbtovelcxnhf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089" y="82337"/>
              <a:ext cx="1611631" cy="120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6" descr="http://eeninja.com/vision/datasets/SUNAttr/images/l/landfill/sun_ahukbymaunrljwzk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4910" y="82337"/>
              <a:ext cx="1444022" cy="120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8" descr="http://eeninja.com/vision/datasets/SUNAttr/images/h/hoodoo/sun_chnwhvqnzdtsjkb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127" y="82337"/>
              <a:ext cx="1611630" cy="120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10" descr="http://eeninja.com/vision/datasets/SUNAttr/images/i/industrial_park/sun_cagyyyhddvigcjfm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952" y="82337"/>
              <a:ext cx="1611630" cy="120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14" descr="http://eeninja.com/vision/datasets/SUNAttr/images/m/mastaba/sun_bcxwxdtwxnxulqq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775" y="77467"/>
              <a:ext cx="1306394" cy="1201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16" descr="http://eeninja.com/vision/datasets/SUNAttr/images/r/rope_bridge/sun_adkwrcvuoqrcvods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465" y="1484492"/>
              <a:ext cx="1329691" cy="116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18" descr="http://eeninja.com/vision/datasets/SUNAttr/images/c/campsite/sun_anmecamskdglxzju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317" y="1484497"/>
              <a:ext cx="1158544" cy="1158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20" descr="http://eeninja.com/vision/datasets/SUNAttr/images/h/hot_spring/sun_bsqsdkeavvmmjywb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032" y="1484501"/>
              <a:ext cx="1551621" cy="1158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4" descr="http://eeninja.com/vision/datasets/SUNAttr/images/d/dolmen/sun_axesbqjacwoxtwrj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805" y="1484498"/>
              <a:ext cx="1755369" cy="1158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6" descr="http://eeninja.com/vision/datasets/SUNAttr/images/s/stone_circle/sun_aaezskjybhffntmq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0815" y="1484500"/>
              <a:ext cx="1737818" cy="1158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6" name="Straight Connector 135"/>
            <p:cNvCxnSpPr/>
            <p:nvPr/>
          </p:nvCxnSpPr>
          <p:spPr>
            <a:xfrm>
              <a:off x="2602194" y="1371600"/>
              <a:ext cx="8138160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Group 136"/>
            <p:cNvGrpSpPr/>
            <p:nvPr/>
          </p:nvGrpSpPr>
          <p:grpSpPr>
            <a:xfrm>
              <a:off x="160345" y="111157"/>
              <a:ext cx="2300150" cy="2174760"/>
              <a:chOff x="144366" y="170744"/>
              <a:chExt cx="2300150" cy="2174760"/>
            </a:xfrm>
          </p:grpSpPr>
          <p:pic>
            <p:nvPicPr>
              <p:cNvPr id="140" name="Picture 2" descr="http://eeninja.com/vision/datasets/SUNAttr/images/o/outcropping/sun_afpiczhamuewjszi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367" y="735400"/>
                <a:ext cx="2300149" cy="161010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TextBox 140"/>
              <p:cNvSpPr txBox="1"/>
              <p:nvPr/>
            </p:nvSpPr>
            <p:spPr>
              <a:xfrm>
                <a:off x="144366" y="170744"/>
                <a:ext cx="2300148" cy="630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100" b="1" dirty="0">
                    <a:solidFill>
                      <a:prstClr val="black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“hiking”</a:t>
                </a:r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 rot="16200000">
              <a:off x="2120190" y="433053"/>
              <a:ext cx="1201883" cy="51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Local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 rot="16200000">
              <a:off x="2129609" y="1805718"/>
              <a:ext cx="1158546" cy="51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Ours</a:t>
              </a:r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580971" y="4103580"/>
            <a:ext cx="4389120" cy="1136445"/>
            <a:chOff x="300788" y="-60003"/>
            <a:chExt cx="10439566" cy="2703046"/>
          </a:xfrm>
        </p:grpSpPr>
        <p:pic>
          <p:nvPicPr>
            <p:cNvPr id="110" name="Picture 40" descr="http://eeninja.com/vision/datasets/SUNAttr/images/f/fastfood_restaurant/sun_aasfofhpjdzdeapl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718" y="1484492"/>
              <a:ext cx="1551629" cy="1158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1" name="Straight Connector 110"/>
            <p:cNvCxnSpPr/>
            <p:nvPr/>
          </p:nvCxnSpPr>
          <p:spPr>
            <a:xfrm>
              <a:off x="2602194" y="1371600"/>
              <a:ext cx="8138160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 rot="16200000">
              <a:off x="2120189" y="453489"/>
              <a:ext cx="1201882" cy="47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Local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 rot="16200000">
              <a:off x="2129610" y="1826152"/>
              <a:ext cx="1158545" cy="47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Ours</a:t>
              </a:r>
            </a:p>
          </p:txBody>
        </p:sp>
        <p:pic>
          <p:nvPicPr>
            <p:cNvPr id="114" name="Picture 30" descr="http://eeninja.com/vision/datasets/SUNAttr/images/a/art_school/sun_adcjlwcbxzdvcuen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089" y="77466"/>
              <a:ext cx="1281437" cy="1213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32" descr="http://eeninja.com/vision/datasets/SUNAttr/images/m/market/outdoor/sun_amfistczaepqlijd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712" y="76800"/>
              <a:ext cx="1213760" cy="1213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36" descr="http://eeninja.com/vision/datasets/SUNAttr/images/p/pub/indoor/sun_axosoiicldmycyla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658" y="76800"/>
              <a:ext cx="1238531" cy="1213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48" descr="http://eeninja.com/vision/datasets/SUNAttr/images/r/restaurant/sun_abugsfqeaqraakzt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775" y="1484491"/>
              <a:ext cx="1720620" cy="1158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ttp://eeninja.com/vision/datasets/SUNAttr/images/p/pizzeria/sun_bywzoltznyodksho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4783" y="1479729"/>
              <a:ext cx="1556245" cy="1161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4" descr="http://eeninja.com/vision/datasets/SUNAttr/images/e/elevator_lobby/sun_bfdjwjtuljqrquec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0375" y="76800"/>
              <a:ext cx="1597053" cy="1213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6" descr="http://eeninja.com/vision/datasets/SUNAttr/images/g/great_hall/sun_bwacifonyizhrhfd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2823" y="1479729"/>
              <a:ext cx="1330532" cy="116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8" descr="http://eeninja.com/vision/datasets/SUNAttr/images/r/rectory/sun_aodxzimgahxchttz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613" y="76800"/>
              <a:ext cx="1610555" cy="1202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10" descr="http://eeninja.com/vision/datasets/SUNAttr/images/b/ballroom/sun_aaworjhprekraztl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2454" y="1479729"/>
              <a:ext cx="1361714" cy="1161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3" name="Group 122"/>
            <p:cNvGrpSpPr/>
            <p:nvPr/>
          </p:nvGrpSpPr>
          <p:grpSpPr>
            <a:xfrm>
              <a:off x="300788" y="-60003"/>
              <a:ext cx="2023525" cy="2570544"/>
              <a:chOff x="319838" y="-79053"/>
              <a:chExt cx="2023525" cy="2570544"/>
            </a:xfrm>
          </p:grpSpPr>
          <p:pic>
            <p:nvPicPr>
              <p:cNvPr id="124" name="Picture 28" descr="http://eeninja.com/vision/datasets/SUNAttr/images/r/restaurant_patio/sun_aegbwhogssrdscxn.jpg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839" y="467967"/>
                <a:ext cx="2023524" cy="202352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5" name="TextBox 124"/>
              <p:cNvSpPr txBox="1"/>
              <p:nvPr/>
            </p:nvSpPr>
            <p:spPr>
              <a:xfrm>
                <a:off x="319838" y="-79053"/>
                <a:ext cx="2023525" cy="62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100" b="1" dirty="0" smtClean="0">
                    <a:solidFill>
                      <a:prstClr val="black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“eating”</a:t>
                </a:r>
                <a:endParaRPr lang="en-US" sz="1100" b="1" dirty="0">
                  <a:solidFill>
                    <a:prstClr val="black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4808" y="5442675"/>
            <a:ext cx="4389120" cy="1077487"/>
            <a:chOff x="23875460" y="11003578"/>
            <a:chExt cx="10545509" cy="2588819"/>
          </a:xfrm>
        </p:grpSpPr>
        <p:pic>
          <p:nvPicPr>
            <p:cNvPr id="94" name="Picture 93" descr="http://eeninja.com/vision/datasets/SUNAttr/images/m/martial_arts_gym/sun_bfispimgzovcshvm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8703" y="12428313"/>
              <a:ext cx="1763762" cy="1164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4" descr="http://eeninja.com/vision/datasets/SUNAttr/images/g/gulch/sun_afaktzeltxgrflib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5053" y="11031691"/>
              <a:ext cx="1712962" cy="1199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6" name="Straight Connector 95"/>
            <p:cNvCxnSpPr/>
            <p:nvPr/>
          </p:nvCxnSpPr>
          <p:spPr>
            <a:xfrm>
              <a:off x="26282809" y="12320954"/>
              <a:ext cx="8138160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 rot="16200000">
              <a:off x="25800807" y="11381041"/>
              <a:ext cx="1201883" cy="518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Local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16200000">
              <a:off x="25810225" y="12753704"/>
              <a:ext cx="1158545" cy="518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Ours</a:t>
              </a:r>
            </a:p>
          </p:txBody>
        </p:sp>
        <p:pic>
          <p:nvPicPr>
            <p:cNvPr id="99" name="Picture 6" descr="http://eeninja.com/vision/datasets/SUNAttr/images/s/sandbox/sun_aarefyqnkoczxejm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5764" y="11026820"/>
              <a:ext cx="1609663" cy="1201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8" descr="http://eeninja.com/vision/datasets/SUNAttr/images/c/corral/sun_aqndrcwsrcivreih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9526" y="11026820"/>
              <a:ext cx="1609663" cy="1201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4" descr="http://eeninja.com/vision/datasets/SUNAttr/images/d/desert_road/sun_agwdwaeuakbmuxeg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3288" y="11023815"/>
              <a:ext cx="1204888" cy="1204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18" descr="http://eeninja.com/vision/datasets/SUNAttr/images/b/badminton_court/outdoor/sun_aihayunwrccbbxyc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2157" y="12428313"/>
              <a:ext cx="1552673" cy="1159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2" descr="http://eeninja.com/vision/datasets/SUNAttr/images/d/driving_range/outdoor/sun_aqiphayxjuewlrpv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4523" y="12428313"/>
              <a:ext cx="1738995" cy="1159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4" descr="http://eeninja.com/vision/datasets/SUNAttr/images/t/track/outdoor/sun_acgoqqzpewhbbtvp.jp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3211" y="12428313"/>
              <a:ext cx="772886" cy="1159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52" descr="http://eeninja.com/vision/datasets/SUNAttr/images/t/track/indoor/sun_aabihxplrkjjzopy.jp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5789" y="12428313"/>
              <a:ext cx="1738995" cy="1159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http://eeninja.com/vision/datasets/SUNAttr/images/c/crosswalk/sun_agawdwdcpcvthzli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2276" y="11031691"/>
              <a:ext cx="1210668" cy="1194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7" name="Group 106"/>
            <p:cNvGrpSpPr/>
            <p:nvPr/>
          </p:nvGrpSpPr>
          <p:grpSpPr>
            <a:xfrm>
              <a:off x="23875460" y="11003578"/>
              <a:ext cx="2283647" cy="2306071"/>
              <a:chOff x="213895" y="139949"/>
              <a:chExt cx="2283647" cy="2306071"/>
            </a:xfrm>
          </p:grpSpPr>
          <p:pic>
            <p:nvPicPr>
              <p:cNvPr id="108" name="Picture 2" descr="http://eeninja.com/vision/datasets/SUNAttr/images/b/basketball_court/indoor/sun_afriqrbhufhxvjwc.jpg"/>
              <p:cNvPicPr>
                <a:picLocks noChangeAspect="1" noChangeArrowheads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683" y="689605"/>
                <a:ext cx="2195517" cy="175641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213895" y="139949"/>
                <a:ext cx="2283647" cy="628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100" b="1" dirty="0" smtClean="0">
                    <a:solidFill>
                      <a:prstClr val="black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“exercise”</a:t>
                </a:r>
                <a:endParaRPr lang="en-US" sz="1100" b="1" dirty="0">
                  <a:solidFill>
                    <a:prstClr val="black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57697" y="5404230"/>
            <a:ext cx="4389120" cy="1118047"/>
            <a:chOff x="336515" y="-7138"/>
            <a:chExt cx="10403839" cy="2650181"/>
          </a:xfrm>
        </p:grpSpPr>
        <p:pic>
          <p:nvPicPr>
            <p:cNvPr id="30" name="Picture 14" descr="http://eeninja.com/vision/datasets/SUNAttr/images/g/glacier/sun_bhywsghyfsygqqgu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465" y="1481874"/>
              <a:ext cx="1501510" cy="1161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2602194" y="1371600"/>
              <a:ext cx="8138160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16200000">
              <a:off x="2120191" y="436851"/>
              <a:ext cx="1201881" cy="508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Local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2129609" y="1807540"/>
              <a:ext cx="1158545" cy="512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Ours</a:t>
              </a:r>
            </a:p>
          </p:txBody>
        </p:sp>
        <p:pic>
          <p:nvPicPr>
            <p:cNvPr id="34" name="Picture 4" descr="http://eeninja.com/vision/datasets/SUNAttr/images/v/volcano/sun_aetnikjhplqgsznx.jp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465" y="83826"/>
              <a:ext cx="1196710" cy="1196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ttp://eeninja.com/vision/datasets/SUNAttr/images/l/landfill/sun_annqxfjhqhxndvdm.jp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793" y="83826"/>
              <a:ext cx="1211952" cy="1195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http://eeninja.com/vision/datasets/SUNAttr/images/h/hayfield/sun_axlethbmlwouoctw.jp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363" y="83826"/>
              <a:ext cx="1195793" cy="1195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http://eeninja.com/vision/datasets/SUNAttr/images/t/trailer_park/sun_bpspmfdexubuktov.jpg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1774" y="83826"/>
              <a:ext cx="1190066" cy="1190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7" descr="http://eeninja.com/vision/datasets/SUNAttr/images/f/fjord/sun_bypbmgigdnuxxdrv.jpg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819" y="1481874"/>
              <a:ext cx="1451460" cy="1161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8" descr="http://eeninja.com/vision/datasets/SUNAttr/images/o/oast_house/sun_bajvwswgpdiglbst.jpg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123" y="1481591"/>
              <a:ext cx="1161451" cy="1161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0" descr="http://eeninja.com/vision/datasets/SUNAttr/images/w/waterfall/cataract/sun_admpouqdisvccnbd.jpg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418" y="1481590"/>
              <a:ext cx="1161451" cy="1161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2" descr="http://eeninja.com/vision/datasets/SUNAttr/images/o/oil_refinery/outdoor/sun_amfbqueyljxzfmur.jpg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9713" y="1482380"/>
              <a:ext cx="1554456" cy="116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4" descr="http://eeninja.com/vision/datasets/SUNAttr/images/f/field_road/sun_aqazdqqwznaxqicr.jpg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7459" y="83826"/>
              <a:ext cx="1196710" cy="1196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" name="Group 42"/>
            <p:cNvGrpSpPr/>
            <p:nvPr/>
          </p:nvGrpSpPr>
          <p:grpSpPr>
            <a:xfrm>
              <a:off x="336515" y="-7138"/>
              <a:ext cx="1977190" cy="2515909"/>
              <a:chOff x="336515" y="8102"/>
              <a:chExt cx="1977190" cy="2515909"/>
            </a:xfrm>
          </p:grpSpPr>
          <p:pic>
            <p:nvPicPr>
              <p:cNvPr id="44" name="Picture 2" descr="http://eeninja.com/vision/datasets/SUNAttr/images/b/badlands/sun_ajdyxmlwqilxvwex.jpg"/>
              <p:cNvPicPr>
                <a:picLocks noChangeAspect="1" noChangeArrowheads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516" y="546822"/>
                <a:ext cx="1977189" cy="197718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336515" y="8102"/>
                <a:ext cx="1977188" cy="620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100" b="1" dirty="0" smtClean="0">
                    <a:solidFill>
                      <a:prstClr val="black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“clouds”</a:t>
                </a:r>
                <a:endParaRPr lang="en-US" sz="1100" b="1" dirty="0">
                  <a:solidFill>
                    <a:prstClr val="black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aphicFrame>
        <p:nvGraphicFramePr>
          <p:cNvPr id="142" name="Chart 1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019432"/>
              </p:ext>
            </p:extLst>
          </p:nvPr>
        </p:nvGraphicFramePr>
        <p:xfrm>
          <a:off x="51541" y="1160748"/>
          <a:ext cx="9076840" cy="2029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7"/>
          </a:graphicData>
        </a:graphic>
      </p:graphicFrame>
      <p:sp>
        <p:nvSpPr>
          <p:cNvPr id="73" name="TextBox 72"/>
          <p:cNvSpPr txBox="1"/>
          <p:nvPr/>
        </p:nvSpPr>
        <p:spPr>
          <a:xfrm>
            <a:off x="6013457" y="6522277"/>
            <a:ext cx="35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Yu &amp; Grauman, NIPS 2014</a:t>
            </a:r>
            <a:endParaRPr lang="en-US" i="1" dirty="0"/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562426" y="11301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Predicting useful neighbor</a:t>
            </a:r>
            <a:r>
              <a:rPr lang="en-US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hoods</a:t>
            </a:r>
            <a:endParaRPr lang="en-US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2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5556" y="1232756"/>
            <a:ext cx="8371841" cy="4800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1B28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right thing.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decorrelate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attributes that often occur simultaneously?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attributes really class-independent?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detect fine-grained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attribute differences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24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account for differences in attribute perception?</a:t>
            </a:r>
          </a:p>
          <a:p>
            <a:pPr>
              <a:spcBef>
                <a:spcPts val="24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452" y="4329100"/>
            <a:ext cx="7884876" cy="100811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Oval 38"/>
          <p:cNvSpPr>
            <a:spLocks noChangeArrowheads="1"/>
          </p:cNvSpPr>
          <p:nvPr/>
        </p:nvSpPr>
        <p:spPr bwMode="auto">
          <a:xfrm>
            <a:off x="1893114" y="2518172"/>
            <a:ext cx="2839641" cy="2571750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4225" tIns="32111" rIns="64225" bIns="32111"/>
          <a:lstStyle>
            <a:lvl1pPr algn="l" eaLnBrk="0" hangingPunct="0">
              <a:spcBef>
                <a:spcPts val="11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44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algn="l" eaLnBrk="0" hangingPunct="0">
              <a:spcBef>
                <a:spcPts val="10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3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algn="l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34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algn="l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algn="l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algn="ctr" defTabSz="642288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endParaRPr lang="en-US" alt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94211" name="Title 4"/>
          <p:cNvSpPr>
            <a:spLocks noGrp="1"/>
          </p:cNvSpPr>
          <p:nvPr>
            <p:ph type="title"/>
          </p:nvPr>
        </p:nvSpPr>
        <p:spPr>
          <a:xfrm>
            <a:off x="455414" y="107156"/>
            <a:ext cx="8233172" cy="1143000"/>
          </a:xfrm>
        </p:spPr>
        <p:txBody>
          <a:bodyPr/>
          <a:lstStyle/>
          <a:p>
            <a:r>
              <a:rPr lang="en-US" altLang="en-US" sz="3800"/>
              <a:t>Standard approach</a:t>
            </a:r>
          </a:p>
        </p:txBody>
      </p:sp>
      <p:sp>
        <p:nvSpPr>
          <p:cNvPr id="94212" name="Content Placeholder 5"/>
          <p:cNvSpPr>
            <a:spLocks noGrp="1"/>
          </p:cNvSpPr>
          <p:nvPr>
            <p:ph idx="1"/>
          </p:nvPr>
        </p:nvSpPr>
        <p:spPr>
          <a:xfrm>
            <a:off x="455414" y="1446609"/>
            <a:ext cx="8233172" cy="86618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mtClean="0"/>
              <a:t>Learn one monolithic model per attribute</a:t>
            </a:r>
          </a:p>
        </p:txBody>
      </p:sp>
      <p:pic>
        <p:nvPicPr>
          <p:cNvPr id="94213" name="Content Placeholder 4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594" y="2089548"/>
            <a:ext cx="2954610" cy="233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786312" y="2678906"/>
            <a:ext cx="2089547" cy="2014761"/>
          </a:xfrm>
          <a:prstGeom prst="rightArrow">
            <a:avLst>
              <a:gd name="adj1" fmla="val 56802"/>
              <a:gd name="adj2" fmla="val 23001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35" rIns="91269" bIns="45635" anchor="ctr"/>
          <a:lstStyle/>
          <a:p>
            <a:pPr algn="ctr" defTabSz="912713">
              <a:defRPr/>
            </a:pPr>
            <a:r>
              <a:rPr lang="en-US" sz="3100" b="1" dirty="0">
                <a:solidFill>
                  <a:prstClr val="white"/>
                </a:solidFill>
                <a:sym typeface="Gill Sans" charset="0"/>
              </a:rPr>
              <a:t>Vote</a:t>
            </a:r>
            <a:r>
              <a:rPr lang="en-US" sz="3100" dirty="0">
                <a:solidFill>
                  <a:prstClr val="white"/>
                </a:solidFill>
                <a:sym typeface="Gill Sans" charset="0"/>
              </a:rPr>
              <a:t> on labels</a:t>
            </a:r>
          </a:p>
        </p:txBody>
      </p:sp>
      <p:grpSp>
        <p:nvGrpSpPr>
          <p:cNvPr id="94215" name="Group 92"/>
          <p:cNvGrpSpPr>
            <a:grpSpLocks/>
          </p:cNvGrpSpPr>
          <p:nvPr/>
        </p:nvGrpSpPr>
        <p:grpSpPr bwMode="auto">
          <a:xfrm>
            <a:off x="6929428" y="2745882"/>
            <a:ext cx="2412706" cy="1963490"/>
            <a:chOff x="4788022" y="3658432"/>
            <a:chExt cx="1716736" cy="1419411"/>
          </a:xfrm>
        </p:grpSpPr>
        <p:grpSp>
          <p:nvGrpSpPr>
            <p:cNvPr id="94224" name="Group 25"/>
            <p:cNvGrpSpPr>
              <a:grpSpLocks/>
            </p:cNvGrpSpPr>
            <p:nvPr/>
          </p:nvGrpSpPr>
          <p:grpSpPr bwMode="auto">
            <a:xfrm>
              <a:off x="4788022" y="3658432"/>
              <a:ext cx="1716736" cy="1419411"/>
              <a:chOff x="6130938" y="1355446"/>
              <a:chExt cx="3391574" cy="280611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6451029" y="2133916"/>
                <a:ext cx="2066469" cy="130011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6385128" y="2350867"/>
                <a:ext cx="182012" cy="180261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254394" y="2138702"/>
                <a:ext cx="182012" cy="1818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665992" y="2698626"/>
                <a:ext cx="183581" cy="180261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069243" y="2531128"/>
                <a:ext cx="178874" cy="1818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07436" y="2138702"/>
                <a:ext cx="182012" cy="1818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463081" y="2990553"/>
                <a:ext cx="182012" cy="1834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8382558" y="2620461"/>
                <a:ext cx="182012" cy="18185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899283" y="2634817"/>
                <a:ext cx="180443" cy="18026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827106" y="2979386"/>
                <a:ext cx="183581" cy="18185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30" name="Oval 36"/>
              <p:cNvSpPr/>
              <p:nvPr/>
            </p:nvSpPr>
            <p:spPr>
              <a:xfrm>
                <a:off x="7121023" y="3256955"/>
                <a:ext cx="183581" cy="18026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sym typeface="Gill Sans" charset="0"/>
                </a:endParaRPr>
              </a:p>
            </p:txBody>
          </p:sp>
          <p:sp>
            <p:nvSpPr>
              <p:cNvPr id="94245" name="TextBox 28"/>
              <p:cNvSpPr txBox="1">
                <a:spLocks noChangeArrowheads="1"/>
              </p:cNvSpPr>
              <p:nvPr/>
            </p:nvSpPr>
            <p:spPr bwMode="auto">
              <a:xfrm>
                <a:off x="6130938" y="1355446"/>
                <a:ext cx="1773758" cy="659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defTabSz="1298575" eaLnBrk="0" hangingPunct="0">
                  <a:spcBef>
                    <a:spcPts val="11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  <a:defRPr sz="44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1pPr>
                <a:lvl2pPr marL="742950" indent="-285750" algn="l" defTabSz="1298575" eaLnBrk="0" hangingPunct="0">
                  <a:spcBef>
                    <a:spcPts val="1000"/>
                  </a:spcBef>
                  <a:buClr>
                    <a:srgbClr val="000000"/>
                  </a:buClr>
                  <a:buSzPct val="100000"/>
                  <a:buFont typeface="Arial" charset="0"/>
                  <a:buChar char="–"/>
                  <a:defRPr sz="3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2pPr>
                <a:lvl3pPr marL="1143000" indent="-228600" algn="l" defTabSz="1298575" eaLnBrk="0" hangingPunct="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  <a:defRPr sz="34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3pPr>
                <a:lvl4pPr marL="1600200" indent="-228600" algn="l" defTabSz="1298575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4pPr>
                <a:lvl5pPr marL="2057400" indent="-228600" algn="l" defTabSz="1298575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5pPr>
                <a:lvl6pPr marL="2514600" indent="-228600" defTabSz="1298575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6pPr>
                <a:lvl7pPr marL="2971800" indent="-228600" defTabSz="1298575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7pPr>
                <a:lvl8pPr marL="3429000" indent="-228600" defTabSz="1298575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8pPr>
                <a:lvl9pPr marL="3886200" indent="-228600" defTabSz="1298575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400">
                    <a:solidFill>
                      <a:srgbClr val="0070C0"/>
                    </a:solidFill>
                    <a:latin typeface="Calibri" pitchFamily="34" charset="0"/>
                    <a:sym typeface="Gill Sans" charset="0"/>
                  </a:rPr>
                  <a:t>“formal”</a:t>
                </a:r>
              </a:p>
            </p:txBody>
          </p:sp>
          <p:sp>
            <p:nvSpPr>
              <p:cNvPr id="94246" name="TextBox 29"/>
              <p:cNvSpPr txBox="1">
                <a:spLocks noChangeArrowheads="1"/>
              </p:cNvSpPr>
              <p:nvPr/>
            </p:nvSpPr>
            <p:spPr bwMode="auto">
              <a:xfrm>
                <a:off x="7052465" y="3501770"/>
                <a:ext cx="2470047" cy="659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defTabSz="1298575" eaLnBrk="0" hangingPunct="0">
                  <a:spcBef>
                    <a:spcPts val="11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  <a:defRPr sz="44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1pPr>
                <a:lvl2pPr marL="742950" indent="-285750" algn="l" defTabSz="1298575" eaLnBrk="0" hangingPunct="0">
                  <a:spcBef>
                    <a:spcPts val="1000"/>
                  </a:spcBef>
                  <a:buClr>
                    <a:srgbClr val="000000"/>
                  </a:buClr>
                  <a:buSzPct val="100000"/>
                  <a:buFont typeface="Arial" charset="0"/>
                  <a:buChar char="–"/>
                  <a:defRPr sz="3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2pPr>
                <a:lvl3pPr marL="1143000" indent="-228600" algn="l" defTabSz="1298575" eaLnBrk="0" hangingPunct="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  <a:defRPr sz="34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3pPr>
                <a:lvl4pPr marL="1600200" indent="-228600" algn="l" defTabSz="1298575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4pPr>
                <a:lvl5pPr marL="2057400" indent="-228600" algn="l" defTabSz="1298575" eaLnBrk="0" hangingPunct="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5pPr>
                <a:lvl6pPr marL="2514600" indent="-228600" defTabSz="1298575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6pPr>
                <a:lvl7pPr marL="2971800" indent="-228600" defTabSz="1298575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7pPr>
                <a:lvl8pPr marL="3429000" indent="-228600" defTabSz="1298575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8pPr>
                <a:lvl9pPr marL="3886200" indent="-228600" defTabSz="1298575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Char char="»"/>
                  <a:defRPr sz="2800">
                    <a:solidFill>
                      <a:schemeClr val="tx1"/>
                    </a:solidFill>
                    <a:latin typeface="Arial" charset="0"/>
                    <a:ea typeface="Heiti SC Light" charset="0"/>
                    <a:cs typeface="Heiti SC Light" charset="0"/>
                    <a:sym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2400">
                    <a:solidFill>
                      <a:srgbClr val="FF0000"/>
                    </a:solidFill>
                    <a:latin typeface="Calibri" pitchFamily="34" charset="0"/>
                    <a:sym typeface="Gill Sans" charset="0"/>
                  </a:rPr>
                  <a:t>“not formal”</a:t>
                </a: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5727594" y="4549262"/>
              <a:ext cx="85777" cy="863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046940" y="4004597"/>
              <a:ext cx="85777" cy="8553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199432" y="4058660"/>
              <a:ext cx="84983" cy="86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4932572" y="4472606"/>
              <a:ext cx="91336" cy="9118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704561" y="3986845"/>
              <a:ext cx="91336" cy="9279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5148602" y="4706610"/>
              <a:ext cx="92130" cy="903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579868" y="4635602"/>
              <a:ext cx="92130" cy="9198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867378" y="4182118"/>
              <a:ext cx="92130" cy="927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5867378" y="4471799"/>
              <a:ext cx="92130" cy="9198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</p:grpSp>
      <p:pic>
        <p:nvPicPr>
          <p:cNvPr id="94216" name="Picture 4" descr="http://img.printfection.com/14/16337/e65G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262" y="2678927"/>
            <a:ext cx="750094" cy="7344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607470" y="3410027"/>
            <a:ext cx="1361777" cy="654971"/>
          </a:xfrm>
          <a:prstGeom prst="rect">
            <a:avLst/>
          </a:prstGeom>
          <a:noFill/>
        </p:spPr>
        <p:txBody>
          <a:bodyPr lIns="91336" tIns="45668" rIns="91336" bIns="45668">
            <a:spAutoFit/>
          </a:bodyPr>
          <a:lstStyle/>
          <a:p>
            <a:pPr algn="ctr" defTabSz="913368">
              <a:defRPr/>
            </a:pPr>
            <a:r>
              <a:rPr lang="en-US" b="1" kern="0" dirty="0">
                <a:solidFill>
                  <a:srgbClr val="000000"/>
                </a:solidFill>
                <a:sym typeface="Gill Sans" charset="0"/>
              </a:rPr>
              <a:t>Annotator A</a:t>
            </a:r>
          </a:p>
        </p:txBody>
      </p:sp>
      <p:pic>
        <p:nvPicPr>
          <p:cNvPr id="94218" name="Picture 4" descr="http://img.printfection.com/14/16337/e65G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56" y="3696911"/>
            <a:ext cx="750094" cy="7344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049363" y="4428010"/>
            <a:ext cx="1361777" cy="654971"/>
          </a:xfrm>
          <a:prstGeom prst="rect">
            <a:avLst/>
          </a:prstGeom>
          <a:noFill/>
        </p:spPr>
        <p:txBody>
          <a:bodyPr lIns="91336" tIns="45668" rIns="91336" bIns="45668">
            <a:spAutoFit/>
          </a:bodyPr>
          <a:lstStyle/>
          <a:p>
            <a:pPr algn="ctr" defTabSz="913368">
              <a:defRPr/>
            </a:pPr>
            <a:r>
              <a:rPr lang="en-US" b="1" kern="0" dirty="0">
                <a:solidFill>
                  <a:srgbClr val="000000"/>
                </a:solidFill>
                <a:sym typeface="Gill Sans" charset="0"/>
              </a:rPr>
              <a:t>Annotator B</a:t>
            </a:r>
          </a:p>
        </p:txBody>
      </p:sp>
      <p:pic>
        <p:nvPicPr>
          <p:cNvPr id="94220" name="Picture 4" descr="http://img.printfection.com/14/16337/e65G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696911"/>
            <a:ext cx="750094" cy="7344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228082" y="4428010"/>
            <a:ext cx="1361777" cy="654971"/>
          </a:xfrm>
          <a:prstGeom prst="rect">
            <a:avLst/>
          </a:prstGeom>
          <a:noFill/>
        </p:spPr>
        <p:txBody>
          <a:bodyPr lIns="91336" tIns="45668" rIns="91336" bIns="45668">
            <a:spAutoFit/>
          </a:bodyPr>
          <a:lstStyle/>
          <a:p>
            <a:pPr algn="ctr" defTabSz="913368">
              <a:defRPr/>
            </a:pPr>
            <a:r>
              <a:rPr lang="en-US" b="1" kern="0" dirty="0">
                <a:solidFill>
                  <a:srgbClr val="000000"/>
                </a:solidFill>
                <a:sym typeface="Gill Sans" charset="0"/>
              </a:rPr>
              <a:t>Annotator C</a:t>
            </a:r>
          </a:p>
        </p:txBody>
      </p:sp>
      <p:pic>
        <p:nvPicPr>
          <p:cNvPr id="94222" name="Picture 6" descr="http://vision.cs.utexas.edu/adriana/shoes/img_womens_wedding_shoes_1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3107531"/>
            <a:ext cx="1600646" cy="10313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3" name="Right Arrow 40"/>
          <p:cNvSpPr>
            <a:spLocks noChangeArrowheads="1"/>
          </p:cNvSpPr>
          <p:nvPr/>
        </p:nvSpPr>
        <p:spPr bwMode="auto">
          <a:xfrm>
            <a:off x="1625204" y="3321844"/>
            <a:ext cx="375047" cy="64293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64225" tIns="32111" rIns="64225" bIns="32111"/>
          <a:lstStyle>
            <a:lvl1pPr algn="l" eaLnBrk="0" hangingPunct="0">
              <a:spcBef>
                <a:spcPts val="11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44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1pPr>
            <a:lvl2pPr marL="742950" indent="-285750" algn="l" eaLnBrk="0" hangingPunct="0">
              <a:spcBef>
                <a:spcPts val="10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3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2pPr>
            <a:lvl3pPr marL="1143000" indent="-228600" algn="l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34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3pPr>
            <a:lvl4pPr marL="1600200" indent="-228600" algn="l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4pPr>
            <a:lvl5pPr marL="2057400" indent="-228600" algn="l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algn="ctr" defTabSz="642288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</a:pPr>
            <a:endParaRPr lang="en-US" alt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5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0" y="361652"/>
            <a:ext cx="9144000" cy="656332"/>
          </a:xfrm>
        </p:spPr>
        <p:txBody>
          <a:bodyPr/>
          <a:lstStyle/>
          <a:p>
            <a:pPr eaLnBrk="1" hangingPunct="1"/>
            <a:r>
              <a:rPr lang="en-US" altLang="en-US" sz="3800">
                <a:latin typeface="Arial" charset="0"/>
                <a:cs typeface="Arial" charset="0"/>
              </a:rPr>
              <a:t>Problem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7219" y="3000387"/>
            <a:ext cx="3000375" cy="1560463"/>
            <a:chOff x="678048" y="1459215"/>
            <a:chExt cx="2999849" cy="1560431"/>
          </a:xfrm>
        </p:grpSpPr>
        <p:pic>
          <p:nvPicPr>
            <p:cNvPr id="95246" name="Picture 6" descr="http://vision.cs.utexas.edu/adriana/shoes/img_womens_wedding_shoes_104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092" y="1886017"/>
              <a:ext cx="1600201" cy="103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47" name="TextBox 9"/>
            <p:cNvSpPr txBox="1">
              <a:spLocks noChangeArrowheads="1"/>
            </p:cNvSpPr>
            <p:nvPr/>
          </p:nvSpPr>
          <p:spPr bwMode="auto">
            <a:xfrm>
              <a:off x="731617" y="1469848"/>
              <a:ext cx="1673464" cy="46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Arial" charset="0"/>
                  <a:cs typeface="Arial" charset="0"/>
                  <a:sym typeface="Gill Sans" charset="0"/>
                </a:rPr>
                <a:t>Formal? </a:t>
              </a:r>
            </a:p>
          </p:txBody>
        </p:sp>
        <p:sp>
          <p:nvSpPr>
            <p:cNvPr id="95248" name="TextBox 12"/>
            <p:cNvSpPr txBox="1">
              <a:spLocks noChangeArrowheads="1"/>
            </p:cNvSpPr>
            <p:nvPr/>
          </p:nvSpPr>
          <p:spPr bwMode="auto">
            <a:xfrm>
              <a:off x="2215018" y="1520985"/>
              <a:ext cx="1462879" cy="132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Arial" charset="0"/>
                  <a:cs typeface="Arial" charset="0"/>
                  <a:sym typeface="Gill Sans" charset="0"/>
                </a:rPr>
                <a:t>User labels: </a:t>
              </a:r>
            </a:p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92D050"/>
                  </a:solidFill>
                  <a:latin typeface="Arial" charset="0"/>
                  <a:cs typeface="Arial" charset="0"/>
                  <a:sym typeface="Gill Sans" charset="0"/>
                </a:rPr>
                <a:t>50% “yes”</a:t>
              </a:r>
              <a:endParaRPr lang="en-US" altLang="en-US" sz="2000">
                <a:solidFill>
                  <a:srgbClr val="000000"/>
                </a:solidFill>
                <a:latin typeface="Arial" charset="0"/>
                <a:cs typeface="Arial" charset="0"/>
                <a:sym typeface="Gill Sans" charset="0"/>
              </a:endParaRPr>
            </a:p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  <a:latin typeface="Arial" charset="0"/>
                  <a:cs typeface="Arial" charset="0"/>
                  <a:sym typeface="Gill Sans" charset="0"/>
                </a:rPr>
                <a:t>50% “no”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678048" y="1459215"/>
              <a:ext cx="2999849" cy="15604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08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156782" y="3000387"/>
            <a:ext cx="5130105" cy="1560463"/>
            <a:chOff x="3537425" y="1459215"/>
            <a:chExt cx="5130264" cy="1560431"/>
          </a:xfrm>
        </p:grpSpPr>
        <p:pic>
          <p:nvPicPr>
            <p:cNvPr id="95240" name="Picture 10" descr="http://vision.cs.utexas.edu/adriana/shoes/img_womens_pumps_35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973" y="1848854"/>
              <a:ext cx="1422401" cy="104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1" name="Picture 8" descr="http://vision.cs.utexas.edu/adriana/shoes/img_womens_clogs_4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772" y="2133875"/>
              <a:ext cx="1524002" cy="78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42" name="TextBox 7"/>
            <p:cNvSpPr txBox="1">
              <a:spLocks noChangeArrowheads="1"/>
            </p:cNvSpPr>
            <p:nvPr/>
          </p:nvSpPr>
          <p:spPr bwMode="auto">
            <a:xfrm>
              <a:off x="4607927" y="1938835"/>
              <a:ext cx="547285" cy="46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Arial" charset="0"/>
                  <a:cs typeface="Arial" charset="0"/>
                  <a:sym typeface="Gill Sans" charset="0"/>
                </a:rPr>
                <a:t>or</a:t>
              </a:r>
            </a:p>
          </p:txBody>
        </p:sp>
        <p:sp>
          <p:nvSpPr>
            <p:cNvPr id="95243" name="TextBox 10"/>
            <p:cNvSpPr txBox="1">
              <a:spLocks noChangeArrowheads="1"/>
            </p:cNvSpPr>
            <p:nvPr/>
          </p:nvSpPr>
          <p:spPr bwMode="auto">
            <a:xfrm>
              <a:off x="3570250" y="1469849"/>
              <a:ext cx="2865122" cy="46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Arial" charset="0"/>
                  <a:cs typeface="Arial" charset="0"/>
                  <a:sym typeface="Gill Sans" charset="0"/>
                </a:rPr>
                <a:t>More ornamented? </a:t>
              </a:r>
            </a:p>
          </p:txBody>
        </p:sp>
        <p:sp>
          <p:nvSpPr>
            <p:cNvPr id="95244" name="TextBox 13"/>
            <p:cNvSpPr txBox="1">
              <a:spLocks noChangeArrowheads="1"/>
            </p:cNvSpPr>
            <p:nvPr/>
          </p:nvSpPr>
          <p:spPr bwMode="auto">
            <a:xfrm>
              <a:off x="6298055" y="1518009"/>
              <a:ext cx="2369634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Arial" charset="0"/>
                  <a:cs typeface="Arial" charset="0"/>
                  <a:sym typeface="Gill Sans" charset="0"/>
                </a:rPr>
                <a:t>User labels: </a:t>
              </a:r>
            </a:p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92D050"/>
                  </a:solidFill>
                  <a:latin typeface="Arial" charset="0"/>
                  <a:cs typeface="Arial" charset="0"/>
                  <a:sym typeface="Gill Sans" charset="0"/>
                </a:rPr>
                <a:t>50% “first”</a:t>
              </a:r>
              <a:endParaRPr lang="en-US" altLang="en-US" sz="2000">
                <a:solidFill>
                  <a:srgbClr val="000000"/>
                </a:solidFill>
                <a:latin typeface="Arial" charset="0"/>
                <a:cs typeface="Arial" charset="0"/>
                <a:sym typeface="Gill Sans" charset="0"/>
              </a:endParaRPr>
            </a:p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  <a:latin typeface="Arial" charset="0"/>
                  <a:cs typeface="Arial" charset="0"/>
                  <a:sym typeface="Gill Sans" charset="0"/>
                </a:rPr>
                <a:t>20% “second”</a:t>
              </a:r>
              <a:endParaRPr lang="en-US" altLang="en-US" sz="2000">
                <a:solidFill>
                  <a:srgbClr val="000000"/>
                </a:solidFill>
                <a:latin typeface="Arial" charset="0"/>
                <a:cs typeface="Arial" charset="0"/>
                <a:sym typeface="Gill Sans" charset="0"/>
              </a:endParaRPr>
            </a:p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00B0F0"/>
                  </a:solidFill>
                  <a:latin typeface="Arial" charset="0"/>
                  <a:cs typeface="Arial" charset="0"/>
                  <a:sym typeface="Gill Sans" charset="0"/>
                </a:rPr>
                <a:t>30% “equally”</a:t>
              </a:r>
              <a:endParaRPr lang="en-US" altLang="en-US" sz="2000">
                <a:solidFill>
                  <a:srgbClr val="FF0000"/>
                </a:solidFill>
                <a:latin typeface="Arial" charset="0"/>
                <a:cs typeface="Arial" charset="0"/>
                <a:sym typeface="Gill Sans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37425" y="1459215"/>
              <a:ext cx="4385729" cy="15604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08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</p:grpSp>
      <p:sp>
        <p:nvSpPr>
          <p:cNvPr id="17" name="Content Placeholder 21"/>
          <p:cNvSpPr txBox="1">
            <a:spLocks/>
          </p:cNvSpPr>
          <p:nvPr/>
        </p:nvSpPr>
        <p:spPr bwMode="auto">
          <a:xfrm>
            <a:off x="596069" y="1446611"/>
            <a:ext cx="8155037" cy="288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2" tIns="45657" rIns="91312" bIns="45657"/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ts val="844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sz="3100">
                <a:solidFill>
                  <a:prstClr val="black"/>
                </a:solidFill>
                <a:latin typeface="Arial" charset="0"/>
                <a:cs typeface="Arial" charset="0"/>
                <a:sym typeface="Gill Sans" charset="0"/>
              </a:rPr>
              <a:t>There may be valid perceptual differences within an attribute.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82724" y="4685853"/>
            <a:ext cx="2313906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1" tIns="32125" rIns="64251" bIns="32125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4258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sz="2200" b="1">
                <a:solidFill>
                  <a:srgbClr val="000000"/>
                </a:solidFill>
                <a:latin typeface="Gill Sans" charset="0"/>
                <a:sym typeface="Gill Sans" charset="0"/>
              </a:rPr>
              <a:t>Binary attribute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749478" y="4702598"/>
            <a:ext cx="339216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1" tIns="32125" rIns="64251" bIns="32125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4258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sz="2200" b="1">
                <a:solidFill>
                  <a:srgbClr val="000000"/>
                </a:solidFill>
                <a:latin typeface="Gill Sans" charset="0"/>
                <a:sym typeface="Gill Sans" charset="0"/>
              </a:rPr>
              <a:t>Relative attribute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idx="1"/>
          </p:nvPr>
        </p:nvSpPr>
        <p:spPr>
          <a:xfrm>
            <a:off x="1475656" y="5661248"/>
            <a:ext cx="6371180" cy="488310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consensus model is insufficient for some attributes</a:t>
            </a:r>
          </a:p>
          <a:p>
            <a:pPr algn="ctr"/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/>
          <p:cNvSpPr>
            <a:spLocks noChangeArrowheads="1"/>
          </p:cNvSpPr>
          <p:nvPr/>
        </p:nvSpPr>
        <p:spPr bwMode="auto">
          <a:xfrm>
            <a:off x="2883173" y="2213447"/>
            <a:ext cx="3724796" cy="450982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7" tIns="45654" rIns="91307" bIns="45654"/>
          <a:lstStyle>
            <a:lvl1pPr algn="l" defTabSz="6831013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9500">
              <a:solidFill>
                <a:srgbClr val="000000"/>
              </a:solidFill>
              <a:latin typeface="Arial" charset="0"/>
              <a:cs typeface="Arial" charset="0"/>
              <a:sym typeface="Gill Sans" charset="0"/>
            </a:endParaRPr>
          </a:p>
        </p:txBody>
      </p:sp>
      <p:pic>
        <p:nvPicPr>
          <p:cNvPr id="96259" name="Picture 2" descr="http://lovemeow.com/wp-content/uploads/2011/03/20110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143" y="2367496"/>
            <a:ext cx="3484811" cy="218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Box 12"/>
          <p:cNvSpPr txBox="1">
            <a:spLocks noChangeArrowheads="1"/>
          </p:cNvSpPr>
          <p:nvPr/>
        </p:nvSpPr>
        <p:spPr bwMode="auto">
          <a:xfrm>
            <a:off x="3113114" y="4661297"/>
            <a:ext cx="3264917" cy="206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7" tIns="45654" rIns="91307" bIns="45654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i="1" dirty="0" smtClean="0">
                <a:solidFill>
                  <a:srgbClr val="000000"/>
                </a:solidFill>
                <a:sym typeface="Gill Sans" charset="0"/>
              </a:rPr>
              <a:t>Overweight?</a:t>
            </a: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" i="1" dirty="0">
              <a:solidFill>
                <a:srgbClr val="000000"/>
              </a:solidFill>
              <a:sym typeface="Gill Sans" charset="0"/>
            </a:endParaRP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sym typeface="Gill Sans" charset="0"/>
              </a:rPr>
              <a:t>or just</a:t>
            </a: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" dirty="0">
              <a:solidFill>
                <a:srgbClr val="000000"/>
              </a:solidFill>
              <a:sym typeface="Gill Sans" charset="0"/>
            </a:endParaRP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i="1" dirty="0" smtClean="0">
                <a:solidFill>
                  <a:srgbClr val="000000"/>
                </a:solidFill>
                <a:sym typeface="Gill Sans" charset="0"/>
              </a:rPr>
              <a:t>Big-boned?</a:t>
            </a:r>
          </a:p>
        </p:txBody>
      </p:sp>
      <p:sp>
        <p:nvSpPr>
          <p:cNvPr id="96261" name="TextBox 1"/>
          <p:cNvSpPr txBox="1">
            <a:spLocks noChangeArrowheads="1"/>
          </p:cNvSpPr>
          <p:nvPr/>
        </p:nvSpPr>
        <p:spPr bwMode="auto">
          <a:xfrm>
            <a:off x="714387" y="1387452"/>
            <a:ext cx="7983141" cy="5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45" tIns="32121" rIns="64245" bIns="32121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4258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sz="3100" dirty="0">
                <a:solidFill>
                  <a:srgbClr val="0033CC"/>
                </a:solidFill>
                <a:latin typeface="Gill Sans" charset="0"/>
                <a:sym typeface="Gill Sans" charset="0"/>
              </a:rPr>
              <a:t>Fine-grained meaning</a:t>
            </a:r>
          </a:p>
        </p:txBody>
      </p:sp>
      <p:sp>
        <p:nvSpPr>
          <p:cNvPr id="96262" name="Title 1"/>
          <p:cNvSpPr txBox="1">
            <a:spLocks/>
          </p:cNvSpPr>
          <p:nvPr/>
        </p:nvSpPr>
        <p:spPr bwMode="auto">
          <a:xfrm>
            <a:off x="0" y="361652"/>
            <a:ext cx="9144000" cy="6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1" tIns="32125" rIns="64251" bIns="32125"/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97313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624013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2273300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92258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33797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38369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42941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47513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800">
                <a:solidFill>
                  <a:prstClr val="black"/>
                </a:solidFill>
                <a:latin typeface="Arial" charset="0"/>
                <a:cs typeface="Arial" charset="0"/>
                <a:sym typeface="Gill Sans" charset="0"/>
              </a:rPr>
              <a:t>Imprecision of attributes</a:t>
            </a:r>
          </a:p>
        </p:txBody>
      </p:sp>
    </p:spTree>
    <p:extLst>
      <p:ext uri="{BB962C8B-B14F-4D97-AF65-F5344CB8AC3E}">
        <p14:creationId xmlns:p14="http://schemas.microsoft.com/office/powerpoint/2010/main" val="200781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8" descr="http://vision.cs.utexas.edu/adriana/shoes/img_womens_flats_1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63" y="2312876"/>
            <a:ext cx="1612925" cy="16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7"/>
          <p:cNvSpPr txBox="1">
            <a:spLocks noChangeArrowheads="1"/>
          </p:cNvSpPr>
          <p:nvPr/>
        </p:nvSpPr>
        <p:spPr bwMode="auto">
          <a:xfrm>
            <a:off x="999691" y="2749158"/>
            <a:ext cx="8512225" cy="286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7" tIns="45654" rIns="91307" bIns="45654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sym typeface="Gill Sans" charset="0"/>
              </a:rPr>
              <a:t>Is                          </a:t>
            </a:r>
            <a:r>
              <a:rPr lang="en-US" altLang="en-US" i="1" smtClean="0">
                <a:solidFill>
                  <a:srgbClr val="000000"/>
                </a:solidFill>
                <a:sym typeface="Gill Sans" charset="0"/>
              </a:rPr>
              <a:t>formal?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mtClean="0">
              <a:solidFill>
                <a:srgbClr val="000000"/>
              </a:solidFill>
              <a:sym typeface="Gill Sans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>
              <a:solidFill>
                <a:srgbClr val="000000"/>
              </a:solidFill>
              <a:sym typeface="Gill Sans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sym typeface="Gill Sans" charset="0"/>
              </a:rPr>
              <a:t>= </a:t>
            </a:r>
            <a:r>
              <a:rPr lang="en-US" altLang="en-US" i="1" smtClean="0">
                <a:solidFill>
                  <a:srgbClr val="000000"/>
                </a:solidFill>
                <a:sym typeface="Gill Sans" charset="0"/>
              </a:rPr>
              <a:t>formal</a:t>
            </a:r>
            <a:r>
              <a:rPr lang="en-US" altLang="en-US" smtClean="0">
                <a:solidFill>
                  <a:srgbClr val="000000"/>
                </a:solidFill>
                <a:sym typeface="Gill Sans" charset="0"/>
              </a:rPr>
              <a:t> wear for a </a:t>
            </a:r>
            <a:r>
              <a:rPr lang="en-US" altLang="en-US" smtClean="0">
                <a:solidFill>
                  <a:srgbClr val="FF0000"/>
                </a:solidFill>
                <a:sym typeface="Gill Sans" charset="0"/>
              </a:rPr>
              <a:t>conference</a:t>
            </a:r>
            <a:r>
              <a:rPr lang="en-US" altLang="en-US" smtClean="0">
                <a:solidFill>
                  <a:srgbClr val="000000"/>
                </a:solidFill>
                <a:sym typeface="Gill Sans" charset="0"/>
              </a:rPr>
              <a:t>? OR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>
              <a:solidFill>
                <a:srgbClr val="000000"/>
              </a:solidFill>
              <a:sym typeface="Gill Sans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srgbClr val="000000"/>
                </a:solidFill>
                <a:sym typeface="Gill Sans" charset="0"/>
              </a:rPr>
              <a:t>= </a:t>
            </a:r>
            <a:r>
              <a:rPr lang="en-US" altLang="en-US" i="1" smtClean="0">
                <a:solidFill>
                  <a:srgbClr val="000000"/>
                </a:solidFill>
                <a:sym typeface="Gill Sans" charset="0"/>
              </a:rPr>
              <a:t>formal</a:t>
            </a:r>
            <a:r>
              <a:rPr lang="en-US" altLang="en-US" smtClean="0">
                <a:solidFill>
                  <a:srgbClr val="000000"/>
                </a:solidFill>
                <a:sym typeface="Gill Sans" charset="0"/>
              </a:rPr>
              <a:t> wear for a </a:t>
            </a:r>
            <a:r>
              <a:rPr lang="en-US" altLang="en-US" smtClean="0">
                <a:solidFill>
                  <a:srgbClr val="FF0000"/>
                </a:solidFill>
                <a:sym typeface="Gill Sans" charset="0"/>
              </a:rPr>
              <a:t>wedding</a:t>
            </a:r>
            <a:r>
              <a:rPr lang="en-US" altLang="en-US" smtClean="0">
                <a:solidFill>
                  <a:srgbClr val="000000"/>
                </a:solidFill>
                <a:sym typeface="Gill Sans" charset="0"/>
              </a:rPr>
              <a:t>? </a:t>
            </a:r>
          </a:p>
        </p:txBody>
      </p:sp>
      <p:sp>
        <p:nvSpPr>
          <p:cNvPr id="97284" name="Rectangle 8"/>
          <p:cNvSpPr>
            <a:spLocks noChangeArrowheads="1"/>
          </p:cNvSpPr>
          <p:nvPr/>
        </p:nvSpPr>
        <p:spPr bwMode="auto">
          <a:xfrm>
            <a:off x="827584" y="2332185"/>
            <a:ext cx="7842769" cy="3466566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07" tIns="45654" rIns="91307" bIns="45654"/>
          <a:lstStyle>
            <a:lvl1pPr algn="l" defTabSz="6831013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83101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3101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9500">
              <a:solidFill>
                <a:srgbClr val="000000"/>
              </a:solidFill>
              <a:latin typeface="Arial" charset="0"/>
              <a:cs typeface="Arial" charset="0"/>
              <a:sym typeface="Gill Sans" charset="0"/>
            </a:endParaRPr>
          </a:p>
        </p:txBody>
      </p:sp>
      <p:sp>
        <p:nvSpPr>
          <p:cNvPr id="97285" name="TextBox 1"/>
          <p:cNvSpPr txBox="1">
            <a:spLocks noChangeArrowheads="1"/>
          </p:cNvSpPr>
          <p:nvPr/>
        </p:nvSpPr>
        <p:spPr bwMode="auto">
          <a:xfrm>
            <a:off x="500074" y="1387452"/>
            <a:ext cx="7983141" cy="5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45" tIns="32121" rIns="64245" bIns="32121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4258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sz="3100" dirty="0">
                <a:solidFill>
                  <a:srgbClr val="0033CC"/>
                </a:solidFill>
                <a:latin typeface="Gill Sans" charset="0"/>
                <a:sym typeface="Gill Sans" charset="0"/>
              </a:rPr>
              <a:t>Context</a:t>
            </a:r>
          </a:p>
        </p:txBody>
      </p:sp>
      <p:sp>
        <p:nvSpPr>
          <p:cNvPr id="97286" name="Title 1"/>
          <p:cNvSpPr txBox="1">
            <a:spLocks/>
          </p:cNvSpPr>
          <p:nvPr/>
        </p:nvSpPr>
        <p:spPr bwMode="auto">
          <a:xfrm>
            <a:off x="0" y="361652"/>
            <a:ext cx="9144000" cy="6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1" tIns="32125" rIns="64251" bIns="32125"/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97313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624013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2273300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92258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33797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38369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42941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47513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800">
                <a:solidFill>
                  <a:prstClr val="black"/>
                </a:solidFill>
                <a:latin typeface="Arial" charset="0"/>
                <a:cs typeface="Arial" charset="0"/>
                <a:sym typeface="Gill Sans" charset="0"/>
              </a:rPr>
              <a:t>Imprecision of attributes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field_guide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0630" y="1360442"/>
            <a:ext cx="1941007" cy="4510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Using attributes: Interactive recognition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 descr="field_guide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25" y="2023258"/>
            <a:ext cx="2003323" cy="4510792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6202787" y="4746112"/>
            <a:ext cx="2789512" cy="44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156176" y="2664884"/>
            <a:ext cx="2789512" cy="44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091049" y="1657916"/>
            <a:ext cx="2789512" cy="44008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6162063" y="1693112"/>
            <a:ext cx="2566351" cy="628686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marL="342875" indent="-342875" algn="ctr" defTabSz="914333">
              <a:spcBef>
                <a:spcPct val="20000"/>
              </a:spcBef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</a:rPr>
              <a:t>Computer Vision</a:t>
            </a:r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6230069" y="2729429"/>
            <a:ext cx="2677931" cy="735575"/>
          </a:xfrm>
          <a:prstGeom prst="rect">
            <a:avLst/>
          </a:prstGeom>
        </p:spPr>
        <p:txBody>
          <a:bodyPr vert="horz" lIns="91434" tIns="45717" rIns="91434" bIns="45717" rtlCol="0">
            <a:normAutofit fontScale="92500" lnSpcReduction="10000"/>
          </a:bodyPr>
          <a:lstStyle/>
          <a:p>
            <a:pPr marL="342875" indent="-342875" algn="ctr" defTabSz="914333">
              <a:spcBef>
                <a:spcPct val="20000"/>
              </a:spcBef>
            </a:pPr>
            <a:r>
              <a:rPr lang="en-US" sz="2400" b="1" dirty="0">
                <a:solidFill>
                  <a:srgbClr val="0033CC"/>
                </a:solidFill>
              </a:rPr>
              <a:t>Cone-shaped </a:t>
            </a:r>
            <a:r>
              <a:rPr lang="en-US" sz="2400" b="1" dirty="0" smtClean="0">
                <a:solidFill>
                  <a:srgbClr val="0033CC"/>
                </a:solidFill>
              </a:rPr>
              <a:t>beak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?         		</a:t>
            </a:r>
            <a:r>
              <a:rPr lang="en-US" sz="2400" dirty="0" smtClean="0">
                <a:solidFill>
                  <a:srgbClr val="FF0000"/>
                </a:solidFill>
              </a:rPr>
              <a:t>yes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0984" y="1693112"/>
            <a:ext cx="1804490" cy="235769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" name="Content Placeholder 2"/>
          <p:cNvSpPr txBox="1">
            <a:spLocks/>
          </p:cNvSpPr>
          <p:nvPr/>
        </p:nvSpPr>
        <p:spPr>
          <a:xfrm>
            <a:off x="6187625" y="4725144"/>
            <a:ext cx="2956883" cy="565818"/>
          </a:xfrm>
          <a:prstGeom prst="rect">
            <a:avLst/>
          </a:prstGeom>
        </p:spPr>
        <p:txBody>
          <a:bodyPr vert="horz" lIns="91434" tIns="45717" rIns="91434" bIns="45717" rtlCol="0">
            <a:noAutofit/>
          </a:bodyPr>
          <a:lstStyle/>
          <a:p>
            <a:pPr marL="342875" indent="-342875" algn="ctr" defTabSz="914333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American Goldfinch? 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977368" y="2180377"/>
            <a:ext cx="1" cy="3772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7092280" y="4234214"/>
            <a:ext cx="1" cy="4400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817156" y="3181918"/>
            <a:ext cx="1" cy="4400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6167249" y="3715316"/>
            <a:ext cx="2789512" cy="44008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6238263" y="3681028"/>
            <a:ext cx="2566351" cy="628686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marL="342875" indent="-342875" algn="ctr" defTabSz="914333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Computer Vision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469415" y="1914141"/>
            <a:ext cx="609010" cy="155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807848" y="6470411"/>
            <a:ext cx="371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[Branson et al. 2010, 2013]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TextBox 1"/>
          <p:cNvSpPr txBox="1">
            <a:spLocks noChangeArrowheads="1"/>
          </p:cNvSpPr>
          <p:nvPr/>
        </p:nvSpPr>
        <p:spPr bwMode="auto">
          <a:xfrm>
            <a:off x="503548" y="1274962"/>
            <a:ext cx="7983141" cy="5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45" tIns="32121" rIns="64245" bIns="32121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4258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sz="3100" dirty="0">
                <a:solidFill>
                  <a:srgbClr val="0033CC"/>
                </a:solidFill>
                <a:latin typeface="Gill Sans" charset="0"/>
                <a:sym typeface="Gill Sans" charset="0"/>
              </a:rPr>
              <a:t>Cultural</a:t>
            </a:r>
          </a:p>
        </p:txBody>
      </p:sp>
      <p:sp>
        <p:nvSpPr>
          <p:cNvPr id="98310" name="Title 1"/>
          <p:cNvSpPr txBox="1">
            <a:spLocks/>
          </p:cNvSpPr>
          <p:nvPr/>
        </p:nvSpPr>
        <p:spPr bwMode="auto">
          <a:xfrm>
            <a:off x="0" y="361652"/>
            <a:ext cx="9144000" cy="6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1" tIns="32125" rIns="64251" bIns="32125"/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97313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624013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2273300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92258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33797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38369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42941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47513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800">
                <a:solidFill>
                  <a:prstClr val="black"/>
                </a:solidFill>
                <a:latin typeface="Arial" charset="0"/>
                <a:cs typeface="Arial" charset="0"/>
                <a:sym typeface="Gill Sans" charset="0"/>
              </a:rPr>
              <a:t>Imprecision of attributes</a:t>
            </a:r>
          </a:p>
        </p:txBody>
      </p:sp>
      <p:pic>
        <p:nvPicPr>
          <p:cNvPr id="7" name="Picture 2" descr="http://geology.com/world/world-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4305" y="2276872"/>
            <a:ext cx="5949873" cy="3547248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374751" y="2331724"/>
            <a:ext cx="1999432" cy="1480728"/>
            <a:chOff x="295520" y="2782278"/>
            <a:chExt cx="1999432" cy="1480728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622682" y="2782278"/>
              <a:ext cx="780449" cy="8070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68" tIns="45684" rIns="91368" bIns="45684"/>
            <a:lstStyle>
              <a:lvl1pPr algn="l" defTabSz="6831013" eaLnBrk="0" hangingPunct="0">
                <a:lnSpc>
                  <a:spcPct val="90000"/>
                </a:lnSpc>
                <a:spcBef>
                  <a:spcPts val="1425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defTabSz="6831013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defTabSz="6831013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defTabSz="6831013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defTabSz="6831013" eaLnBrk="0" hangingPunct="0">
                <a:lnSpc>
                  <a:spcPct val="90000"/>
                </a:lnSpc>
                <a:spcBef>
                  <a:spcPts val="713"/>
                </a:spcBef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31013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31013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31013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31013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9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5520" y="3185788"/>
              <a:ext cx="19994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</a:rPr>
                <a:t>              </a:t>
              </a:r>
            </a:p>
            <a:p>
              <a:r>
                <a:rPr lang="en-US" sz="3200" dirty="0">
                  <a:solidFill>
                    <a:prstClr val="black"/>
                  </a:solidFill>
                </a:rPr>
                <a:t>color is…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5972897" y="2719369"/>
            <a:ext cx="2213239" cy="9774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“</a:t>
            </a:r>
            <a:r>
              <a:rPr lang="en-US" altLang="en-US" sz="2000" dirty="0" err="1">
                <a:solidFill>
                  <a:prstClr val="white"/>
                </a:solidFill>
                <a:sym typeface="Gill Sans" charset="0"/>
              </a:rPr>
              <a:t>голубой</a:t>
            </a:r>
            <a:r>
              <a:rPr lang="en-US" altLang="en-US" sz="2000" dirty="0">
                <a:solidFill>
                  <a:prstClr val="white"/>
                </a:solidFill>
                <a:sym typeface="Gill Sans" charset="0"/>
              </a:rPr>
              <a:t>”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  <a:sym typeface="Gill Sans" charset="0"/>
              </a:rPr>
              <a:t>(azure)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87752" y="3649534"/>
            <a:ext cx="212470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/>
            <a:r>
              <a:rPr lang="en-US" altLang="en-US" sz="2000" b="1" dirty="0">
                <a:solidFill>
                  <a:prstClr val="white"/>
                </a:solidFill>
                <a:sym typeface="Gill Sans" charset="0"/>
              </a:rPr>
              <a:t>“青”</a:t>
            </a:r>
            <a:endParaRPr lang="en-US" sz="2000" dirty="0">
              <a:solidFill>
                <a:prstClr val="white"/>
              </a:solidFill>
            </a:endParaRPr>
          </a:p>
          <a:p>
            <a:pPr algn="ctr"/>
            <a:r>
              <a:rPr lang="en-US" sz="2000" dirty="0">
                <a:solidFill>
                  <a:prstClr val="white"/>
                </a:solidFill>
              </a:rPr>
              <a:t>(blue </a:t>
            </a:r>
            <a:r>
              <a:rPr lang="en-US" sz="2000" i="1" dirty="0">
                <a:solidFill>
                  <a:prstClr val="white"/>
                </a:solidFill>
              </a:rPr>
              <a:t>and </a:t>
            </a:r>
            <a:r>
              <a:rPr lang="en-US" sz="2000" dirty="0">
                <a:solidFill>
                  <a:prstClr val="white"/>
                </a:solidFill>
              </a:rPr>
              <a:t>green)</a:t>
            </a:r>
          </a:p>
        </p:txBody>
      </p:sp>
      <p:sp>
        <p:nvSpPr>
          <p:cNvPr id="13" name="Oval 12"/>
          <p:cNvSpPr/>
          <p:nvPr/>
        </p:nvSpPr>
        <p:spPr>
          <a:xfrm>
            <a:off x="3192910" y="3470866"/>
            <a:ext cx="1316140" cy="683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“blue”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1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TextBox 1"/>
          <p:cNvSpPr txBox="1">
            <a:spLocks noChangeArrowheads="1"/>
          </p:cNvSpPr>
          <p:nvPr/>
        </p:nvSpPr>
        <p:spPr bwMode="auto">
          <a:xfrm>
            <a:off x="503548" y="1274962"/>
            <a:ext cx="7983141" cy="5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45" tIns="32121" rIns="64245" bIns="32121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4258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sz="3100" dirty="0">
                <a:solidFill>
                  <a:srgbClr val="0033CC"/>
                </a:solidFill>
                <a:latin typeface="Gill Sans" charset="0"/>
                <a:sym typeface="Gill Sans" charset="0"/>
              </a:rPr>
              <a:t>Cultural</a:t>
            </a:r>
          </a:p>
        </p:txBody>
      </p:sp>
      <p:sp>
        <p:nvSpPr>
          <p:cNvPr id="98310" name="Title 1"/>
          <p:cNvSpPr txBox="1">
            <a:spLocks/>
          </p:cNvSpPr>
          <p:nvPr/>
        </p:nvSpPr>
        <p:spPr bwMode="auto">
          <a:xfrm>
            <a:off x="0" y="361652"/>
            <a:ext cx="9144000" cy="6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1" tIns="32125" rIns="64251" bIns="32125"/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97313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624013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2273300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92258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33797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38369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42941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47513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800">
                <a:solidFill>
                  <a:prstClr val="black"/>
                </a:solidFill>
                <a:latin typeface="Arial" charset="0"/>
                <a:cs typeface="Arial" charset="0"/>
                <a:sym typeface="Gill Sans" charset="0"/>
              </a:rPr>
              <a:t>Imprecision of attributes</a:t>
            </a:r>
          </a:p>
        </p:txBody>
      </p:sp>
      <p:pic>
        <p:nvPicPr>
          <p:cNvPr id="14" name="Picture 2" descr="http://www.mapofus.org/wp-content/uploads/2013/09/us-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6924" y="1988841"/>
            <a:ext cx="5972175" cy="3790950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28784" y="2222990"/>
            <a:ext cx="3696391" cy="2677656"/>
            <a:chOff x="252727" y="1322088"/>
            <a:chExt cx="3268316" cy="2677656"/>
          </a:xfrm>
        </p:grpSpPr>
        <p:sp>
          <p:nvSpPr>
            <p:cNvPr id="16" name="TextBox 15"/>
            <p:cNvSpPr txBox="1"/>
            <p:nvPr/>
          </p:nvSpPr>
          <p:spPr>
            <a:xfrm>
              <a:off x="252727" y="1322088"/>
              <a:ext cx="326831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</a:rPr>
                <a:t>Is </a:t>
              </a:r>
            </a:p>
            <a:p>
              <a:endParaRPr lang="en-US" sz="2800" dirty="0">
                <a:solidFill>
                  <a:prstClr val="black"/>
                </a:solidFill>
              </a:endParaRPr>
            </a:p>
            <a:p>
              <a:endParaRPr lang="en-US" sz="2800" dirty="0">
                <a:solidFill>
                  <a:prstClr val="black"/>
                </a:solidFill>
              </a:endParaRPr>
            </a:p>
            <a:p>
              <a:endParaRPr lang="en-US" sz="2800" dirty="0">
                <a:solidFill>
                  <a:prstClr val="black"/>
                </a:solidFill>
              </a:endParaRPr>
            </a:p>
            <a:p>
              <a:endParaRPr lang="en-US" sz="2800" dirty="0">
                <a:solidFill>
                  <a:prstClr val="black"/>
                </a:solidFill>
              </a:endParaRPr>
            </a:p>
            <a:p>
              <a:r>
                <a:rPr lang="en-US" sz="2800" dirty="0">
                  <a:solidFill>
                    <a:prstClr val="black"/>
                  </a:solidFill>
                </a:rPr>
                <a:t>         fashionable?</a:t>
              </a:r>
            </a:p>
          </p:txBody>
        </p:sp>
        <p:pic>
          <p:nvPicPr>
            <p:cNvPr id="17" name="Picture 4" descr="http://gameday.allensboots.com/photos/mens/university-of-texas.4.2984x239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6303" y="1655688"/>
              <a:ext cx="1391061" cy="1734207"/>
            </a:xfrm>
            <a:prstGeom prst="rect">
              <a:avLst/>
            </a:prstGeom>
            <a:noFill/>
          </p:spPr>
        </p:pic>
      </p:grpSp>
      <p:sp>
        <p:nvSpPr>
          <p:cNvPr id="18" name="Oval 17"/>
          <p:cNvSpPr/>
          <p:nvPr/>
        </p:nvSpPr>
        <p:spPr>
          <a:xfrm>
            <a:off x="4824253" y="4495441"/>
            <a:ext cx="1245476" cy="835573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Yes!</a:t>
            </a:r>
          </a:p>
        </p:txBody>
      </p:sp>
      <p:sp>
        <p:nvSpPr>
          <p:cNvPr id="19" name="Oval 18"/>
          <p:cNvSpPr/>
          <p:nvPr/>
        </p:nvSpPr>
        <p:spPr>
          <a:xfrm>
            <a:off x="2674887" y="3339304"/>
            <a:ext cx="1245476" cy="83557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No</a:t>
            </a:r>
          </a:p>
        </p:txBody>
      </p:sp>
      <p:sp>
        <p:nvSpPr>
          <p:cNvPr id="20" name="Oval 19"/>
          <p:cNvSpPr/>
          <p:nvPr/>
        </p:nvSpPr>
        <p:spPr>
          <a:xfrm>
            <a:off x="7367756" y="2813787"/>
            <a:ext cx="1245476" cy="83557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671" rIns="91340" bIns="45671"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</a:rPr>
              <a:t>No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3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Content Placeholder 4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4" y="1409778"/>
            <a:ext cx="2474639" cy="195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894338" y="1397499"/>
            <a:ext cx="1624087" cy="2258095"/>
          </a:xfrm>
          <a:prstGeom prst="rightArrow">
            <a:avLst>
              <a:gd name="adj1" fmla="val 56802"/>
              <a:gd name="adj2" fmla="val 23001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5" rIns="91350" bIns="45675" anchor="ctr"/>
          <a:lstStyle/>
          <a:p>
            <a:pPr algn="ctr" defTabSz="913509">
              <a:defRPr/>
            </a:pPr>
            <a:r>
              <a:rPr lang="en-US" sz="2800" b="1" dirty="0">
                <a:solidFill>
                  <a:prstClr val="white"/>
                </a:solidFill>
                <a:sym typeface="Gill Sans" charset="0"/>
              </a:rPr>
              <a:t>Vote</a:t>
            </a:r>
            <a:r>
              <a:rPr lang="en-US" sz="2800" dirty="0">
                <a:solidFill>
                  <a:prstClr val="white"/>
                </a:solidFill>
                <a:sym typeface="Gill Sans" charset="0"/>
              </a:rPr>
              <a:t> on labels</a:t>
            </a:r>
          </a:p>
        </p:txBody>
      </p:sp>
      <p:pic>
        <p:nvPicPr>
          <p:cNvPr id="101380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1" y="4425777"/>
            <a:ext cx="2003599" cy="15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rved Left Arrow 7"/>
          <p:cNvSpPr/>
          <p:nvPr/>
        </p:nvSpPr>
        <p:spPr>
          <a:xfrm rot="20018396">
            <a:off x="7574610" y="2021458"/>
            <a:ext cx="943199" cy="2503661"/>
          </a:xfrm>
          <a:prstGeom prst="curvedLeftArrow">
            <a:avLst>
              <a:gd name="adj1" fmla="val 32648"/>
              <a:gd name="adj2" fmla="val 81461"/>
              <a:gd name="adj3" fmla="val 4164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5" rIns="91350" bIns="45675" anchor="ctr"/>
          <a:lstStyle/>
          <a:p>
            <a:pPr algn="ctr" defTabSz="913509">
              <a:defRPr/>
            </a:pPr>
            <a:endParaRPr lang="en-US">
              <a:solidFill>
                <a:prstClr val="black"/>
              </a:solidFill>
              <a:sym typeface="Gill Sans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5017" y="1285875"/>
            <a:ext cx="7018734" cy="236971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5" rIns="91350" bIns="45675" anchor="ctr"/>
          <a:lstStyle/>
          <a:p>
            <a:pPr algn="ctr" defTabSz="913509">
              <a:defRPr/>
            </a:pPr>
            <a:endParaRPr lang="en-US">
              <a:solidFill>
                <a:prstClr val="white"/>
              </a:solidFill>
              <a:sym typeface="Gill Sans" charset="0"/>
            </a:endParaRPr>
          </a:p>
        </p:txBody>
      </p:sp>
      <p:grpSp>
        <p:nvGrpSpPr>
          <p:cNvPr id="101383" name="Group 46"/>
          <p:cNvGrpSpPr>
            <a:grpSpLocks/>
          </p:cNvGrpSpPr>
          <p:nvPr/>
        </p:nvGrpSpPr>
        <p:grpSpPr bwMode="auto">
          <a:xfrm>
            <a:off x="2634258" y="3857625"/>
            <a:ext cx="3511600" cy="2698998"/>
            <a:chOff x="6597974" y="3840800"/>
            <a:chExt cx="2061289" cy="1666778"/>
          </a:xfrm>
        </p:grpSpPr>
        <p:sp>
          <p:nvSpPr>
            <p:cNvPr id="14" name="Right Arrow 13"/>
            <p:cNvSpPr/>
            <p:nvPr/>
          </p:nvSpPr>
          <p:spPr>
            <a:xfrm>
              <a:off x="6597974" y="3840800"/>
              <a:ext cx="2061289" cy="1666778"/>
            </a:xfrm>
            <a:prstGeom prst="rightArrow">
              <a:avLst>
                <a:gd name="adj1" fmla="val 71374"/>
                <a:gd name="adj2" fmla="val 2160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09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01428" name="TextBox 41"/>
            <p:cNvSpPr txBox="1">
              <a:spLocks noChangeArrowheads="1"/>
            </p:cNvSpPr>
            <p:nvPr/>
          </p:nvSpPr>
          <p:spPr bwMode="auto">
            <a:xfrm>
              <a:off x="7674054" y="4257724"/>
              <a:ext cx="762436" cy="285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  <a:sym typeface="Gill Sans" charset="0"/>
                </a:rPr>
                <a:t>“formal”</a:t>
              </a:r>
            </a:p>
          </p:txBody>
        </p:sp>
        <p:pic>
          <p:nvPicPr>
            <p:cNvPr id="101429" name="Picture 48" descr="http://vision.cs.utexas.edu/adriana/shoes/img_womens_clogs_91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8109" y="4707768"/>
              <a:ext cx="447168" cy="51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430" name="Picture 51" descr="http://vision.cs.utexas.edu/adriana/shoes/img_womens_high_heels_165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576" y="4131704"/>
              <a:ext cx="447169" cy="51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431" name="TextBox 63"/>
            <p:cNvSpPr txBox="1">
              <a:spLocks noChangeArrowheads="1"/>
            </p:cNvSpPr>
            <p:nvPr/>
          </p:nvSpPr>
          <p:spPr bwMode="auto">
            <a:xfrm>
              <a:off x="7743689" y="4712300"/>
              <a:ext cx="683396" cy="513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  <a:sym typeface="Gill Sans" charset="0"/>
                </a:rPr>
                <a:t>“not  </a:t>
              </a:r>
            </a:p>
            <a:p>
              <a:pPr algn="ct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  <a:sym typeface="Gill Sans" charset="0"/>
                </a:rPr>
                <a:t>formal”</a:t>
              </a:r>
            </a:p>
          </p:txBody>
        </p:sp>
      </p:grpSp>
      <p:pic>
        <p:nvPicPr>
          <p:cNvPr id="101384" name="Picture 79" descr="Womens_Driving_Shoes_Crocs_Prima_Black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35" y="5260703"/>
            <a:ext cx="836042" cy="83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80" descr="sho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67" y="4346529"/>
            <a:ext cx="848320" cy="80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6" name="TextBox 78"/>
          <p:cNvSpPr txBox="1">
            <a:spLocks noChangeArrowheads="1"/>
          </p:cNvSpPr>
          <p:nvPr/>
        </p:nvSpPr>
        <p:spPr bwMode="auto">
          <a:xfrm rot="2494963">
            <a:off x="8043416" y="2340698"/>
            <a:ext cx="1130722" cy="55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>
                <a:solidFill>
                  <a:srgbClr val="000000"/>
                </a:solidFill>
                <a:sym typeface="Gill Sans" charset="0"/>
              </a:rPr>
              <a:t>Adapt</a:t>
            </a:r>
          </a:p>
        </p:txBody>
      </p:sp>
      <p:grpSp>
        <p:nvGrpSpPr>
          <p:cNvPr id="101387" name="Group 65"/>
          <p:cNvGrpSpPr>
            <a:grpSpLocks/>
          </p:cNvGrpSpPr>
          <p:nvPr/>
        </p:nvGrpSpPr>
        <p:grpSpPr bwMode="auto">
          <a:xfrm>
            <a:off x="6546578" y="4390059"/>
            <a:ext cx="2532826" cy="2049357"/>
            <a:chOff x="6130938" y="1613648"/>
            <a:chExt cx="3009086" cy="2437137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6266200" y="2188421"/>
              <a:ext cx="2066061" cy="1298217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6385549" y="2598594"/>
              <a:ext cx="181675" cy="17920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649320" y="2137979"/>
              <a:ext cx="181676" cy="18185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836422" y="2310543"/>
              <a:ext cx="179023" cy="18185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8116107" y="2351694"/>
              <a:ext cx="181676" cy="18185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978314" y="3304782"/>
              <a:ext cx="181676" cy="1818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8382653" y="2736646"/>
              <a:ext cx="181675" cy="1831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7975540" y="3060536"/>
              <a:ext cx="177697" cy="1818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403992" y="2978236"/>
              <a:ext cx="181675" cy="1831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409419" y="3026023"/>
              <a:ext cx="183002" cy="17920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01425" name="TextBox 28"/>
            <p:cNvSpPr txBox="1">
              <a:spLocks noChangeArrowheads="1"/>
            </p:cNvSpPr>
            <p:nvPr/>
          </p:nvSpPr>
          <p:spPr bwMode="auto">
            <a:xfrm>
              <a:off x="6130938" y="1613648"/>
              <a:ext cx="1499087" cy="549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B050"/>
                  </a:solidFill>
                  <a:sym typeface="Gill Sans" charset="0"/>
                </a:rPr>
                <a:t>“formal”</a:t>
              </a:r>
            </a:p>
          </p:txBody>
        </p:sp>
        <p:sp>
          <p:nvSpPr>
            <p:cNvPr id="101426" name="TextBox 29"/>
            <p:cNvSpPr txBox="1">
              <a:spLocks noChangeArrowheads="1"/>
            </p:cNvSpPr>
            <p:nvPr/>
          </p:nvSpPr>
          <p:spPr bwMode="auto">
            <a:xfrm>
              <a:off x="7052470" y="3501764"/>
              <a:ext cx="2087554" cy="549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C00000"/>
                  </a:solidFill>
                  <a:sym typeface="Gill Sans" charset="0"/>
                </a:rPr>
                <a:t>“not formal”</a:t>
              </a:r>
            </a:p>
          </p:txBody>
        </p:sp>
      </p:grpSp>
      <p:sp>
        <p:nvSpPr>
          <p:cNvPr id="24" name="Oval 23"/>
          <p:cNvSpPr/>
          <p:nvPr/>
        </p:nvSpPr>
        <p:spPr bwMode="auto">
          <a:xfrm>
            <a:off x="7323460" y="5128990"/>
            <a:ext cx="152921" cy="1529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6604620" y="5128992"/>
            <a:ext cx="2035969" cy="358303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390" name="Group 25"/>
          <p:cNvGrpSpPr>
            <a:grpSpLocks/>
          </p:cNvGrpSpPr>
          <p:nvPr/>
        </p:nvGrpSpPr>
        <p:grpSpPr bwMode="auto">
          <a:xfrm>
            <a:off x="4625580" y="1405310"/>
            <a:ext cx="2532823" cy="2266916"/>
            <a:chOff x="6130938" y="1355446"/>
            <a:chExt cx="3009078" cy="2695212"/>
          </a:xfrm>
        </p:grpSpPr>
        <p:cxnSp>
          <p:nvCxnSpPr>
            <p:cNvPr id="49" name="Straight Connector 48"/>
            <p:cNvCxnSpPr/>
            <p:nvPr/>
          </p:nvCxnSpPr>
          <p:spPr>
            <a:xfrm flipV="1">
              <a:off x="6450528" y="2134454"/>
              <a:ext cx="2067384" cy="12992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6385549" y="2350772"/>
              <a:ext cx="181676" cy="1791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254142" y="2137108"/>
              <a:ext cx="181675" cy="1831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666681" y="2699799"/>
              <a:ext cx="183001" cy="17915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068489" y="2529930"/>
              <a:ext cx="179023" cy="18181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608209" y="2137108"/>
              <a:ext cx="181676" cy="1831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7463665" y="2991761"/>
              <a:ext cx="181675" cy="1818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8382650" y="2621500"/>
              <a:ext cx="181676" cy="1818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899951" y="2633444"/>
              <a:ext cx="179023" cy="1818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827016" y="2978490"/>
              <a:ext cx="183001" cy="1818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59" name="Oval 36"/>
            <p:cNvSpPr/>
            <p:nvPr/>
          </p:nvSpPr>
          <p:spPr>
            <a:xfrm>
              <a:off x="7121532" y="3258509"/>
              <a:ext cx="183001" cy="1791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>
                <a:solidFill>
                  <a:prstClr val="white"/>
                </a:solidFill>
                <a:sym typeface="Gill Sans" charset="0"/>
              </a:endParaRPr>
            </a:p>
          </p:txBody>
        </p:sp>
        <p:sp>
          <p:nvSpPr>
            <p:cNvPr id="101413" name="TextBox 28"/>
            <p:cNvSpPr txBox="1">
              <a:spLocks noChangeArrowheads="1"/>
            </p:cNvSpPr>
            <p:nvPr/>
          </p:nvSpPr>
          <p:spPr bwMode="auto">
            <a:xfrm>
              <a:off x="6130938" y="1355446"/>
              <a:ext cx="1499084" cy="54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70C0"/>
                  </a:solidFill>
                  <a:sym typeface="Gill Sans" charset="0"/>
                </a:rPr>
                <a:t>“formal”</a:t>
              </a:r>
            </a:p>
          </p:txBody>
        </p:sp>
        <p:sp>
          <p:nvSpPr>
            <p:cNvPr id="101414" name="TextBox 29"/>
            <p:cNvSpPr txBox="1">
              <a:spLocks noChangeArrowheads="1"/>
            </p:cNvSpPr>
            <p:nvPr/>
          </p:nvSpPr>
          <p:spPr bwMode="auto">
            <a:xfrm>
              <a:off x="7052465" y="3501769"/>
              <a:ext cx="2087551" cy="54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sym typeface="Gill Sans" charset="0"/>
                </a:rPr>
                <a:t>“not formal”</a:t>
              </a:r>
            </a:p>
          </p:txBody>
        </p:sp>
      </p:grpSp>
      <p:sp>
        <p:nvSpPr>
          <p:cNvPr id="40" name="Oval 39"/>
          <p:cNvSpPr/>
          <p:nvPr/>
        </p:nvSpPr>
        <p:spPr bwMode="auto">
          <a:xfrm>
            <a:off x="6188273" y="2886521"/>
            <a:ext cx="142875" cy="142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056439" y="1981275"/>
            <a:ext cx="141759" cy="1428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5309816" y="2070572"/>
            <a:ext cx="141758" cy="1428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4865565" y="2760390"/>
            <a:ext cx="152921" cy="15068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6149207" y="1952253"/>
            <a:ext cx="152921" cy="15292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5224985" y="3147718"/>
            <a:ext cx="152921" cy="1506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942707" y="3029397"/>
            <a:ext cx="152921" cy="1529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6420449" y="2277070"/>
            <a:ext cx="154037" cy="1529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420449" y="2757044"/>
            <a:ext cx="154037" cy="154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101400" name="TextBox 63"/>
          <p:cNvSpPr txBox="1">
            <a:spLocks noChangeArrowheads="1"/>
          </p:cNvSpPr>
          <p:nvPr/>
        </p:nvSpPr>
        <p:spPr bwMode="auto">
          <a:xfrm>
            <a:off x="159619" y="6355708"/>
            <a:ext cx="3983629" cy="40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sym typeface="Gill Sans" charset="0"/>
              </a:rPr>
              <a:t>[Kovashka and Grauman, ICCV 2013]</a:t>
            </a:r>
          </a:p>
        </p:txBody>
      </p:sp>
      <p:sp>
        <p:nvSpPr>
          <p:cNvPr id="101401" name="Title 61"/>
          <p:cNvSpPr>
            <a:spLocks noGrp="1"/>
          </p:cNvSpPr>
          <p:nvPr>
            <p:ph type="title"/>
          </p:nvPr>
        </p:nvSpPr>
        <p:spPr>
          <a:xfrm>
            <a:off x="-35719" y="415230"/>
            <a:ext cx="9144000" cy="65633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Idea: Adapting attributes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2"/>
          <p:cNvSpPr>
            <a:spLocks noGrp="1"/>
          </p:cNvSpPr>
          <p:nvPr>
            <p:ph type="title"/>
          </p:nvPr>
        </p:nvSpPr>
        <p:spPr>
          <a:xfrm>
            <a:off x="0" y="210964"/>
            <a:ext cx="9144000" cy="656332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Adapted attribute accuracy</a:t>
            </a:r>
          </a:p>
        </p:txBody>
      </p:sp>
      <p:sp>
        <p:nvSpPr>
          <p:cNvPr id="108547" name="Content Placeholder 1"/>
          <p:cNvSpPr>
            <a:spLocks noGrp="1"/>
          </p:cNvSpPr>
          <p:nvPr>
            <p:ph idx="1"/>
          </p:nvPr>
        </p:nvSpPr>
        <p:spPr>
          <a:xfrm>
            <a:off x="3286126" y="5357812"/>
            <a:ext cx="8515574" cy="915293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Arial" charset="0"/>
                <a:cs typeface="Arial" charset="0"/>
              </a:rPr>
              <a:t>3 datasets</a:t>
            </a:r>
          </a:p>
          <a:p>
            <a:pPr eaLnBrk="1" hangingPunct="1"/>
            <a:r>
              <a:rPr lang="en-US" altLang="en-US" sz="2400" dirty="0">
                <a:latin typeface="Arial" charset="0"/>
                <a:cs typeface="Arial" charset="0"/>
              </a:rPr>
              <a:t>22 attributes</a:t>
            </a:r>
          </a:p>
          <a:p>
            <a:pPr eaLnBrk="1" hangingPunct="1"/>
            <a:r>
              <a:rPr lang="en-US" altLang="en-US" sz="2400" dirty="0">
                <a:latin typeface="Arial" charset="0"/>
                <a:cs typeface="Arial" charset="0"/>
              </a:rPr>
              <a:t>75 total users</a:t>
            </a:r>
          </a:p>
        </p:txBody>
      </p:sp>
      <p:pic>
        <p:nvPicPr>
          <p:cNvPr id="108548" name="Picture 2" descr="http://www.cs.utexas.edu/~adriana/attr_transfer/results_avg_animated_gener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83" y="1141884"/>
            <a:ext cx="5124525" cy="38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6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cs.utexas.edu/~adriana/attr_transfer/results_avg_animated_genericpl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15" y="1143000"/>
            <a:ext cx="5124525" cy="38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itle 2"/>
          <p:cNvSpPr>
            <a:spLocks noGrp="1"/>
          </p:cNvSpPr>
          <p:nvPr>
            <p:ph type="title"/>
          </p:nvPr>
        </p:nvSpPr>
        <p:spPr>
          <a:xfrm>
            <a:off x="0" y="210964"/>
            <a:ext cx="9144000" cy="656332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Adapted attribute accuracy</a:t>
            </a:r>
          </a:p>
        </p:txBody>
      </p:sp>
      <p:sp>
        <p:nvSpPr>
          <p:cNvPr id="109572" name="Content Placeholder 1"/>
          <p:cNvSpPr>
            <a:spLocks noGrp="1"/>
          </p:cNvSpPr>
          <p:nvPr>
            <p:ph idx="1"/>
          </p:nvPr>
        </p:nvSpPr>
        <p:spPr>
          <a:xfrm>
            <a:off x="3286126" y="5357812"/>
            <a:ext cx="8515574" cy="915293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charset="0"/>
                <a:cs typeface="Arial" charset="0"/>
              </a:rPr>
              <a:t>3 datasets</a:t>
            </a:r>
          </a:p>
          <a:p>
            <a:pPr eaLnBrk="1" hangingPunct="1"/>
            <a:r>
              <a:rPr lang="en-US" altLang="en-US" sz="2400">
                <a:latin typeface="Arial" charset="0"/>
                <a:cs typeface="Arial" charset="0"/>
              </a:rPr>
              <a:t>22 attributes</a:t>
            </a:r>
          </a:p>
          <a:p>
            <a:pPr eaLnBrk="1" hangingPunct="1"/>
            <a:r>
              <a:rPr lang="en-US" altLang="en-US" sz="2400">
                <a:latin typeface="Arial" charset="0"/>
                <a:cs typeface="Arial" charset="0"/>
              </a:rPr>
              <a:t>75 total users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cs.utexas.edu/~adriana/attr_transfer/results_avg_animated_exclusi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15" y="1141884"/>
            <a:ext cx="5124525" cy="38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itle 2"/>
          <p:cNvSpPr>
            <a:spLocks noGrp="1"/>
          </p:cNvSpPr>
          <p:nvPr>
            <p:ph type="title"/>
          </p:nvPr>
        </p:nvSpPr>
        <p:spPr>
          <a:xfrm>
            <a:off x="0" y="210964"/>
            <a:ext cx="9144000" cy="656332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Adapted attribute accuracy</a:t>
            </a:r>
          </a:p>
        </p:txBody>
      </p:sp>
      <p:sp>
        <p:nvSpPr>
          <p:cNvPr id="110596" name="Content Placeholder 1"/>
          <p:cNvSpPr>
            <a:spLocks noGrp="1"/>
          </p:cNvSpPr>
          <p:nvPr>
            <p:ph idx="1"/>
          </p:nvPr>
        </p:nvSpPr>
        <p:spPr>
          <a:xfrm>
            <a:off x="3286126" y="5357812"/>
            <a:ext cx="8515574" cy="915293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Arial" charset="0"/>
                <a:cs typeface="Arial" charset="0"/>
              </a:rPr>
              <a:t>3 datasets</a:t>
            </a:r>
          </a:p>
          <a:p>
            <a:pPr eaLnBrk="1" hangingPunct="1"/>
            <a:r>
              <a:rPr lang="en-US" altLang="en-US" sz="2400">
                <a:latin typeface="Arial" charset="0"/>
                <a:cs typeface="Arial" charset="0"/>
              </a:rPr>
              <a:t>22 attributes</a:t>
            </a:r>
          </a:p>
          <a:p>
            <a:pPr eaLnBrk="1" hangingPunct="1"/>
            <a:r>
              <a:rPr lang="en-US" altLang="en-US" sz="2400">
                <a:latin typeface="Arial" charset="0"/>
                <a:cs typeface="Arial" charset="0"/>
              </a:rPr>
              <a:t>75 total users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4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Content Placeholder 1"/>
          <p:cNvSpPr>
            <a:spLocks noGrp="1"/>
          </p:cNvSpPr>
          <p:nvPr>
            <p:ph idx="1"/>
          </p:nvPr>
        </p:nvSpPr>
        <p:spPr>
          <a:xfrm>
            <a:off x="1518048" y="5464969"/>
            <a:ext cx="6482953" cy="159618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mtClean="0">
                <a:latin typeface="Arial" charset="0"/>
                <a:cs typeface="Arial" charset="0"/>
              </a:rPr>
              <a:t>Adaptation approach most accurately captures perceived attributes</a:t>
            </a:r>
          </a:p>
        </p:txBody>
      </p:sp>
      <p:pic>
        <p:nvPicPr>
          <p:cNvPr id="111619" name="Picture 12" descr="http://www.cs.utexas.edu/~adriana/attr_transfer/results_avg_animated_all_aga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15" y="1143000"/>
            <a:ext cx="5124525" cy="38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itle 2"/>
          <p:cNvSpPr>
            <a:spLocks noGrp="1"/>
          </p:cNvSpPr>
          <p:nvPr>
            <p:ph type="title"/>
          </p:nvPr>
        </p:nvSpPr>
        <p:spPr>
          <a:xfrm>
            <a:off x="0" y="210964"/>
            <a:ext cx="9144000" cy="656332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Adapted attribute accuracy</a:t>
            </a:r>
          </a:p>
        </p:txBody>
      </p:sp>
      <p:sp>
        <p:nvSpPr>
          <p:cNvPr id="111621" name="TextBox 63"/>
          <p:cNvSpPr txBox="1">
            <a:spLocks noChangeArrowheads="1"/>
          </p:cNvSpPr>
          <p:nvPr/>
        </p:nvSpPr>
        <p:spPr bwMode="auto">
          <a:xfrm>
            <a:off x="-35719" y="6506394"/>
            <a:ext cx="3394398" cy="35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700" i="1">
                <a:solidFill>
                  <a:srgbClr val="000000"/>
                </a:solidFill>
                <a:sym typeface="Gill Sans" charset="0"/>
              </a:rPr>
              <a:t>[Kovashka and Grauman, ICCV 2013]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0" y="107156"/>
            <a:ext cx="9144000" cy="656332"/>
          </a:xfrm>
        </p:spPr>
        <p:txBody>
          <a:bodyPr/>
          <a:lstStyle/>
          <a:p>
            <a:pPr eaLnBrk="1" hangingPunct="1"/>
            <a:r>
              <a:rPr lang="en-US" altLang="en-US" sz="3800">
                <a:latin typeface="Arial" charset="0"/>
                <a:cs typeface="Arial" charset="0"/>
              </a:rPr>
              <a:t>Which images most influence adaptation?</a:t>
            </a:r>
          </a:p>
        </p:txBody>
      </p:sp>
      <p:sp>
        <p:nvSpPr>
          <p:cNvPr id="11264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ct val="90000"/>
              </a:lnSpc>
              <a:spcBef>
                <a:spcPts val="1002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522287" indent="-200880" algn="l" eaLnBrk="0" hangingPunct="0">
              <a:lnSpc>
                <a:spcPct val="90000"/>
              </a:lnSpc>
              <a:spcBef>
                <a:spcPts val="501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803520" indent="-160704" algn="l" eaLnBrk="0" hangingPunct="0">
              <a:lnSpc>
                <a:spcPct val="90000"/>
              </a:lnSpc>
              <a:spcBef>
                <a:spcPts val="501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124930" indent="-160704" algn="l" eaLnBrk="0" hangingPunct="0">
              <a:lnSpc>
                <a:spcPct val="90000"/>
              </a:lnSpc>
              <a:spcBef>
                <a:spcPts val="501"/>
              </a:spcBef>
              <a:buFont typeface="Arial" charset="0"/>
              <a:buChar char="•"/>
              <a:defRPr sz="1800">
                <a:solidFill>
                  <a:schemeClr val="tx1"/>
                </a:solidFill>
                <a:latin typeface="Calibri" pitchFamily="34" charset="0"/>
              </a:defRPr>
            </a:lvl4pPr>
            <a:lvl5pPr marL="1446336" indent="-160704" algn="l" eaLnBrk="0" hangingPunct="0">
              <a:lnSpc>
                <a:spcPct val="90000"/>
              </a:lnSpc>
              <a:spcBef>
                <a:spcPts val="501"/>
              </a:spcBef>
              <a:buFont typeface="Arial" charset="0"/>
              <a:buChar char="•"/>
              <a:defRPr sz="1800">
                <a:solidFill>
                  <a:schemeClr val="tx1"/>
                </a:solidFill>
                <a:latin typeface="Calibri" pitchFamily="34" charset="0"/>
              </a:defRPr>
            </a:lvl5pPr>
            <a:lvl6pPr marL="1767745" indent="-160704" eaLnBrk="0" fontAlgn="base" hangingPunct="0">
              <a:lnSpc>
                <a:spcPct val="90000"/>
              </a:lnSpc>
              <a:spcBef>
                <a:spcPts val="501"/>
              </a:spcBef>
              <a:spcAft>
                <a:spcPct val="0"/>
              </a:spcAft>
              <a:buFont typeface="Arial" charset="0"/>
              <a:buChar char="•"/>
              <a:defRPr sz="1800">
                <a:solidFill>
                  <a:schemeClr val="tx1"/>
                </a:solidFill>
                <a:latin typeface="Calibri" pitchFamily="34" charset="0"/>
              </a:defRPr>
            </a:lvl6pPr>
            <a:lvl7pPr marL="2089152" indent="-160704" eaLnBrk="0" fontAlgn="base" hangingPunct="0">
              <a:lnSpc>
                <a:spcPct val="90000"/>
              </a:lnSpc>
              <a:spcBef>
                <a:spcPts val="501"/>
              </a:spcBef>
              <a:spcAft>
                <a:spcPct val="0"/>
              </a:spcAft>
              <a:buFont typeface="Arial" charset="0"/>
              <a:buChar char="•"/>
              <a:defRPr sz="1800">
                <a:solidFill>
                  <a:schemeClr val="tx1"/>
                </a:solidFill>
                <a:latin typeface="Calibri" pitchFamily="34" charset="0"/>
              </a:defRPr>
            </a:lvl7pPr>
            <a:lvl8pPr marL="2410561" indent="-160704" eaLnBrk="0" fontAlgn="base" hangingPunct="0">
              <a:lnSpc>
                <a:spcPct val="90000"/>
              </a:lnSpc>
              <a:spcBef>
                <a:spcPts val="501"/>
              </a:spcBef>
              <a:spcAft>
                <a:spcPct val="0"/>
              </a:spcAft>
              <a:buFont typeface="Arial" charset="0"/>
              <a:buChar char="•"/>
              <a:defRPr sz="1800">
                <a:solidFill>
                  <a:schemeClr val="tx1"/>
                </a:solidFill>
                <a:latin typeface="Calibri" pitchFamily="34" charset="0"/>
              </a:defRPr>
            </a:lvl8pPr>
            <a:lvl9pPr marL="2731967" indent="-160704" eaLnBrk="0" fontAlgn="base" hangingPunct="0">
              <a:lnSpc>
                <a:spcPct val="90000"/>
              </a:lnSpc>
              <a:spcBef>
                <a:spcPts val="501"/>
              </a:spcBef>
              <a:spcAft>
                <a:spcPct val="0"/>
              </a:spcAft>
              <a:buFont typeface="Arial" charset="0"/>
              <a:buChar char="•"/>
              <a:defRPr sz="1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21604A5-4EDA-45E6-88A8-970BED6BAB47}" type="slidenum">
              <a:rPr lang="en-US" altLang="en-US" sz="1200">
                <a:solidFill>
                  <a:srgbClr val="898989"/>
                </a:solidFill>
                <a:latin typeface="Gill Sans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200">
              <a:solidFill>
                <a:srgbClr val="898989"/>
              </a:solidFill>
              <a:latin typeface="Gill Sans" charset="0"/>
            </a:endParaRPr>
          </a:p>
        </p:txBody>
      </p:sp>
      <p:pic>
        <p:nvPicPr>
          <p:cNvPr id="112644" name="Picture 2" descr="http://vision.cs.utexas.edu/adriana/shoes/img_womens_flats_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86" y="820417"/>
            <a:ext cx="1188764" cy="1188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5" name="Picture 4" descr="http://vision.cs.utexas.edu/adriana/shoes/img_womens_high_heels_5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10" y="815951"/>
            <a:ext cx="1188764" cy="1188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6" descr="http://vision.cs.utexas.edu/adriana/shoes/img_womens_sneakers_9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90" y="817066"/>
            <a:ext cx="1188765" cy="1188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7" name="Picture 8" descr="http://vision.cs.utexas.edu/adriana/shoes/img_womens_sneakers_1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31" y="811486"/>
            <a:ext cx="1188764" cy="1188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8" name="Picture 10" descr="http://vision.cs.utexas.edu/adriana/shoes/img_womens_wedding_shoes_68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831" y="811486"/>
            <a:ext cx="1188765" cy="1188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9" name="Picture 12" descr="http://vision.cs.utexas.edu/adriana/shoes/img_womens_boots_116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135" y="805904"/>
            <a:ext cx="1188764" cy="1188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0" name="Picture 14" descr="http://vision.cs.utexas.edu/adriana/shoes/img_womens_boots_148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41" y="2367484"/>
            <a:ext cx="1188764" cy="1188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1" name="Picture 16" descr="http://vision.cs.utexas.edu/adriana/shoes/img_womens_high_heels_25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199" y="2367484"/>
            <a:ext cx="1188764" cy="1188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2" name="Picture 18" descr="http://vision.cs.utexas.edu/adriana/shoes/img_womens_boots_93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31" y="2367484"/>
            <a:ext cx="1188764" cy="1188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3" name="Picture 20" descr="http://vision.cs.utexas.edu/adriana/shoes/img_womens_clogs_121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831" y="2367484"/>
            <a:ext cx="1188765" cy="1188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4" name="Picture 22" descr="http://vision.cs.utexas.edu/adriana/sun/l/lock_chamber/sun_brhmnpljphysaghh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" y="3943574"/>
            <a:ext cx="1460004" cy="1097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5" name="Picture 24" descr="http://vision.cs.utexas.edu/adriana/sun/w/waterfall/plunge/sun_bmcjgsfanofxiytl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14" y="3959201"/>
            <a:ext cx="1463352" cy="1097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6" name="Picture 26" descr="http://vision.cs.utexas.edu/adriana/sun/m/mountain_path/sun_angqepuzogxlnctf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32" y="3959201"/>
            <a:ext cx="1462236" cy="1097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7" name="Picture 28" descr="http://vision.cs.utexas.edu/adriana/sun/c/creek/sun_acawtgnxrradyfxa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31" y="3952503"/>
            <a:ext cx="822648" cy="1097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8" name="Picture 30" descr="http://vision.cs.utexas.edu/adriana/sun/b/bistro/indoor/sun_avpeconwfdhhoiyt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597" y="3959201"/>
            <a:ext cx="1463352" cy="1097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9" name="Picture 32" descr="http://vision.cs.utexas.edu/adriana/sun/f/fastfood_restaurant/sun_adkwppngdglflszc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66" y="3959201"/>
            <a:ext cx="1650876" cy="1097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0" name="Picture 34" descr="http://vision.cs.utexas.edu/adriana/sun/c/church/outdoor/sun_bfumlpkpcvdomcru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4" y="5430367"/>
            <a:ext cx="1641947" cy="1097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1" name="Picture 36" descr="http://vision.cs.utexas.edu/adriana/sun/f/flight_of_stairs/urban/sun_ahtqncxrlfbtzlkt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855" y="5430367"/>
            <a:ext cx="1463353" cy="1097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2" name="Picture 38" descr="http://vision.cs.utexas.edu/adriana/sun/b/bus_station/outdoor/sun_afrrmibryvixdxnm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26" y="5424785"/>
            <a:ext cx="1463352" cy="1097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3" name="Picture 40" descr="http://vision.cs.utexas.edu/adriana/sun/s/ski_lodge/sun_auiixumytcexqire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81" y="5427018"/>
            <a:ext cx="1463352" cy="1097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4" name="Picture 42" descr="http://vision.cs.utexas.edu/adriana/sun/b/bazaar/outdoor/sun_atycqstopexiuhsu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50" y="5430367"/>
            <a:ext cx="1886396" cy="1097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5" name="Picture 44" descr="http://vision.cs.utexas.edu/adriana/sun/b/bog/sun_aoucogfqcxmsatfp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16" y="5428136"/>
            <a:ext cx="1083840" cy="1097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6" name="TextBox 3"/>
          <p:cNvSpPr txBox="1">
            <a:spLocks noChangeArrowheads="1"/>
          </p:cNvSpPr>
          <p:nvPr/>
        </p:nvSpPr>
        <p:spPr bwMode="auto">
          <a:xfrm>
            <a:off x="456532" y="1987972"/>
            <a:ext cx="790277" cy="37393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pointy</a:t>
            </a:r>
          </a:p>
        </p:txBody>
      </p:sp>
      <p:sp>
        <p:nvSpPr>
          <p:cNvPr id="112667" name="TextBox 27"/>
          <p:cNvSpPr txBox="1">
            <a:spLocks noChangeArrowheads="1"/>
          </p:cNvSpPr>
          <p:nvPr/>
        </p:nvSpPr>
        <p:spPr bwMode="auto">
          <a:xfrm>
            <a:off x="1931048" y="1980162"/>
            <a:ext cx="669727" cy="3739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open</a:t>
            </a:r>
          </a:p>
        </p:txBody>
      </p:sp>
      <p:sp>
        <p:nvSpPr>
          <p:cNvPr id="112668" name="TextBox 28"/>
          <p:cNvSpPr txBox="1">
            <a:spLocks noChangeArrowheads="1"/>
          </p:cNvSpPr>
          <p:nvPr/>
        </p:nvSpPr>
        <p:spPr bwMode="auto">
          <a:xfrm>
            <a:off x="3412257" y="1979043"/>
            <a:ext cx="753442" cy="37393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bright</a:t>
            </a:r>
          </a:p>
        </p:txBody>
      </p:sp>
      <p:sp>
        <p:nvSpPr>
          <p:cNvPr id="112669" name="TextBox 29"/>
          <p:cNvSpPr txBox="1">
            <a:spLocks noChangeArrowheads="1"/>
          </p:cNvSpPr>
          <p:nvPr/>
        </p:nvSpPr>
        <p:spPr bwMode="auto">
          <a:xfrm>
            <a:off x="4638973" y="1966767"/>
            <a:ext cx="1365126" cy="3739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ornamented</a:t>
            </a:r>
          </a:p>
        </p:txBody>
      </p:sp>
      <p:sp>
        <p:nvSpPr>
          <p:cNvPr id="112670" name="TextBox 30"/>
          <p:cNvSpPr txBox="1">
            <a:spLocks noChangeArrowheads="1"/>
          </p:cNvSpPr>
          <p:nvPr/>
        </p:nvSpPr>
        <p:spPr bwMode="auto">
          <a:xfrm>
            <a:off x="6384727" y="1968999"/>
            <a:ext cx="677540" cy="3739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shiny</a:t>
            </a:r>
          </a:p>
        </p:txBody>
      </p:sp>
      <p:sp>
        <p:nvSpPr>
          <p:cNvPr id="112671" name="TextBox 31"/>
          <p:cNvSpPr txBox="1">
            <a:spLocks noChangeArrowheads="1"/>
          </p:cNvSpPr>
          <p:nvPr/>
        </p:nvSpPr>
        <p:spPr bwMode="auto">
          <a:xfrm>
            <a:off x="7660556" y="1950021"/>
            <a:ext cx="1316012" cy="37393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high-heeled</a:t>
            </a:r>
          </a:p>
        </p:txBody>
      </p:sp>
      <p:sp>
        <p:nvSpPr>
          <p:cNvPr id="112672" name="TextBox 32"/>
          <p:cNvSpPr txBox="1">
            <a:spLocks noChangeArrowheads="1"/>
          </p:cNvSpPr>
          <p:nvPr/>
        </p:nvSpPr>
        <p:spPr bwMode="auto">
          <a:xfrm>
            <a:off x="1998018" y="3462490"/>
            <a:ext cx="596057" cy="3739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long</a:t>
            </a:r>
          </a:p>
        </p:txBody>
      </p:sp>
      <p:sp>
        <p:nvSpPr>
          <p:cNvPr id="112673" name="TextBox 33"/>
          <p:cNvSpPr txBox="1">
            <a:spLocks noChangeArrowheads="1"/>
          </p:cNvSpPr>
          <p:nvPr/>
        </p:nvSpPr>
        <p:spPr bwMode="auto">
          <a:xfrm>
            <a:off x="3395515" y="3462490"/>
            <a:ext cx="811486" cy="3739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formal</a:t>
            </a:r>
          </a:p>
        </p:txBody>
      </p:sp>
      <p:sp>
        <p:nvSpPr>
          <p:cNvPr id="112674" name="TextBox 34"/>
          <p:cNvSpPr txBox="1">
            <a:spLocks noChangeArrowheads="1"/>
          </p:cNvSpPr>
          <p:nvPr/>
        </p:nvSpPr>
        <p:spPr bwMode="auto">
          <a:xfrm>
            <a:off x="4868913" y="3462490"/>
            <a:ext cx="789161" cy="3739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sporty</a:t>
            </a:r>
          </a:p>
        </p:txBody>
      </p:sp>
      <p:sp>
        <p:nvSpPr>
          <p:cNvPr id="112675" name="TextBox 35"/>
          <p:cNvSpPr txBox="1">
            <a:spLocks noChangeArrowheads="1"/>
          </p:cNvSpPr>
          <p:nvPr/>
        </p:nvSpPr>
        <p:spPr bwMode="auto">
          <a:xfrm>
            <a:off x="6285388" y="3456906"/>
            <a:ext cx="1023565" cy="37393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feminine</a:t>
            </a:r>
          </a:p>
        </p:txBody>
      </p:sp>
      <p:sp>
        <p:nvSpPr>
          <p:cNvPr id="112676" name="TextBox 36"/>
          <p:cNvSpPr txBox="1">
            <a:spLocks noChangeArrowheads="1"/>
          </p:cNvSpPr>
          <p:nvPr/>
        </p:nvSpPr>
        <p:spPr bwMode="auto">
          <a:xfrm>
            <a:off x="338212" y="4902399"/>
            <a:ext cx="784696" cy="37281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sailing</a:t>
            </a:r>
          </a:p>
        </p:txBody>
      </p:sp>
      <p:sp>
        <p:nvSpPr>
          <p:cNvPr id="112677" name="TextBox 37"/>
          <p:cNvSpPr txBox="1">
            <a:spLocks noChangeArrowheads="1"/>
          </p:cNvSpPr>
          <p:nvPr/>
        </p:nvSpPr>
        <p:spPr bwMode="auto">
          <a:xfrm>
            <a:off x="1795987" y="4902399"/>
            <a:ext cx="1274713" cy="37281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vacationing</a:t>
            </a:r>
          </a:p>
        </p:txBody>
      </p:sp>
      <p:sp>
        <p:nvSpPr>
          <p:cNvPr id="112678" name="TextBox 38"/>
          <p:cNvSpPr txBox="1">
            <a:spLocks noChangeArrowheads="1"/>
          </p:cNvSpPr>
          <p:nvPr/>
        </p:nvSpPr>
        <p:spPr bwMode="auto">
          <a:xfrm>
            <a:off x="3586387" y="4895705"/>
            <a:ext cx="755674" cy="3739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hiking</a:t>
            </a:r>
          </a:p>
        </p:txBody>
      </p:sp>
      <p:sp>
        <p:nvSpPr>
          <p:cNvPr id="112679" name="TextBox 39"/>
          <p:cNvSpPr txBox="1">
            <a:spLocks noChangeArrowheads="1"/>
          </p:cNvSpPr>
          <p:nvPr/>
        </p:nvSpPr>
        <p:spPr bwMode="auto">
          <a:xfrm>
            <a:off x="4819799" y="4903515"/>
            <a:ext cx="992312" cy="37393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camping</a:t>
            </a:r>
          </a:p>
        </p:txBody>
      </p:sp>
      <p:sp>
        <p:nvSpPr>
          <p:cNvPr id="112680" name="TextBox 40"/>
          <p:cNvSpPr txBox="1">
            <a:spLocks noChangeArrowheads="1"/>
          </p:cNvSpPr>
          <p:nvPr/>
        </p:nvSpPr>
        <p:spPr bwMode="auto">
          <a:xfrm>
            <a:off x="6011912" y="4903515"/>
            <a:ext cx="1153046" cy="37393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socializing</a:t>
            </a:r>
          </a:p>
        </p:txBody>
      </p:sp>
      <p:sp>
        <p:nvSpPr>
          <p:cNvPr id="112681" name="TextBox 41"/>
          <p:cNvSpPr txBox="1">
            <a:spLocks noChangeArrowheads="1"/>
          </p:cNvSpPr>
          <p:nvPr/>
        </p:nvSpPr>
        <p:spPr bwMode="auto">
          <a:xfrm>
            <a:off x="7763248" y="4915794"/>
            <a:ext cx="1055936" cy="37281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shopping</a:t>
            </a:r>
          </a:p>
        </p:txBody>
      </p:sp>
      <p:sp>
        <p:nvSpPr>
          <p:cNvPr id="112682" name="TextBox 42"/>
          <p:cNvSpPr txBox="1">
            <a:spLocks noChangeArrowheads="1"/>
          </p:cNvSpPr>
          <p:nvPr/>
        </p:nvSpPr>
        <p:spPr bwMode="auto">
          <a:xfrm>
            <a:off x="241102" y="6424914"/>
            <a:ext cx="1194346" cy="3739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vegetation</a:t>
            </a:r>
          </a:p>
        </p:txBody>
      </p:sp>
      <p:sp>
        <p:nvSpPr>
          <p:cNvPr id="112683" name="TextBox 43"/>
          <p:cNvSpPr txBox="1">
            <a:spLocks noChangeArrowheads="1"/>
          </p:cNvSpPr>
          <p:nvPr/>
        </p:nvSpPr>
        <p:spPr bwMode="auto">
          <a:xfrm>
            <a:off x="2006947" y="6423795"/>
            <a:ext cx="799207" cy="37281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clouds</a:t>
            </a:r>
          </a:p>
        </p:txBody>
      </p:sp>
      <p:sp>
        <p:nvSpPr>
          <p:cNvPr id="112684" name="TextBox 44"/>
          <p:cNvSpPr txBox="1">
            <a:spLocks noChangeArrowheads="1"/>
          </p:cNvSpPr>
          <p:nvPr/>
        </p:nvSpPr>
        <p:spPr bwMode="auto">
          <a:xfrm>
            <a:off x="3221385" y="6423795"/>
            <a:ext cx="1334988" cy="37281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natural light</a:t>
            </a:r>
          </a:p>
        </p:txBody>
      </p:sp>
      <p:sp>
        <p:nvSpPr>
          <p:cNvPr id="112685" name="TextBox 45"/>
          <p:cNvSpPr txBox="1">
            <a:spLocks noChangeArrowheads="1"/>
          </p:cNvSpPr>
          <p:nvPr/>
        </p:nvSpPr>
        <p:spPr bwMode="auto">
          <a:xfrm>
            <a:off x="5089922" y="6436076"/>
            <a:ext cx="582662" cy="3739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cold</a:t>
            </a:r>
          </a:p>
        </p:txBody>
      </p:sp>
      <p:sp>
        <p:nvSpPr>
          <p:cNvPr id="112686" name="TextBox 46"/>
          <p:cNvSpPr txBox="1">
            <a:spLocks noChangeArrowheads="1"/>
          </p:cNvSpPr>
          <p:nvPr/>
        </p:nvSpPr>
        <p:spPr bwMode="auto">
          <a:xfrm>
            <a:off x="6225109" y="6436076"/>
            <a:ext cx="1144116" cy="3739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open area</a:t>
            </a:r>
          </a:p>
        </p:txBody>
      </p:sp>
      <p:sp>
        <p:nvSpPr>
          <p:cNvPr id="112687" name="TextBox 47"/>
          <p:cNvSpPr txBox="1">
            <a:spLocks noChangeArrowheads="1"/>
          </p:cNvSpPr>
          <p:nvPr/>
        </p:nvSpPr>
        <p:spPr bwMode="auto">
          <a:xfrm>
            <a:off x="7886031" y="6436076"/>
            <a:ext cx="1215553" cy="3739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sym typeface="Gill Sans" charset="0"/>
              </a:rPr>
              <a:t>horizon far</a:t>
            </a:r>
          </a:p>
        </p:txBody>
      </p:sp>
      <p:sp>
        <p:nvSpPr>
          <p:cNvPr id="2" name="Oval 1"/>
          <p:cNvSpPr/>
          <p:nvPr/>
        </p:nvSpPr>
        <p:spPr>
          <a:xfrm>
            <a:off x="1357313" y="645170"/>
            <a:ext cx="1801564" cy="18194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882432" y="2301627"/>
            <a:ext cx="1801564" cy="18194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  <a:sym typeface="Gill Sans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469309" y="5210474"/>
            <a:ext cx="1801564" cy="18194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anchor="ctr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prstClr val="white"/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9" grpId="0" animBg="1"/>
      <p:bldP spid="5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13510" y="4071938"/>
            <a:ext cx="4375547" cy="39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sym typeface="Gill Sans" charset="0"/>
              </a:rPr>
              <a:t>SUN</a:t>
            </a:r>
            <a:r>
              <a:rPr lang="en-US" altLang="en-US" sz="2000">
                <a:solidFill>
                  <a:srgbClr val="000000"/>
                </a:solidFill>
                <a:sym typeface="Gill Sans" charset="0"/>
              </a:rPr>
              <a:t> – Binary Attributes – </a:t>
            </a:r>
            <a:r>
              <a:rPr lang="en-US" altLang="en-US" sz="2000" b="1">
                <a:solidFill>
                  <a:srgbClr val="000000"/>
                </a:solidFill>
                <a:sym typeface="Gill Sans" charset="0"/>
              </a:rPr>
              <a:t>“Vacationing”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-120551" y="3804047"/>
            <a:ext cx="98148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668" name="Group 72"/>
          <p:cNvGrpSpPr>
            <a:grpSpLocks/>
          </p:cNvGrpSpPr>
          <p:nvPr/>
        </p:nvGrpSpPr>
        <p:grpSpPr bwMode="auto">
          <a:xfrm>
            <a:off x="708409" y="1393031"/>
            <a:ext cx="7712288" cy="2162101"/>
            <a:chOff x="708109" y="2246886"/>
            <a:chExt cx="7712560" cy="2162484"/>
          </a:xfrm>
        </p:grpSpPr>
        <p:sp>
          <p:nvSpPr>
            <p:cNvPr id="113691" name="TextBox 4"/>
            <p:cNvSpPr txBox="1">
              <a:spLocks noChangeArrowheads="1"/>
            </p:cNvSpPr>
            <p:nvPr/>
          </p:nvSpPr>
          <p:spPr bwMode="auto">
            <a:xfrm>
              <a:off x="2726041" y="2246886"/>
              <a:ext cx="4198926" cy="40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b="1">
                  <a:solidFill>
                    <a:srgbClr val="000000"/>
                  </a:solidFill>
                  <a:sym typeface="Gill Sans" charset="0"/>
                </a:rPr>
                <a:t>Shoes</a:t>
              </a:r>
              <a:r>
                <a:rPr lang="en-US" altLang="en-US" sz="2000">
                  <a:solidFill>
                    <a:srgbClr val="000000"/>
                  </a:solidFill>
                  <a:sym typeface="Gill Sans" charset="0"/>
                </a:rPr>
                <a:t> – Relative Attributes – </a:t>
              </a:r>
              <a:r>
                <a:rPr lang="en-US" altLang="en-US" sz="2000" b="1">
                  <a:solidFill>
                    <a:srgbClr val="000000"/>
                  </a:solidFill>
                  <a:sym typeface="Gill Sans" charset="0"/>
                </a:rPr>
                <a:t>“Formal”</a:t>
              </a:r>
            </a:p>
          </p:txBody>
        </p:sp>
        <p:pic>
          <p:nvPicPr>
            <p:cNvPr id="113692" name="Picture 64" descr="http://vision.cs.utexas.edu/adriana/shoes/img_womens_sneakers_41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476" y="2547263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93" name="Picture 66" descr="http://vision.cs.utexas.edu/adriana/shoes/img_womens_boots_59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595" y="3499430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94" name="Picture 68" descr="http://vision.cs.utexas.edu/adriana/shoes/img_womens_athletic_shoes_98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988" y="2536927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95" name="Picture 70" descr="http://vision.cs.utexas.edu/adriana/shoes/img_womens_flats_95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2388" y="3497347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96" name="Picture 72" descr="http://vision.cs.utexas.edu/adriana/shoes/img_womens_athletic_shoes_1534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554" y="2537685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97" name="Picture 74" descr="http://vision.cs.utexas.edu/adriana/shoes/img_womens_sneakers_526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9417" y="3483786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98" name="Picture 76" descr="http://vision.cs.utexas.edu/adriana/shoes/img_womens_rain_boots_617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9660" y="2665245"/>
              <a:ext cx="354305" cy="616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99" name="Picture 78" descr="http://vision.cs.utexas.edu/adriana/shoes/img_womens_sneakers_62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2473" y="3561679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700" name="Picture 80" descr="http://vision.cs.utexas.edu/adriana/shoes/img_womens_high_heels_33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044" y="2562781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701" name="Picture 82" descr="http://vision.cs.utexas.edu/adriana/shoes/img_womens_wedding_shoes_358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2106" y="2568249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702" name="Picture 84" descr="http://vision.cs.utexas.edu/adriana/shoes/img_womens_stiletto_41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3496" y="2588320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703" name="Picture 86" descr="http://vision.cs.utexas.edu/adriana/shoes/img_womens_stiletto_802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770" y="3570528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704" name="Picture 88" descr="http://vision.cs.utexas.edu/adriana/shoes/img_womens_high_heels_65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969" y="3542703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705" name="Picture 90" descr="http://vision.cs.utexas.edu/adriana/shoes/img_womens_stiletto_1496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3496" y="3576997"/>
              <a:ext cx="832373" cy="83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706" name="TextBox 42"/>
            <p:cNvSpPr txBox="1">
              <a:spLocks noChangeArrowheads="1"/>
            </p:cNvSpPr>
            <p:nvPr/>
          </p:nvSpPr>
          <p:spPr bwMode="auto">
            <a:xfrm rot="16200000">
              <a:off x="455084" y="2781527"/>
              <a:ext cx="875395" cy="3693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sym typeface="Gill Sans" charset="0"/>
                </a:rPr>
                <a:t>generic</a:t>
              </a:r>
            </a:p>
          </p:txBody>
        </p:sp>
        <p:sp>
          <p:nvSpPr>
            <p:cNvPr id="113707" name="TextBox 43"/>
            <p:cNvSpPr txBox="1">
              <a:spLocks noChangeArrowheads="1"/>
            </p:cNvSpPr>
            <p:nvPr/>
          </p:nvSpPr>
          <p:spPr bwMode="auto">
            <a:xfrm rot="16200000">
              <a:off x="413590" y="3730723"/>
              <a:ext cx="960369" cy="3693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sym typeface="Gill Sans" charset="0"/>
                </a:rPr>
                <a:t>adapted</a:t>
              </a:r>
            </a:p>
          </p:txBody>
        </p:sp>
        <p:grpSp>
          <p:nvGrpSpPr>
            <p:cNvPr id="113708" name="Group 54"/>
            <p:cNvGrpSpPr>
              <a:grpSpLocks/>
            </p:cNvGrpSpPr>
            <p:nvPr/>
          </p:nvGrpSpPr>
          <p:grpSpPr bwMode="auto">
            <a:xfrm>
              <a:off x="1190714" y="3400002"/>
              <a:ext cx="7229955" cy="314429"/>
              <a:chOff x="502986" y="3557635"/>
              <a:chExt cx="7879014" cy="342655"/>
            </a:xfrm>
          </p:grpSpPr>
          <p:cxnSp>
            <p:nvCxnSpPr>
              <p:cNvPr id="56" name="Straight Arrow Connector 55"/>
              <p:cNvCxnSpPr/>
              <p:nvPr/>
            </p:nvCxnSpPr>
            <p:spPr>
              <a:xfrm>
                <a:off x="502986" y="3713514"/>
                <a:ext cx="7879014" cy="0"/>
              </a:xfrm>
              <a:prstGeom prst="straightConnector1">
                <a:avLst/>
              </a:prstGeom>
              <a:ln w="3175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710" name="TextBox 56"/>
              <p:cNvSpPr txBox="1">
                <a:spLocks noChangeArrowheads="1"/>
              </p:cNvSpPr>
              <p:nvPr/>
            </p:nvSpPr>
            <p:spPr bwMode="auto">
              <a:xfrm>
                <a:off x="678293" y="3557635"/>
                <a:ext cx="498236" cy="33546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defTabSz="1298575" eaLnBrk="0" hangingPunct="0">
                  <a:lnSpc>
                    <a:spcPct val="90000"/>
                  </a:lnSpc>
                  <a:spcBef>
                    <a:spcPts val="1425"/>
                  </a:spcBef>
                  <a:buFont typeface="Arial" charset="0"/>
                  <a:buChar char="•"/>
                  <a:defRPr sz="40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3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400">
                    <a:solidFill>
                      <a:srgbClr val="FFFFFF"/>
                    </a:solidFill>
                    <a:sym typeface="Gill Sans" charset="0"/>
                  </a:rPr>
                  <a:t>less</a:t>
                </a:r>
              </a:p>
            </p:txBody>
          </p:sp>
          <p:sp>
            <p:nvSpPr>
              <p:cNvPr id="113711" name="TextBox 57"/>
              <p:cNvSpPr txBox="1">
                <a:spLocks noChangeArrowheads="1"/>
              </p:cNvSpPr>
              <p:nvPr/>
            </p:nvSpPr>
            <p:spPr bwMode="auto">
              <a:xfrm>
                <a:off x="7624620" y="3564824"/>
                <a:ext cx="623180" cy="33546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defTabSz="1298575" eaLnBrk="0" hangingPunct="0">
                  <a:lnSpc>
                    <a:spcPct val="90000"/>
                  </a:lnSpc>
                  <a:spcBef>
                    <a:spcPts val="1425"/>
                  </a:spcBef>
                  <a:buFont typeface="Arial" charset="0"/>
                  <a:buChar char="•"/>
                  <a:defRPr sz="40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3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400">
                    <a:solidFill>
                      <a:srgbClr val="FFFFFF"/>
                    </a:solidFill>
                    <a:sym typeface="Gill Sans" charset="0"/>
                  </a:rPr>
                  <a:t>more</a:t>
                </a:r>
              </a:p>
            </p:txBody>
          </p:sp>
        </p:grpSp>
      </p:grp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702839" y="4440287"/>
            <a:ext cx="8223500" cy="1965576"/>
            <a:chOff x="375349" y="5165442"/>
            <a:chExt cx="8511310" cy="2035220"/>
          </a:xfrm>
        </p:grpSpPr>
        <p:pic>
          <p:nvPicPr>
            <p:cNvPr id="113671" name="Picture 2" descr="http://vision.cs.utexas.edu/adriana/sun/t/tunnel/road_outdoor/sun_baaexywzkphcxvpr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14" y="5173121"/>
              <a:ext cx="1259491" cy="908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72" name="Picture 4" descr="http://vision.cs.utexas.edu/adriana/sun/m/mine/sun_ahssulkpqzjgqskt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311" y="5172379"/>
              <a:ext cx="1342996" cy="908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73" name="Picture 6" descr="http://vision.cs.utexas.edu/adriana/sun/f/factory/outdoor/sun_bstwltadxgzlydcb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518" y="5179144"/>
              <a:ext cx="1223787" cy="917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74" name="Picture 12" descr="http://vision.cs.utexas.edu/adriana/sun/c/chicken_coop/outdoor/sun_atdaqomfljzquqcg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378" y="5179144"/>
              <a:ext cx="1233342" cy="925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75" name="Picture 14" descr="http://vision.cs.utexas.edu/adriana/sun/d/drill_rig/sun_bsiqlqwskjpkgcaw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0314" y="5180446"/>
              <a:ext cx="791306" cy="92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76" name="Picture 16" descr="http://vision.cs.utexas.edu/adriana/sun/c/church/outdoor/sun_akomydlwkdjzivxu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3813" y="5181304"/>
              <a:ext cx="922846" cy="922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77" name="Picture 32" descr="http://vision.cs.utexas.edu/adriana/sun/i/igloo/sun_akjmcpemsjwzltmz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913" y="5172379"/>
              <a:ext cx="1180208" cy="908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78" name="TextBox 44"/>
            <p:cNvSpPr txBox="1">
              <a:spLocks noChangeArrowheads="1"/>
            </p:cNvSpPr>
            <p:nvPr/>
          </p:nvSpPr>
          <p:spPr bwMode="auto">
            <a:xfrm rot="16200000">
              <a:off x="113352" y="5427439"/>
              <a:ext cx="906251" cy="3822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sym typeface="Gill Sans" charset="0"/>
                </a:rPr>
                <a:t>generic</a:t>
              </a:r>
            </a:p>
          </p:txBody>
        </p:sp>
        <p:sp>
          <p:nvSpPr>
            <p:cNvPr id="113679" name="TextBox 45"/>
            <p:cNvSpPr txBox="1">
              <a:spLocks noChangeArrowheads="1"/>
            </p:cNvSpPr>
            <p:nvPr/>
          </p:nvSpPr>
          <p:spPr bwMode="auto">
            <a:xfrm rot="16200000">
              <a:off x="70449" y="6512423"/>
              <a:ext cx="994220" cy="3822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defTabSz="1298575" eaLnBrk="0" hangingPunct="0">
                <a:lnSpc>
                  <a:spcPct val="90000"/>
                </a:lnSpc>
                <a:spcBef>
                  <a:spcPts val="1425"/>
                </a:spcBef>
                <a:buFont typeface="Arial" charset="0"/>
                <a:buChar char="•"/>
                <a:defRPr sz="40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 defTabSz="1298575" eaLnBrk="0" hangingPunct="0">
                <a:lnSpc>
                  <a:spcPct val="90000"/>
                </a:lnSpc>
                <a:spcBef>
                  <a:spcPts val="713"/>
                </a:spcBef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98575" eaLnBrk="0" fontAlgn="base" hangingPunct="0">
                <a:lnSpc>
                  <a:spcPct val="90000"/>
                </a:lnSpc>
                <a:spcBef>
                  <a:spcPts val="713"/>
                </a:spcBef>
                <a:spcAft>
                  <a:spcPct val="0"/>
                </a:spcAft>
                <a:buFont typeface="Arial" charset="0"/>
                <a:buChar char="•"/>
                <a:defRPr sz="2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sym typeface="Gill Sans" charset="0"/>
                </a:rPr>
                <a:t>adapted</a:t>
              </a:r>
            </a:p>
          </p:txBody>
        </p:sp>
        <p:pic>
          <p:nvPicPr>
            <p:cNvPr id="113680" name="Picture 4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81" y="6234902"/>
              <a:ext cx="711555" cy="948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81" name="Picture 4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645" y="6223442"/>
              <a:ext cx="1011901" cy="968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82" name="Picture 4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655" y="6231389"/>
              <a:ext cx="960105" cy="96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83" name="Picture 50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833" y="6223308"/>
              <a:ext cx="1290915" cy="968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84" name="Picture 51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210" y="6217508"/>
              <a:ext cx="1288178" cy="966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85" name="Picture 52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850" y="6210371"/>
              <a:ext cx="973271" cy="973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86" name="Picture 53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583" y="6213016"/>
              <a:ext cx="970625" cy="97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3687" name="Group 62"/>
            <p:cNvGrpSpPr>
              <a:grpSpLocks/>
            </p:cNvGrpSpPr>
            <p:nvPr/>
          </p:nvGrpSpPr>
          <p:grpSpPr bwMode="auto">
            <a:xfrm>
              <a:off x="885212" y="5998587"/>
              <a:ext cx="7878987" cy="325871"/>
              <a:chOff x="502764" y="3557635"/>
              <a:chExt cx="7878987" cy="325871"/>
            </a:xfrm>
          </p:grpSpPr>
          <p:cxnSp>
            <p:nvCxnSpPr>
              <p:cNvPr id="64" name="Straight Arrow Connector 63"/>
              <p:cNvCxnSpPr/>
              <p:nvPr/>
            </p:nvCxnSpPr>
            <p:spPr>
              <a:xfrm>
                <a:off x="502764" y="3713824"/>
                <a:ext cx="7878987" cy="0"/>
              </a:xfrm>
              <a:prstGeom prst="straightConnector1">
                <a:avLst/>
              </a:prstGeom>
              <a:ln w="3175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689" name="TextBox 64"/>
              <p:cNvSpPr txBox="1">
                <a:spLocks noChangeArrowheads="1"/>
              </p:cNvSpPr>
              <p:nvPr/>
            </p:nvSpPr>
            <p:spPr bwMode="auto">
              <a:xfrm>
                <a:off x="678292" y="3557635"/>
                <a:ext cx="473176" cy="31868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defTabSz="1298575" eaLnBrk="0" hangingPunct="0">
                  <a:lnSpc>
                    <a:spcPct val="90000"/>
                  </a:lnSpc>
                  <a:spcBef>
                    <a:spcPts val="1425"/>
                  </a:spcBef>
                  <a:buFont typeface="Arial" charset="0"/>
                  <a:buChar char="•"/>
                  <a:defRPr sz="40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3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400">
                    <a:solidFill>
                      <a:srgbClr val="FFFFFF"/>
                    </a:solidFill>
                    <a:sym typeface="Gill Sans" charset="0"/>
                  </a:rPr>
                  <a:t>less</a:t>
                </a:r>
              </a:p>
            </p:txBody>
          </p:sp>
          <p:sp>
            <p:nvSpPr>
              <p:cNvPr id="113690" name="TextBox 65"/>
              <p:cNvSpPr txBox="1">
                <a:spLocks noChangeArrowheads="1"/>
              </p:cNvSpPr>
              <p:nvPr/>
            </p:nvSpPr>
            <p:spPr bwMode="auto">
              <a:xfrm>
                <a:off x="7632304" y="3564824"/>
                <a:ext cx="591836" cy="31868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defTabSz="1298575" eaLnBrk="0" hangingPunct="0">
                  <a:lnSpc>
                    <a:spcPct val="90000"/>
                  </a:lnSpc>
                  <a:spcBef>
                    <a:spcPts val="1425"/>
                  </a:spcBef>
                  <a:buFont typeface="Arial" charset="0"/>
                  <a:buChar char="•"/>
                  <a:defRPr sz="40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3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defTabSz="1298575" eaLnBrk="0" hangingPunct="0">
                  <a:lnSpc>
                    <a:spcPct val="90000"/>
                  </a:lnSpc>
                  <a:spcBef>
                    <a:spcPts val="713"/>
                  </a:spcBef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298575" eaLnBrk="0" fontAlgn="base" hangingPunct="0">
                  <a:lnSpc>
                    <a:spcPct val="90000"/>
                  </a:lnSpc>
                  <a:spcBef>
                    <a:spcPts val="713"/>
                  </a:spcBef>
                  <a:spcAft>
                    <a:spcPct val="0"/>
                  </a:spcAft>
                  <a:buFont typeface="Arial" charset="0"/>
                  <a:buChar char="•"/>
                  <a:defRPr sz="26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400">
                    <a:solidFill>
                      <a:srgbClr val="FFFFFF"/>
                    </a:solidFill>
                    <a:sym typeface="Gill Sans" charset="0"/>
                  </a:rPr>
                  <a:t>more</a:t>
                </a:r>
              </a:p>
            </p:txBody>
          </p:sp>
        </p:grpSp>
      </p:grpSp>
      <p:sp>
        <p:nvSpPr>
          <p:cNvPr id="113670" name="Title 2"/>
          <p:cNvSpPr txBox="1">
            <a:spLocks/>
          </p:cNvSpPr>
          <p:nvPr/>
        </p:nvSpPr>
        <p:spPr bwMode="auto">
          <a:xfrm>
            <a:off x="0" y="210964"/>
            <a:ext cx="9144000" cy="6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1" tIns="32140" rIns="64281" bIns="32140"/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97313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624013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2273300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922588" indent="-3238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33797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38369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42941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4751388" indent="-32385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prstClr val="black"/>
                </a:solidFill>
                <a:latin typeface="Arial" charset="0"/>
                <a:cs typeface="Arial" charset="0"/>
                <a:sym typeface="Gill Sans" charset="0"/>
              </a:rPr>
              <a:t>Visualizing adapted attributes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8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Chart 137"/>
          <p:cNvGraphicFramePr/>
          <p:nvPr/>
        </p:nvGraphicFramePr>
        <p:xfrm>
          <a:off x="695991" y="1781427"/>
          <a:ext cx="7412166" cy="4915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4691" name="TextBox 142"/>
          <p:cNvSpPr txBox="1">
            <a:spLocks noChangeArrowheads="1"/>
          </p:cNvSpPr>
          <p:nvPr/>
        </p:nvSpPr>
        <p:spPr bwMode="auto">
          <a:xfrm rot="-5400000">
            <a:off x="-267887" y="3612062"/>
            <a:ext cx="1624087" cy="4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algn="l" defTabSz="1298575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1298575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98575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>
                <a:solidFill>
                  <a:srgbClr val="000000"/>
                </a:solidFill>
                <a:sym typeface="Gill Sans" charset="0"/>
              </a:rPr>
              <a:t>Match rate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15533" y="2461248"/>
            <a:ext cx="0" cy="27860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693" name="Title 2"/>
          <p:cNvSpPr txBox="1">
            <a:spLocks/>
          </p:cNvSpPr>
          <p:nvPr/>
        </p:nvSpPr>
        <p:spPr bwMode="auto">
          <a:xfrm>
            <a:off x="0" y="214313"/>
            <a:ext cx="9144000" cy="6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1" tIns="32140" rIns="64281" bIns="32140"/>
          <a:lstStyle>
            <a:lvl1pPr algn="l" defTabSz="1300163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973138" indent="-323850" algn="l" defTabSz="130016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624013" indent="-323850" algn="l" defTabSz="130016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2273300" indent="-323850" algn="l" defTabSz="130016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922588" indent="-323850" algn="l" defTabSz="1300163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3379788" indent="-323850" defTabSz="130016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3836988" indent="-323850" defTabSz="130016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4294188" indent="-323850" defTabSz="130016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4751388" indent="-323850" defTabSz="1300163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mtClean="0">
                <a:solidFill>
                  <a:prstClr val="black"/>
                </a:solidFill>
                <a:latin typeface="Arial" charset="0"/>
                <a:cs typeface="Arial" charset="0"/>
                <a:sym typeface="Gill Sans" charset="0"/>
              </a:rPr>
              <a:t>Personalizing image search</a:t>
            </a:r>
            <a:br>
              <a:rPr lang="en-US" altLang="en-US" smtClean="0">
                <a:solidFill>
                  <a:prstClr val="black"/>
                </a:solidFill>
                <a:latin typeface="Arial" charset="0"/>
                <a:cs typeface="Arial" charset="0"/>
                <a:sym typeface="Gill Sans" charset="0"/>
              </a:rPr>
            </a:br>
            <a:r>
              <a:rPr lang="en-US" altLang="en-US" smtClean="0">
                <a:solidFill>
                  <a:prstClr val="black"/>
                </a:solidFill>
                <a:latin typeface="Arial" charset="0"/>
                <a:cs typeface="Arial" charset="0"/>
                <a:sym typeface="Gill Sans" charset="0"/>
              </a:rPr>
              <a:t>with adapted attributes</a:t>
            </a:r>
          </a:p>
        </p:txBody>
      </p:sp>
      <p:grpSp>
        <p:nvGrpSpPr>
          <p:cNvPr id="114694" name="Group 5"/>
          <p:cNvGrpSpPr>
            <a:grpSpLocks noChangeAspect="1"/>
          </p:cNvGrpSpPr>
          <p:nvPr/>
        </p:nvGrpSpPr>
        <p:grpSpPr bwMode="auto">
          <a:xfrm>
            <a:off x="2980286" y="1376289"/>
            <a:ext cx="2754809" cy="1463352"/>
            <a:chOff x="838200" y="1752600"/>
            <a:chExt cx="4876800" cy="2590800"/>
          </a:xfrm>
        </p:grpSpPr>
        <p:pic>
          <p:nvPicPr>
            <p:cNvPr id="11469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981200"/>
              <a:ext cx="45720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5181476" y="1752600"/>
              <a:ext cx="533524" cy="760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2915">
                <a:defRPr/>
              </a:pPr>
              <a:endParaRPr lang="en-US" sz="3000">
                <a:solidFill>
                  <a:prstClr val="white"/>
                </a:solidFill>
                <a:sym typeface="Gill Sans" charset="0"/>
              </a:endParaRPr>
            </a:p>
          </p:txBody>
        </p:sp>
      </p:grpSp>
      <p:sp>
        <p:nvSpPr>
          <p:cNvPr id="114695" name="TextBox 14"/>
          <p:cNvSpPr txBox="1">
            <a:spLocks noChangeArrowheads="1"/>
          </p:cNvSpPr>
          <p:nvPr/>
        </p:nvSpPr>
        <p:spPr bwMode="auto">
          <a:xfrm>
            <a:off x="4357691" y="1467818"/>
            <a:ext cx="5476131" cy="3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1" tIns="32140" rIns="64281" bIns="32140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4291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sz="20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Gill Sans" charset="0"/>
              </a:rPr>
              <a:t>“</a:t>
            </a:r>
            <a:r>
              <a:rPr lang="en-US" altLang="en-US" sz="2000" b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  <a:sym typeface="Gill Sans" charset="0"/>
              </a:rPr>
              <a:t>white</a:t>
            </a:r>
            <a:r>
              <a:rPr lang="en-US" altLang="en-US" sz="20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Gill Sans" charset="0"/>
              </a:rPr>
              <a:t> </a:t>
            </a:r>
            <a:r>
              <a:rPr lang="en-US" altLang="en-US" sz="2000" b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  <a:sym typeface="Gill Sans" charset="0"/>
              </a:rPr>
              <a:t>shiny</a:t>
            </a:r>
            <a:r>
              <a:rPr lang="en-US" altLang="en-US" sz="20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Gill Sans" charset="0"/>
              </a:rPr>
              <a:t> heels”</a:t>
            </a:r>
          </a:p>
        </p:txBody>
      </p:sp>
      <p:sp>
        <p:nvSpPr>
          <p:cNvPr id="114696" name="TextBox 15"/>
          <p:cNvSpPr txBox="1">
            <a:spLocks noChangeArrowheads="1"/>
          </p:cNvSpPr>
          <p:nvPr/>
        </p:nvSpPr>
        <p:spPr bwMode="auto">
          <a:xfrm>
            <a:off x="4625581" y="1982391"/>
            <a:ext cx="4875609" cy="3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1" tIns="32140" rIns="64281" bIns="32140">
            <a:spAutoFit/>
          </a:bodyPr>
          <a:lstStyle>
            <a:lvl1pPr algn="l" eaLnBrk="0" hangingPunct="0">
              <a:lnSpc>
                <a:spcPct val="90000"/>
              </a:lnSpc>
              <a:spcBef>
                <a:spcPts val="1425"/>
              </a:spcBef>
              <a:buFont typeface="Arial" charset="0"/>
              <a:buChar char="•"/>
              <a:defRPr sz="4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lnSpc>
                <a:spcPct val="90000"/>
              </a:lnSpc>
              <a:spcBef>
                <a:spcPts val="713"/>
              </a:spcBef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13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4291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sz="20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Gill Sans" charset="0"/>
              </a:rPr>
              <a:t>“</a:t>
            </a:r>
            <a:r>
              <a:rPr lang="en-US" altLang="en-US" sz="2000" b="1">
                <a:solidFill>
                  <a:srgbClr val="0000FF"/>
                </a:solidFill>
                <a:latin typeface="Courier New" pitchFamily="49" charset="0"/>
                <a:cs typeface="Courier New" pitchFamily="49" charset="0"/>
                <a:sym typeface="Gill Sans" charset="0"/>
              </a:rPr>
              <a:t>shinier</a:t>
            </a:r>
            <a:r>
              <a:rPr lang="en-US" altLang="en-US" sz="20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  <a:sym typeface="Gill Sans" charset="0"/>
              </a:rPr>
              <a:t> than    ”</a:t>
            </a:r>
          </a:p>
        </p:txBody>
      </p:sp>
      <p:pic>
        <p:nvPicPr>
          <p:cNvPr id="114697" name="Picture 6" descr="http://vision.cs.utexas.edu/adriana/shoes/img_womens_wedding_shoes_9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90" y="1922116"/>
            <a:ext cx="487785" cy="48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8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ounded Rectangle 80"/>
          <p:cNvSpPr/>
          <p:nvPr/>
        </p:nvSpPr>
        <p:spPr>
          <a:xfrm>
            <a:off x="2303748" y="3916099"/>
            <a:ext cx="4096570" cy="28107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Using attributes: Semantic supervision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9770" t="44438" r="35074" b="26502"/>
          <a:stretch/>
        </p:blipFill>
        <p:spPr bwMode="auto">
          <a:xfrm>
            <a:off x="2997856" y="4056434"/>
            <a:ext cx="2916324" cy="181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" name="Group 54"/>
          <p:cNvGrpSpPr/>
          <p:nvPr/>
        </p:nvGrpSpPr>
        <p:grpSpPr>
          <a:xfrm>
            <a:off x="290949" y="1253806"/>
            <a:ext cx="3661304" cy="2486491"/>
            <a:chOff x="138549" y="1101406"/>
            <a:chExt cx="3661304" cy="2486491"/>
          </a:xfrm>
        </p:grpSpPr>
        <p:sp>
          <p:nvSpPr>
            <p:cNvPr id="56" name="Rounded Rectangle 55"/>
            <p:cNvSpPr/>
            <p:nvPr/>
          </p:nvSpPr>
          <p:spPr>
            <a:xfrm>
              <a:off x="168514" y="1101406"/>
              <a:ext cx="3631339" cy="248649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23"/>
            <p:cNvGrpSpPr/>
            <p:nvPr/>
          </p:nvGrpSpPr>
          <p:grpSpPr>
            <a:xfrm>
              <a:off x="877596" y="1168001"/>
              <a:ext cx="2370714" cy="1601954"/>
              <a:chOff x="900534" y="3613990"/>
              <a:chExt cx="2230711" cy="1679181"/>
            </a:xfrm>
          </p:grpSpPr>
          <p:sp>
            <p:nvSpPr>
              <p:cNvPr id="63" name="TextBox 33"/>
              <p:cNvSpPr txBox="1"/>
              <p:nvPr/>
            </p:nvSpPr>
            <p:spPr>
              <a:xfrm>
                <a:off x="900534" y="3613990"/>
                <a:ext cx="2230711" cy="419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6751"/>
                <a:r>
                  <a:rPr lang="en-US" sz="2000" u="sng" dirty="0" smtClean="0">
                    <a:solidFill>
                      <a:srgbClr val="000000"/>
                    </a:solidFill>
                  </a:rPr>
                  <a:t>Band-tailed pigeons:</a:t>
                </a:r>
                <a:endParaRPr lang="en-US" sz="2000" u="sng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TextBox 34"/>
              <p:cNvSpPr txBox="1"/>
              <p:nvPr/>
            </p:nvSpPr>
            <p:spPr>
              <a:xfrm>
                <a:off x="1214328" y="4007005"/>
                <a:ext cx="1638677" cy="677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475" indent="-285475" defTabSz="456751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0033CC"/>
                    </a:solidFill>
                  </a:rPr>
                  <a:t>White collar</a:t>
                </a:r>
              </a:p>
              <a:p>
                <a:pPr marL="285475" indent="-285475" defTabSz="456751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0033CC"/>
                    </a:solidFill>
                  </a:rPr>
                  <a:t>Yellow feet</a:t>
                </a:r>
              </a:p>
            </p:txBody>
          </p:sp>
          <p:sp>
            <p:nvSpPr>
              <p:cNvPr id="65" name="TextBox 35"/>
              <p:cNvSpPr txBox="1"/>
              <p:nvPr/>
            </p:nvSpPr>
            <p:spPr>
              <a:xfrm>
                <a:off x="1214328" y="4615681"/>
                <a:ext cx="1386463" cy="677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475" indent="-285475" defTabSz="456751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0033CC"/>
                    </a:solidFill>
                  </a:rPr>
                  <a:t>Yellow bill</a:t>
                </a:r>
              </a:p>
              <a:p>
                <a:pPr marL="285475" indent="-285475" defTabSz="456751">
                  <a:buFont typeface="Wingdings" panose="05000000000000000000" pitchFamily="2" charset="2"/>
                  <a:buChar char="û"/>
                </a:pPr>
                <a:r>
                  <a:rPr lang="en-US" dirty="0">
                    <a:solidFill>
                      <a:srgbClr val="0033CC"/>
                    </a:solidFill>
                    <a:ea typeface="Open Sans" panose="020B0606030504020204" pitchFamily="34" charset="0"/>
                    <a:cs typeface="Open Sans" panose="020B0606030504020204" pitchFamily="34" charset="0"/>
                    <a:sym typeface="Wingdings" panose="05000000000000000000" pitchFamily="2" charset="2"/>
                  </a:rPr>
                  <a:t>Red breast</a:t>
                </a: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38549" y="2851169"/>
              <a:ext cx="36364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Zero-shot learning</a:t>
              </a:r>
            </a:p>
            <a:p>
              <a:pPr algn="ctr"/>
              <a:r>
                <a:rPr lang="en-US" dirty="0" smtClean="0"/>
                <a:t>[Lampert et al. 2009]</a:t>
              </a:r>
              <a:endParaRPr lang="en-US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533822" y="6129300"/>
            <a:ext cx="3636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Annotator rationales</a:t>
            </a:r>
          </a:p>
          <a:p>
            <a:pPr algn="ctr"/>
            <a:r>
              <a:rPr lang="en-US" dirty="0" smtClean="0"/>
              <a:t>[Donahue &amp; Grauman 2011]</a:t>
            </a:r>
            <a:endParaRPr lang="en-US" dirty="0"/>
          </a:p>
        </p:txBody>
      </p:sp>
      <p:sp>
        <p:nvSpPr>
          <p:cNvPr id="70" name="Rounded Rectangular Callout 69"/>
          <p:cNvSpPr/>
          <p:nvPr/>
        </p:nvSpPr>
        <p:spPr>
          <a:xfrm>
            <a:off x="2357347" y="4572176"/>
            <a:ext cx="1024988" cy="749278"/>
          </a:xfrm>
          <a:prstGeom prst="wedgeRoundRectCallout">
            <a:avLst>
              <a:gd name="adj1" fmla="val 69750"/>
              <a:gd name="adj2" fmla="val 174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282128" y="4623603"/>
            <a:ext cx="1186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Bradley Hand ITC" panose="03070402050302030203" pitchFamily="66" charset="0"/>
              </a:rPr>
              <a:t>Strong body</a:t>
            </a:r>
            <a:endParaRPr lang="en-US" sz="2000" b="1" dirty="0">
              <a:latin typeface="Bradley Hand ITC" panose="03070402050302030203" pitchFamily="66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105007" y="5698603"/>
            <a:ext cx="105313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HOT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72000" y="5713897"/>
            <a:ext cx="129014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NOT HOT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4624241" y="1253458"/>
            <a:ext cx="4109310" cy="2486491"/>
            <a:chOff x="4624241" y="1253458"/>
            <a:chExt cx="4109310" cy="2486491"/>
          </a:xfrm>
        </p:grpSpPr>
        <p:sp>
          <p:nvSpPr>
            <p:cNvPr id="82" name="Rounded Rectangle 81"/>
            <p:cNvSpPr/>
            <p:nvPr/>
          </p:nvSpPr>
          <p:spPr>
            <a:xfrm>
              <a:off x="4624241" y="1253458"/>
              <a:ext cx="4109310" cy="248649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901724" y="2793702"/>
              <a:ext cx="37387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Training with relative descriptions</a:t>
              </a:r>
            </a:p>
            <a:p>
              <a:pPr algn="ctr"/>
              <a:r>
                <a:rPr lang="en-US" dirty="0" smtClean="0"/>
                <a:t>[Parikh &amp; Grauman 2011,</a:t>
              </a:r>
            </a:p>
            <a:p>
              <a:pPr algn="ctr"/>
              <a:r>
                <a:rPr lang="en-US" dirty="0" err="1" smtClean="0"/>
                <a:t>Shrivastava</a:t>
              </a:r>
              <a:r>
                <a:rPr lang="en-US" dirty="0" smtClean="0"/>
                <a:t> &amp; Gupta 2012]</a:t>
              </a:r>
              <a:endParaRPr lang="en-US" dirty="0"/>
            </a:p>
          </p:txBody>
        </p:sp>
        <p:sp>
          <p:nvSpPr>
            <p:cNvPr id="83" name="TextBox 33"/>
            <p:cNvSpPr txBox="1"/>
            <p:nvPr/>
          </p:nvSpPr>
          <p:spPr>
            <a:xfrm>
              <a:off x="6197588" y="1523102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751"/>
              <a:r>
                <a:rPr lang="en-US" sz="2000" u="sng" dirty="0" smtClean="0">
                  <a:solidFill>
                    <a:srgbClr val="000000"/>
                  </a:solidFill>
                </a:rPr>
                <a:t>Mules:</a:t>
              </a:r>
              <a:endParaRPr lang="en-US" sz="2000" u="sng" dirty="0">
                <a:solidFill>
                  <a:srgbClr val="000000"/>
                </a:solidFill>
              </a:endParaRPr>
            </a:p>
          </p:txBody>
        </p:sp>
        <p:sp>
          <p:nvSpPr>
            <p:cNvPr id="84" name="TextBox 34"/>
            <p:cNvSpPr txBox="1"/>
            <p:nvPr/>
          </p:nvSpPr>
          <p:spPr>
            <a:xfrm>
              <a:off x="5256077" y="1883142"/>
              <a:ext cx="2946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475" indent="-285475" defTabSz="456751">
                <a:buFont typeface="Wingdings" panose="05000000000000000000" pitchFamily="2" charset="2"/>
                <a:buChar char="ü"/>
              </a:pPr>
              <a:r>
                <a:rPr lang="en-US" dirty="0" smtClean="0">
                  <a:solidFill>
                    <a:srgbClr val="0033CC"/>
                  </a:solidFill>
                </a:rPr>
                <a:t>Shorter legs </a:t>
              </a:r>
              <a:r>
                <a:rPr lang="en-US" dirty="0" smtClean="0">
                  <a:solidFill>
                    <a:srgbClr val="000000"/>
                  </a:solidFill>
                </a:rPr>
                <a:t>than donkeys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5" name="TextBox 34"/>
            <p:cNvSpPr txBox="1"/>
            <p:nvPr/>
          </p:nvSpPr>
          <p:spPr>
            <a:xfrm>
              <a:off x="5256076" y="2231576"/>
              <a:ext cx="2946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475" indent="-285475" defTabSz="456751">
                <a:buFont typeface="Wingdings" panose="05000000000000000000" pitchFamily="2" charset="2"/>
                <a:buChar char="ü"/>
              </a:pPr>
              <a:r>
                <a:rPr lang="en-US" dirty="0" smtClean="0">
                  <a:solidFill>
                    <a:srgbClr val="0033CC"/>
                  </a:solidFill>
                </a:rPr>
                <a:t>Shorter tails </a:t>
              </a:r>
              <a:r>
                <a:rPr lang="en-US" dirty="0" smtClean="0">
                  <a:solidFill>
                    <a:srgbClr val="000000"/>
                  </a:solidFill>
                </a:rPr>
                <a:t>than horses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049118" y="6475201"/>
            <a:ext cx="3094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69" grpId="0"/>
      <p:bldP spid="70" grpId="0" animBg="1"/>
      <p:bldP spid="71" grpId="0"/>
      <p:bldP spid="72" grpId="0" animBg="1"/>
      <p:bldP spid="7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656151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997" y="1371373"/>
            <a:ext cx="7886700" cy="516756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Attribute learning is more nuanced than object learning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Essential that language and visual concepts align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Ideas: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Explicitly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decorrelate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attribute classifiers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 between analogous attribute-object models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Fine-grained comparisons via lazy local learning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Adapting attribute models to account for individual perception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72083" y="4985689"/>
            <a:ext cx="4651773" cy="1732257"/>
            <a:chOff x="424283" y="2593087"/>
            <a:chExt cx="4651773" cy="1732257"/>
          </a:xfrm>
        </p:grpSpPr>
        <p:pic>
          <p:nvPicPr>
            <p:cNvPr id="6" name="Picture 5" descr="horse_06.jpg"/>
            <p:cNvPicPr>
              <a:picLocks noChangeAspect="1"/>
            </p:cNvPicPr>
            <p:nvPr/>
          </p:nvPicPr>
          <p:blipFill>
            <a:blip r:embed="rId3" cstate="print"/>
            <a:srcRect l="17172" t="20189"/>
            <a:stretch>
              <a:fillRect/>
            </a:stretch>
          </p:blipFill>
          <p:spPr>
            <a:xfrm>
              <a:off x="752950" y="2593087"/>
              <a:ext cx="2190618" cy="1584176"/>
            </a:xfrm>
            <a:prstGeom prst="rect">
              <a:avLst/>
            </a:prstGeom>
          </p:spPr>
        </p:pic>
        <p:pic>
          <p:nvPicPr>
            <p:cNvPr id="7" name="Picture 6" descr="sofa_0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0284" y="2593088"/>
              <a:ext cx="2105772" cy="15761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84423" y="3313166"/>
              <a:ext cx="115212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brown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4583" y="3925234"/>
              <a:ext cx="115212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indoors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0327" y="2665094"/>
              <a:ext cx="1404156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outdoors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84623" y="2701098"/>
              <a:ext cx="115212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flat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4283" y="3889230"/>
              <a:ext cx="1656184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four-legged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27476" y="4917874"/>
            <a:ext cx="4716524" cy="1643990"/>
            <a:chOff x="460287" y="4537302"/>
            <a:chExt cx="4716524" cy="1643990"/>
          </a:xfrm>
        </p:grpSpPr>
        <p:pic>
          <p:nvPicPr>
            <p:cNvPr id="14" name="Picture 13" descr="Shoes.jpg"/>
            <p:cNvPicPr>
              <a:picLocks noChangeAspect="1"/>
            </p:cNvPicPr>
            <p:nvPr/>
          </p:nvPicPr>
          <p:blipFill>
            <a:blip r:embed="rId5" cstate="print"/>
            <a:srcRect b="66207"/>
            <a:stretch>
              <a:fillRect/>
            </a:stretch>
          </p:blipFill>
          <p:spPr>
            <a:xfrm>
              <a:off x="748319" y="4609310"/>
              <a:ext cx="4257327" cy="143867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628639" y="4537302"/>
              <a:ext cx="972108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high heel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76711" y="5689430"/>
              <a:ext cx="90010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red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287" y="5473406"/>
              <a:ext cx="1512168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has-ornaments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0487" y="4681318"/>
              <a:ext cx="1188132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4246"/>
              <a:r>
                <a:rPr lang="en-US" sz="2000" b="1" dirty="0">
                  <a:solidFill>
                    <a:srgbClr val="FFFFFF"/>
                  </a:solidFill>
                  <a:latin typeface="Arial"/>
                </a:rPr>
                <a:t>metallic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8" y="26570"/>
            <a:ext cx="9144000" cy="656151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800708"/>
            <a:ext cx="7886700" cy="5848595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1800" dirty="0"/>
              <a:t>Predicting Useful Neighborhoods for Lazy Local Learning.  A. Yu and K. Grauman.  In Advances in Neural Information Processing Systems (NIPS), Montreal, Canada, Dec 2014</a:t>
            </a:r>
            <a:r>
              <a:rPr lang="en-US" sz="1800" dirty="0" smtClean="0"/>
              <a:t>.</a:t>
            </a:r>
          </a:p>
          <a:p>
            <a:pPr>
              <a:spcBef>
                <a:spcPts val="2400"/>
              </a:spcBef>
            </a:pPr>
            <a:r>
              <a:rPr lang="en-US" sz="1800" dirty="0"/>
              <a:t>Fine-Grained Visual Comparisons with Local Learning.  A. Yu and K. Grauman.  In Proceedings of the IEEE Conference on Computer Vision and Pattern Recognition (CVPR), Columbus, Ohio, June 2014 </a:t>
            </a:r>
            <a:endParaRPr lang="en-US" sz="1800" dirty="0" smtClean="0"/>
          </a:p>
          <a:p>
            <a:pPr>
              <a:spcBef>
                <a:spcPts val="2400"/>
              </a:spcBef>
            </a:pPr>
            <a:r>
              <a:rPr lang="en-US" sz="1800" dirty="0" err="1"/>
              <a:t>Decorrelating</a:t>
            </a:r>
            <a:r>
              <a:rPr lang="en-US" sz="1800" dirty="0"/>
              <a:t> Semantic Visual Attributes by Resisting the Urge to Share.  D. </a:t>
            </a:r>
            <a:r>
              <a:rPr lang="en-US" sz="1800" dirty="0" err="1"/>
              <a:t>Jayaraman</a:t>
            </a:r>
            <a:r>
              <a:rPr lang="en-US" sz="1800" dirty="0"/>
              <a:t>, F. </a:t>
            </a:r>
            <a:r>
              <a:rPr lang="en-US" sz="1800" dirty="0" err="1"/>
              <a:t>Sha</a:t>
            </a:r>
            <a:r>
              <a:rPr lang="en-US" sz="1800" dirty="0"/>
              <a:t>, and K. Grauman.  In Proceedings of the IEEE Conference on Computer Vision and Pattern Recognition (CVPR), Columbus, Ohio, June 2014. </a:t>
            </a:r>
            <a:endParaRPr lang="en-US" sz="1800" dirty="0" smtClean="0"/>
          </a:p>
          <a:p>
            <a:pPr>
              <a:spcBef>
                <a:spcPts val="2400"/>
              </a:spcBef>
            </a:pPr>
            <a:r>
              <a:rPr lang="en-US" sz="1800" dirty="0"/>
              <a:t>Inferring Analogous Attributes.  C.-Y. Chen and K. Grauman.  In Proceedings of the IEEE Conference on Computer Vision and Pattern Recognition (CVPR), Columbus, Ohio, June 2014.   </a:t>
            </a:r>
          </a:p>
          <a:p>
            <a:pPr>
              <a:spcBef>
                <a:spcPts val="2400"/>
              </a:spcBef>
            </a:pPr>
            <a:r>
              <a:rPr lang="en-US" sz="1800" dirty="0"/>
              <a:t>Attribute Adaptation for Personalized Image Search.  A. </a:t>
            </a:r>
            <a:r>
              <a:rPr lang="en-US" sz="1800" dirty="0" err="1"/>
              <a:t>Kovashka</a:t>
            </a:r>
            <a:r>
              <a:rPr lang="en-US" sz="1800" dirty="0"/>
              <a:t> and K. Grauman.  In Proceedings of the IEEE International Conference on Computer Vision (ICCV), Sydney, Australia, December 2013. </a:t>
            </a:r>
            <a:endParaRPr lang="en-US" sz="1800" dirty="0" smtClean="0"/>
          </a:p>
          <a:p>
            <a:pPr>
              <a:spcBef>
                <a:spcPts val="2400"/>
              </a:spcBef>
            </a:pPr>
            <a:r>
              <a:rPr lang="en-US" sz="1800" dirty="0" err="1"/>
              <a:t>WhittleSearch</a:t>
            </a:r>
            <a:r>
              <a:rPr lang="en-US" sz="1800" dirty="0"/>
              <a:t>: Image Search with Relative Attribute Feedback. A. </a:t>
            </a:r>
            <a:r>
              <a:rPr lang="en-US" sz="1800" dirty="0" err="1"/>
              <a:t>Kovashka</a:t>
            </a:r>
            <a:r>
              <a:rPr lang="en-US" sz="1800" dirty="0"/>
              <a:t>, D. Parikh, and K. Grauman.  In Proceedings of the IEEE Conference on Computer Vision and Pattern Recognition (CVPR), Providence, RI, June 2012.</a:t>
            </a:r>
            <a:endParaRPr lang="en-US" sz="1800" dirty="0" smtClean="0"/>
          </a:p>
          <a:p>
            <a:pPr>
              <a:spcBef>
                <a:spcPts val="2400"/>
              </a:spcBef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8F6-1DFE-4E06-AF2C-E4E4148FDC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21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Using attributes: Affordances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87914" y="1268760"/>
            <a:ext cx="8168171" cy="54366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896" y="1714360"/>
            <a:ext cx="3214480" cy="2009050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>
            <a:off x="4589094" y="1664804"/>
            <a:ext cx="3079250" cy="1877172"/>
          </a:xfrm>
          <a:prstGeom prst="cloudCallout">
            <a:avLst>
              <a:gd name="adj1" fmla="val -75517"/>
              <a:gd name="adj2" fmla="val 10758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21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2247" y="1965568"/>
            <a:ext cx="234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21"/>
            <a:r>
              <a:rPr lang="en-US" sz="2400" dirty="0">
                <a:solidFill>
                  <a:prstClr val="black"/>
                </a:solidFill>
              </a:rPr>
              <a:t>Can I walk around here? Is this </a:t>
            </a:r>
            <a:r>
              <a:rPr lang="en-US" sz="2400" dirty="0" err="1">
                <a:solidFill>
                  <a:srgbClr val="0000FF"/>
                </a:solidFill>
              </a:rPr>
              <a:t>walkable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3922753"/>
            <a:ext cx="1743662" cy="258959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589094" y="3922753"/>
            <a:ext cx="3109295" cy="1666486"/>
            <a:chOff x="5315245" y="2883418"/>
            <a:chExt cx="3109295" cy="1666486"/>
          </a:xfrm>
        </p:grpSpPr>
        <p:sp>
          <p:nvSpPr>
            <p:cNvPr id="30" name="Cloud Callout 29"/>
            <p:cNvSpPr/>
            <p:nvPr/>
          </p:nvSpPr>
          <p:spPr>
            <a:xfrm>
              <a:off x="5315245" y="2883418"/>
              <a:ext cx="3109295" cy="1666486"/>
            </a:xfrm>
            <a:prstGeom prst="cloudCallout">
              <a:avLst>
                <a:gd name="adj1" fmla="val -92359"/>
                <a:gd name="adj2" fmla="val 21044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21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53291" y="3116496"/>
              <a:ext cx="23472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21"/>
              <a:r>
                <a:rPr lang="en-US" sz="2400" dirty="0">
                  <a:solidFill>
                    <a:prstClr val="black"/>
                  </a:solidFill>
                </a:rPr>
                <a:t>How hard should I grip this? Is it </a:t>
              </a:r>
              <a:r>
                <a:rPr lang="en-US" sz="2400" dirty="0">
                  <a:solidFill>
                    <a:srgbClr val="0000FF"/>
                  </a:solidFill>
                </a:rPr>
                <a:t>brittle</a:t>
              </a:r>
              <a:r>
                <a:rPr lang="en-US" sz="24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60232" y="6452571"/>
            <a:ext cx="266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Devi Parikh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4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attributes are typically learned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3767" y="1056244"/>
            <a:ext cx="7543801" cy="932596"/>
          </a:xfrm>
          <a:prstGeom prst="rect">
            <a:avLst/>
          </a:prstGeom>
        </p:spPr>
        <p:txBody>
          <a:bodyPr vert="horz" lIns="91425" tIns="45713" rIns="91425" bIns="45713" rtlCol="0" anchor="ctr">
            <a:normAutofit fontScale="97500"/>
          </a:bodyPr>
          <a:lstStyle>
            <a:lvl1pPr algn="ctr" defTabSz="9142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tandard pipeline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90" y="2191323"/>
            <a:ext cx="1937463" cy="1934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68519" y="2337171"/>
            <a:ext cx="1930027" cy="1650821"/>
            <a:chOff x="5600072" y="2988160"/>
            <a:chExt cx="2642135" cy="16753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072" y="2988160"/>
              <a:ext cx="2347484" cy="167536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22049" y="3347524"/>
              <a:ext cx="419819" cy="382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</a:t>
              </a:r>
              <a:endPara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20438" y="3129017"/>
              <a:ext cx="419819" cy="382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</a:t>
              </a:r>
              <a:endPara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22388" y="3556554"/>
              <a:ext cx="419819" cy="382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</a:t>
              </a:r>
              <a:endPara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50803" y="3965651"/>
              <a:ext cx="388918" cy="382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</a:t>
              </a:r>
              <a:endPara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50803" y="4174056"/>
              <a:ext cx="388918" cy="382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</a:t>
              </a:r>
              <a:endPara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38071" y="3745737"/>
              <a:ext cx="388918" cy="382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Wingdings" panose="05000000000000000000" pitchFamily="2" charset="2"/>
                </a:rPr>
                <a:t></a:t>
              </a:r>
              <a:endPara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72679" y="2337167"/>
            <a:ext cx="1031176" cy="869635"/>
            <a:chOff x="4058449" y="3204378"/>
            <a:chExt cx="965829" cy="692117"/>
          </a:xfrm>
        </p:grpSpPr>
        <p:sp>
          <p:nvSpPr>
            <p:cNvPr id="19" name="Right Arrow 18"/>
            <p:cNvSpPr/>
            <p:nvPr/>
          </p:nvSpPr>
          <p:spPr>
            <a:xfrm>
              <a:off x="4201986" y="3724731"/>
              <a:ext cx="673518" cy="1717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20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58449" y="3204378"/>
              <a:ext cx="965829" cy="46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>
                  <a:solidFill>
                    <a:srgbClr val="00000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Feature extraction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616116" y="2475974"/>
            <a:ext cx="1465535" cy="679916"/>
            <a:chOff x="7986695" y="3355373"/>
            <a:chExt cx="1372661" cy="541123"/>
          </a:xfrm>
        </p:grpSpPr>
        <p:sp>
          <p:nvSpPr>
            <p:cNvPr id="22" name="Right Arrow 21"/>
            <p:cNvSpPr/>
            <p:nvPr/>
          </p:nvSpPr>
          <p:spPr>
            <a:xfrm>
              <a:off x="8324646" y="3724732"/>
              <a:ext cx="673518" cy="1717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20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86695" y="3355373"/>
              <a:ext cx="1372661" cy="269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>
                  <a:solidFill>
                    <a:srgbClr val="00000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Learning</a:t>
              </a:r>
              <a:endParaRPr lang="en-US" sz="14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9982" y="2221097"/>
            <a:ext cx="2658515" cy="2468043"/>
            <a:chOff x="800982" y="2872870"/>
            <a:chExt cx="2460357" cy="1937457"/>
          </a:xfrm>
        </p:grpSpPr>
        <p:grpSp>
          <p:nvGrpSpPr>
            <p:cNvPr id="25" name="Group 24"/>
            <p:cNvGrpSpPr/>
            <p:nvPr/>
          </p:nvGrpSpPr>
          <p:grpSpPr>
            <a:xfrm>
              <a:off x="1741507" y="3766376"/>
              <a:ext cx="814726" cy="1043951"/>
              <a:chOff x="2220829" y="3817941"/>
              <a:chExt cx="973269" cy="1323288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0829" y="3817941"/>
                <a:ext cx="973269" cy="898402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2500001" y="4663523"/>
                <a:ext cx="247135" cy="47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2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Wingdings" panose="05000000000000000000" pitchFamily="2" charset="2"/>
                  </a:rPr>
                  <a:t></a:t>
                </a:r>
                <a:endPara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800982" y="3766376"/>
              <a:ext cx="817556" cy="1035622"/>
              <a:chOff x="1097280" y="3817941"/>
              <a:chExt cx="976650" cy="131273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7280" y="3817941"/>
                <a:ext cx="976650" cy="898402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1317155" y="4652966"/>
                <a:ext cx="247135" cy="47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2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Wingdings" panose="05000000000000000000" pitchFamily="2" charset="2"/>
                  </a:rPr>
                  <a:t></a:t>
                </a:r>
                <a:endPara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679203" y="3766376"/>
              <a:ext cx="578503" cy="1043951"/>
              <a:chOff x="3340998" y="3817941"/>
              <a:chExt cx="691078" cy="1323288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40998" y="3817941"/>
                <a:ext cx="691078" cy="898402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3496604" y="4663523"/>
                <a:ext cx="247134" cy="47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2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Wingdings" panose="05000000000000000000" pitchFamily="2" charset="2"/>
                  </a:rPr>
                  <a:t></a:t>
                </a:r>
                <a:endParaRPr lang="en-US" sz="12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6719" y="2884588"/>
              <a:ext cx="566379" cy="6520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2794" y="2874468"/>
              <a:ext cx="515288" cy="64997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98367" y="2874467"/>
              <a:ext cx="404081" cy="65898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66442" y="2872870"/>
              <a:ext cx="494897" cy="67260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85040" y="3510828"/>
              <a:ext cx="341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0000"/>
                  </a:solidFill>
                  <a:sym typeface="Wingdings" panose="05000000000000000000" pitchFamily="2" charset="2"/>
                </a:rPr>
                <a:t>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62243" y="3494843"/>
              <a:ext cx="341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0000"/>
                  </a:solidFill>
                  <a:sym typeface="Wingdings" panose="05000000000000000000" pitchFamily="2" charset="2"/>
                </a:rPr>
                <a:t>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33084" y="3494843"/>
              <a:ext cx="341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0000"/>
                  </a:solidFill>
                  <a:sym typeface="Wingdings" panose="05000000000000000000" pitchFamily="2" charset="2"/>
                </a:rPr>
                <a:t>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43248" y="3510828"/>
              <a:ext cx="341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0000"/>
                  </a:solidFill>
                  <a:sym typeface="Wingdings" panose="05000000000000000000" pitchFamily="2" charset="2"/>
                </a:rPr>
                <a:t>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31540" y="5718712"/>
            <a:ext cx="2541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Farhadi</a:t>
            </a: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et al., CVPR 2009</a:t>
            </a:r>
          </a:p>
          <a:p>
            <a:pPr defTabSz="457200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Kumar et al.,  ECCV 2008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193105" y="5718711"/>
            <a:ext cx="2703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Kovashka</a:t>
            </a: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et al., CVPR 2012</a:t>
            </a:r>
          </a:p>
          <a:p>
            <a:pPr defTabSz="457200"/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Lampert et </a:t>
            </a: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al., 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CVPR </a:t>
            </a: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2009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00600" y="5718711"/>
            <a:ext cx="2435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Kumar et al., ECCV 2008</a:t>
            </a:r>
          </a:p>
          <a:p>
            <a:pPr defTabSz="457200"/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Yu et al., 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CVPR </a:t>
            </a:r>
            <a:r>
              <a:rPr lang="en-US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2013, …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5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376772"/>
            <a:ext cx="8371841" cy="480019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attributes, it’s easy to learn the wrong thing.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Incidental correlations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Spatially overlapping properties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Subtle visual differences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Partially category-dependent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Variance in human-perceived definitions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627839" y="5037520"/>
            <a:ext cx="7687766" cy="4800192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>
            <a:lvl1pPr marL="228560" indent="-228560" algn="l" defTabSz="9142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84" indent="-228560" algn="l" defTabSz="9142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7" indent="-228560" algn="l" defTabSz="9142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9" indent="-228560" algn="l" defTabSz="9142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53" indent="-228560" algn="l" defTabSz="9142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74" indent="-228560" algn="l" defTabSz="9142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97" indent="-228560" algn="l" defTabSz="9142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0" indent="-228560" algn="l" defTabSz="9142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43" indent="-228560" algn="l" defTabSz="9142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…yet applications demand that correct meaning be captured!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20" y="6496433"/>
            <a:ext cx="3582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Kristen Grauman, UT Austin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0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 3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0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2522</Words>
  <Application>Microsoft Office PowerPoint</Application>
  <PresentationFormat>On-screen Show (4:3)</PresentationFormat>
  <Paragraphs>766</Paragraphs>
  <Slides>61</Slides>
  <Notes>54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91" baseType="lpstr">
      <vt:lpstr>MS PGothic</vt:lpstr>
      <vt:lpstr>Arial</vt:lpstr>
      <vt:lpstr>Bradley Hand ITC</vt:lpstr>
      <vt:lpstr>Calibri</vt:lpstr>
      <vt:lpstr>Calibri Light</vt:lpstr>
      <vt:lpstr>Cambria</vt:lpstr>
      <vt:lpstr>Cambria Math</vt:lpstr>
      <vt:lpstr>Comic Sans MS</vt:lpstr>
      <vt:lpstr>Courier New</vt:lpstr>
      <vt:lpstr>Gill Sans</vt:lpstr>
      <vt:lpstr>Heiti SC Light</vt:lpstr>
      <vt:lpstr>Open Sans</vt:lpstr>
      <vt:lpstr>Segoe UI</vt:lpstr>
      <vt:lpstr>Times New Roman</vt:lpstr>
      <vt:lpstr>Verdana</vt:lpstr>
      <vt:lpstr>Wingdings</vt:lpstr>
      <vt:lpstr>Retrospect</vt:lpstr>
      <vt:lpstr>28_Office Theme</vt:lpstr>
      <vt:lpstr>32_Office Theme</vt:lpstr>
      <vt:lpstr>Office Theme</vt:lpstr>
      <vt:lpstr>2_Default Design</vt:lpstr>
      <vt:lpstr>3_Office Theme</vt:lpstr>
      <vt:lpstr>11_Office Theme</vt:lpstr>
      <vt:lpstr>12_Default Design</vt:lpstr>
      <vt:lpstr>5_Default Design</vt:lpstr>
      <vt:lpstr>4_Office Theme</vt:lpstr>
      <vt:lpstr>Default - Title and Content</vt:lpstr>
      <vt:lpstr>1_Office Theme</vt:lpstr>
      <vt:lpstr>2_Office Theme</vt:lpstr>
      <vt:lpstr>Acrobat Document</vt:lpstr>
      <vt:lpstr>Learning the right thing with visual attributes</vt:lpstr>
      <vt:lpstr>Beyond image labels</vt:lpstr>
      <vt:lpstr>Attributes</vt:lpstr>
      <vt:lpstr>Using attributes: Visual search</vt:lpstr>
      <vt:lpstr>Using attributes: Interactive recognition</vt:lpstr>
      <vt:lpstr>Using attributes: Semantic supervision</vt:lpstr>
      <vt:lpstr>Using attributes: Affordances</vt:lpstr>
      <vt:lpstr>How attributes are typically learned</vt:lpstr>
      <vt:lpstr>Problem</vt:lpstr>
      <vt:lpstr>Goal</vt:lpstr>
      <vt:lpstr>The curse of correlation</vt:lpstr>
      <vt:lpstr>The curse of correlation</vt:lpstr>
      <vt:lpstr>The curse of correlation</vt:lpstr>
      <vt:lpstr>Idea: Resist the urge to share</vt:lpstr>
      <vt:lpstr>Idea: Resist the urge to share</vt:lpstr>
      <vt:lpstr>Semantic attribute groups</vt:lpstr>
      <vt:lpstr>PowerPoint Presentation</vt:lpstr>
      <vt:lpstr>PowerPoint Presentation</vt:lpstr>
      <vt:lpstr>Formulation effect</vt:lpstr>
      <vt:lpstr>Datasets for attribute detection</vt:lpstr>
      <vt:lpstr>Results – Attribute detection</vt:lpstr>
      <vt:lpstr>Attribute detection example</vt:lpstr>
      <vt:lpstr>Attribute localization examples</vt:lpstr>
      <vt:lpstr>Goal</vt:lpstr>
      <vt:lpstr>Problem</vt:lpstr>
      <vt:lpstr>An intuitive but impractical solution</vt:lpstr>
      <vt:lpstr>Idea: Analogous attributes</vt:lpstr>
      <vt:lpstr>Transfer via tensor completion</vt:lpstr>
      <vt:lpstr>Datasets</vt:lpstr>
      <vt:lpstr>Inferring class-sensitive attributes</vt:lpstr>
      <vt:lpstr>Which attributes are analogous?</vt:lpstr>
      <vt:lpstr>Goal</vt:lpstr>
      <vt:lpstr>Relative attributes</vt:lpstr>
      <vt:lpstr>PowerPoint Presentation</vt:lpstr>
      <vt:lpstr>PowerPoint Presentation</vt:lpstr>
      <vt:lpstr>PowerPoint Presentation</vt:lpstr>
      <vt:lpstr>Idea: Local learning for fine-grained  relative attributes</vt:lpstr>
      <vt:lpstr>Idea: Local learning for fine-grained  relative attributes</vt:lpstr>
      <vt:lpstr>Learning attribute-specific metrics</vt:lpstr>
      <vt:lpstr>Datasets</vt:lpstr>
      <vt:lpstr>UT Zappos50K Dataset</vt:lpstr>
      <vt:lpstr>Results: Fine-grained attributes</vt:lpstr>
      <vt:lpstr>Idea: Predicting useful neighborhoods</vt:lpstr>
      <vt:lpstr>PowerPoint Presentation</vt:lpstr>
      <vt:lpstr>Goal</vt:lpstr>
      <vt:lpstr>Standard approach</vt:lpstr>
      <vt:lpstr>Problem</vt:lpstr>
      <vt:lpstr>PowerPoint Presentation</vt:lpstr>
      <vt:lpstr>PowerPoint Presentation</vt:lpstr>
      <vt:lpstr>PowerPoint Presentation</vt:lpstr>
      <vt:lpstr>PowerPoint Presentation</vt:lpstr>
      <vt:lpstr>Idea: Adapting attributes</vt:lpstr>
      <vt:lpstr>Adapted attribute accuracy</vt:lpstr>
      <vt:lpstr>Adapted attribute accuracy</vt:lpstr>
      <vt:lpstr>Adapted attribute accuracy</vt:lpstr>
      <vt:lpstr>Adapted attribute accuracy</vt:lpstr>
      <vt:lpstr>Which images most influence adaptation?</vt:lpstr>
      <vt:lpstr>PowerPoint Presentation</vt:lpstr>
      <vt:lpstr>PowerPoint Presentation</vt:lpstr>
      <vt:lpstr>Summary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2015-08-04T14:48:55Z</dcterms:created>
  <dcterms:modified xsi:type="dcterms:W3CDTF">2015-08-04T14:51:39Z</dcterms:modified>
</cp:coreProperties>
</file>