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57" r:id="rId2"/>
    <p:sldId id="338" r:id="rId3"/>
    <p:sldId id="268" r:id="rId4"/>
    <p:sldId id="458" r:id="rId5"/>
    <p:sldId id="340" r:id="rId6"/>
    <p:sldId id="435" r:id="rId7"/>
    <p:sldId id="442" r:id="rId8"/>
    <p:sldId id="436" r:id="rId9"/>
    <p:sldId id="439" r:id="rId10"/>
    <p:sldId id="443" r:id="rId11"/>
    <p:sldId id="441" r:id="rId12"/>
    <p:sldId id="366" r:id="rId13"/>
    <p:sldId id="448" r:id="rId14"/>
    <p:sldId id="466" r:id="rId15"/>
    <p:sldId id="474" r:id="rId16"/>
    <p:sldId id="461" r:id="rId17"/>
    <p:sldId id="452" r:id="rId18"/>
    <p:sldId id="475" r:id="rId19"/>
    <p:sldId id="478" r:id="rId20"/>
    <p:sldId id="468" r:id="rId21"/>
    <p:sldId id="469" r:id="rId22"/>
    <p:sldId id="464" r:id="rId23"/>
    <p:sldId id="470" r:id="rId24"/>
    <p:sldId id="471" r:id="rId25"/>
    <p:sldId id="472" r:id="rId26"/>
    <p:sldId id="456" r:id="rId27"/>
  </p:sldIdLst>
  <p:sldSz cx="9144000" cy="6858000" type="screen4x3"/>
  <p:notesSz cx="6858000" cy="9144000"/>
  <p:defaultTextStyle>
    <a:defPPr>
      <a:defRPr lang="en-US"/>
    </a:defPPr>
    <a:lvl1pPr marL="0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59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45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32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4569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86549" autoAdjust="0"/>
  </p:normalViewPr>
  <p:slideViewPr>
    <p:cSldViewPr snapToObjects="1">
      <p:cViewPr varScale="1">
        <p:scale>
          <a:sx n="64" d="100"/>
          <a:sy n="64" d="100"/>
        </p:scale>
        <p:origin x="-1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FE55B-530E-F743-B61B-3444A8C0F028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D09D-6A19-BC47-85AA-04CEB3387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2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FF052-202E-564F-8583-6272B00D3134}" type="datetimeFigureOut">
              <a:rPr lang="en-US" smtClean="0"/>
              <a:pPr/>
              <a:t>5/16/16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5925-A328-EA4C-9852-6CC89F28B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9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5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4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8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55FD9-179C-1146-A0D1-52EEE1A221AD}" type="slidenum">
              <a:rPr lang="en-US"/>
              <a:pPr/>
              <a:t>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5925-A328-EA4C-9852-6CC89F28BA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5925-A328-EA4C-9852-6CC89F28BA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CA78-0EE6-8844-9786-320451066287}" type="slidenum">
              <a:rPr lang="en-US"/>
              <a:pPr/>
              <a:t>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6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b="0" baseline="0" dirty="0" smtClean="0"/>
              <a:t>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5925-A328-EA4C-9852-6CC89F28BA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5925-A328-EA4C-9852-6CC89F28BA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85925-A328-EA4C-9852-6CC89F28BA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93300-2AB3-744A-A72B-4DE021342D31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93300-2AB3-744A-A72B-4DE021342D31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37291-7FEF-E24D-A1CC-FB6F6DF30494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43D67-C795-1D43-9BDF-104E35E3C41D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3B807-85C5-E94C-845D-4D55B23838DE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8A895-FB4C-1C44-827B-DB556B958F6D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BF4CB-1F13-0A41-B9C0-DB0963041C62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1D2C-320C-1E42-BD43-8C27C47821DF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9C15-5C52-DA42-8ACC-49B1EC7E7DB3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FA1D2-C60B-4D45-860D-CF680E034849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1D7BB-BE84-9149-AAF9-C041B30AE15A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D72EC-3323-E444-B43A-24E7D9D99763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20FA-B5B5-E44D-8C9D-59806F8D2F5E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B20FE-3E9E-3C4D-8F61-C6F11DAB2658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fld id="{D3D0ABF2-EF17-1D41-AC78-2A97C4C18170}" type="datetime1">
              <a:rPr lang="en-US" smtClean="0"/>
              <a:pPr/>
              <a:t>5/16/16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6E41FB59-67F8-5240-B13C-4068D7738F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algn="ctr"/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092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18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27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373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820" indent="-34282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2733" indent="-228546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599825" indent="-228546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6919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012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6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8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92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4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4.emf"/><Relationship Id="rId5" Type="http://schemas.openxmlformats.org/officeDocument/2006/relationships/image" Target="../media/image9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.emf"/><Relationship Id="rId5" Type="http://schemas.openxmlformats.org/officeDocument/2006/relationships/image" Target="../media/image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3.emf"/><Relationship Id="rId6" Type="http://schemas.openxmlformats.org/officeDocument/2006/relationships/image" Target="../media/image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228600" y="381000"/>
            <a:ext cx="85344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0000FF"/>
                </a:solidFill>
              </a:rPr>
              <a:t>Fast Algorithms </a:t>
            </a:r>
            <a:r>
              <a:rPr lang="en-US" sz="3600" b="1" dirty="0">
                <a:solidFill>
                  <a:srgbClr val="0000FF"/>
                </a:solidFill>
              </a:rPr>
              <a:t>for Structured </a:t>
            </a:r>
            <a:r>
              <a:rPr lang="en-US" sz="3600" b="1" dirty="0" err="1">
                <a:solidFill>
                  <a:srgbClr val="0000FF"/>
                </a:solidFill>
              </a:rPr>
              <a:t>Sparsity</a:t>
            </a:r>
            <a:r>
              <a:rPr lang="en-US" sz="3600" b="1" dirty="0">
                <a:solidFill>
                  <a:srgbClr val="0000FF"/>
                </a:solidFill>
                <a:cs typeface="Calibri"/>
              </a:rPr>
              <a:t/>
            </a:r>
            <a:br>
              <a:rPr lang="en-US" sz="3600" b="1" dirty="0">
                <a:solidFill>
                  <a:srgbClr val="0000FF"/>
                </a:solidFill>
                <a:cs typeface="Calibri"/>
              </a:rPr>
            </a:br>
            <a:endParaRPr lang="en-US" sz="3200" b="1" dirty="0"/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0" y="3429002"/>
            <a:ext cx="9144000" cy="4616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397" tIns="45698" rIns="91397" bIns="4569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/>
              <a:t>Piotr Indyk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48200"/>
            <a:ext cx="169521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95800"/>
            <a:ext cx="2565400" cy="1503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07233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Joint work with C. </a:t>
            </a:r>
            <a:r>
              <a:rPr lang="en-US" dirty="0" err="1" smtClean="0"/>
              <a:t>Hegde</a:t>
            </a:r>
            <a:r>
              <a:rPr lang="en-US" dirty="0" smtClean="0"/>
              <a:t> and L. Schmidt (MIT),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J. Kane and L. Lu and D. </a:t>
            </a:r>
            <a:r>
              <a:rPr lang="en-US" dirty="0" err="1" smtClean="0"/>
              <a:t>Hohl</a:t>
            </a:r>
            <a:r>
              <a:rPr lang="en-US" dirty="0" smtClean="0"/>
              <a:t> (Shell)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36"/>
    </mc:Choice>
    <mc:Fallback xmlns="">
      <p:transition xmlns:p14="http://schemas.microsoft.com/office/powerpoint/2010/main" spd="slow" advTm="792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III: Graph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43000"/>
            <a:ext cx="5589487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Parameters: k, g, graph G</a:t>
            </a:r>
          </a:p>
          <a:p>
            <a:r>
              <a:rPr lang="en-US" dirty="0"/>
              <a:t>Coefficients are nodes in G</a:t>
            </a:r>
            <a:endParaRPr lang="en-US" dirty="0" smtClean="0"/>
          </a:p>
          <a:p>
            <a:r>
              <a:rPr lang="en-US" dirty="0" smtClean="0"/>
              <a:t>M contains all </a:t>
            </a:r>
            <a:r>
              <a:rPr lang="en-US" dirty="0" err="1" smtClean="0"/>
              <a:t>subgraphs</a:t>
            </a:r>
            <a:r>
              <a:rPr lang="en-US" dirty="0" smtClean="0"/>
              <a:t> with </a:t>
            </a:r>
            <a:r>
              <a:rPr lang="en-US" i="1" dirty="0" smtClean="0"/>
              <a:t>k</a:t>
            </a:r>
            <a:r>
              <a:rPr lang="en-US" dirty="0" smtClean="0"/>
              <a:t> nodes and clustered into </a:t>
            </a:r>
            <a:r>
              <a:rPr lang="en-US" i="1" dirty="0" smtClean="0"/>
              <a:t>g </a:t>
            </a:r>
            <a:r>
              <a:rPr lang="en-US" i="1" dirty="0" smtClean="0">
                <a:solidFill>
                  <a:srgbClr val="000000"/>
                </a:solidFill>
              </a:rPr>
              <a:t>connected components</a:t>
            </a:r>
          </a:p>
        </p:txBody>
      </p:sp>
      <p:grpSp>
        <p:nvGrpSpPr>
          <p:cNvPr id="6" name="Group 96"/>
          <p:cNvGrpSpPr/>
          <p:nvPr/>
        </p:nvGrpSpPr>
        <p:grpSpPr>
          <a:xfrm>
            <a:off x="5168900" y="1480935"/>
            <a:ext cx="4165600" cy="2632079"/>
            <a:chOff x="4953000" y="1752600"/>
            <a:chExt cx="4165600" cy="2632079"/>
          </a:xfrm>
        </p:grpSpPr>
        <p:grpSp>
          <p:nvGrpSpPr>
            <p:cNvPr id="8" name="Group 85"/>
            <p:cNvGrpSpPr/>
            <p:nvPr/>
          </p:nvGrpSpPr>
          <p:grpSpPr>
            <a:xfrm>
              <a:off x="4953000" y="1752600"/>
              <a:ext cx="4165600" cy="2632079"/>
              <a:chOff x="4953000" y="1752600"/>
              <a:chExt cx="4165600" cy="2632079"/>
            </a:xfrm>
          </p:grpSpPr>
          <p:pic>
            <p:nvPicPr>
              <p:cNvPr id="64" name="Picture 63" descr="gmsupp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1752600"/>
                <a:ext cx="4165600" cy="2632079"/>
              </a:xfrm>
              <a:prstGeom prst="rect">
                <a:avLst/>
              </a:prstGeom>
            </p:spPr>
          </p:pic>
          <p:sp>
            <p:nvSpPr>
              <p:cNvPr id="66" name="Oval 65"/>
              <p:cNvSpPr/>
              <p:nvPr/>
            </p:nvSpPr>
            <p:spPr bwMode="auto">
              <a:xfrm>
                <a:off x="6299200" y="21672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5981700" y="27133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5676900" y="32594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5370613" y="37973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68692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6551713" y="27133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6246913" y="32594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5940626" y="37973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74153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1105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68057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64994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79741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76693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73645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0582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8521700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82281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9233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6170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 bwMode="auto">
            <a:xfrm>
              <a:off x="53467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901086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205886" y="32398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5106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9772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76536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1870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8491886" y="21730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924800" y="21730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64770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70104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38700" y="4597295"/>
            <a:ext cx="3708400" cy="2235410"/>
            <a:chOff x="1066800" y="2057400"/>
            <a:chExt cx="2230283" cy="1790274"/>
          </a:xfrm>
        </p:grpSpPr>
        <p:pic>
          <p:nvPicPr>
            <p:cNvPr id="43" name="Picture 42" descr="real_unconform_orig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57400"/>
              <a:ext cx="2177181" cy="147189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790111" y="3505200"/>
              <a:ext cx="1506972" cy="34247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77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72"/>
    </mc:Choice>
    <mc:Fallback xmlns="">
      <p:transition xmlns:p14="http://schemas.microsoft.com/office/powerpoint/2010/main" spd="slow" advTm="1013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153400" cy="1219200"/>
          </a:xfrm>
        </p:spPr>
        <p:txBody>
          <a:bodyPr/>
          <a:lstStyle/>
          <a:p>
            <a:r>
              <a:rPr lang="en-US" dirty="0" smtClean="0"/>
              <a:t>Algorithms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791200"/>
          </a:xfrm>
        </p:spPr>
        <p:txBody>
          <a:bodyPr/>
          <a:lstStyle/>
          <a:p>
            <a:r>
              <a:rPr lang="en-US" dirty="0" smtClean="0"/>
              <a:t>Structured sparsity model specifies a </a:t>
            </a:r>
            <a:r>
              <a:rPr lang="en-US" i="1" dirty="0" smtClean="0"/>
              <a:t>hypothesis class </a:t>
            </a:r>
            <a:r>
              <a:rPr lang="en-US" dirty="0" smtClean="0"/>
              <a:t>for signals of interest </a:t>
            </a:r>
          </a:p>
          <a:p>
            <a:r>
              <a:rPr lang="en-US" dirty="0" smtClean="0"/>
              <a:t>For an arbitrary input signal </a:t>
            </a:r>
            <a:r>
              <a:rPr lang="en-US" i="1" dirty="0" smtClean="0"/>
              <a:t>x, </a:t>
            </a:r>
            <a:r>
              <a:rPr lang="en-US" dirty="0" smtClean="0">
                <a:solidFill>
                  <a:srgbClr val="0000FF"/>
                </a:solidFill>
              </a:rPr>
              <a:t>model projection oracle </a:t>
            </a:r>
            <a:r>
              <a:rPr lang="en-US" b="1" dirty="0" smtClean="0">
                <a:solidFill>
                  <a:srgbClr val="0000FF"/>
                </a:solidFill>
              </a:rPr>
              <a:t>extracts structure </a:t>
            </a:r>
            <a:r>
              <a:rPr lang="en-US" dirty="0" smtClean="0"/>
              <a:t>by returning the “closest” signal in model</a:t>
            </a:r>
            <a:endParaRPr lang="en-US" i="1" dirty="0" smtClean="0"/>
          </a:p>
          <a:p>
            <a:pPr marL="0" indent="0" algn="ctr">
              <a:buNone/>
            </a:pPr>
            <a:r>
              <a:rPr lang="en-US" spc="40" dirty="0">
                <a:cs typeface="Times New Roman"/>
              </a:rPr>
              <a:t>M(x) = </a:t>
            </a:r>
            <a:r>
              <a:rPr lang="en-US" spc="40" dirty="0" err="1">
                <a:cs typeface="Times New Roman"/>
              </a:rPr>
              <a:t>argmin</a:t>
            </a:r>
            <a:r>
              <a:rPr lang="en-US" spc="-119" baseline="-25000" dirty="0">
                <a:cs typeface="Calibri"/>
              </a:rPr>
              <a:t>Ω</a:t>
            </a:r>
            <a:r>
              <a:rPr lang="en-US" spc="-160" baseline="-25000" dirty="0">
                <a:cs typeface="メイリオ"/>
              </a:rPr>
              <a:t>∈</a:t>
            </a:r>
            <a:r>
              <a:rPr lang="en-US" spc="89" baseline="-25000" dirty="0">
                <a:cs typeface="Calibri"/>
              </a:rPr>
              <a:t>M</a:t>
            </a:r>
            <a:r>
              <a:rPr lang="en-US" spc="-160" baseline="-25000" dirty="0">
                <a:cs typeface="メイリオ"/>
              </a:rPr>
              <a:t>  </a:t>
            </a:r>
            <a:r>
              <a:rPr lang="en-US" spc="-160" dirty="0">
                <a:cs typeface="メイリオ"/>
              </a:rPr>
              <a:t>||x-x</a:t>
            </a:r>
            <a:r>
              <a:rPr lang="en-US" spc="-119" baseline="-25000" dirty="0">
                <a:cs typeface="Calibri"/>
              </a:rPr>
              <a:t>Ω</a:t>
            </a:r>
            <a:r>
              <a:rPr lang="en-US" spc="-160" dirty="0">
                <a:cs typeface="メイリオ"/>
              </a:rPr>
              <a:t>||</a:t>
            </a:r>
            <a:r>
              <a:rPr lang="en-US" spc="-160" baseline="-25000" dirty="0" smtClean="0">
                <a:cs typeface="メイリオ"/>
              </a:rPr>
              <a:t>2</a:t>
            </a:r>
            <a:endParaRPr lang="en-US" spc="55" dirty="0">
              <a:cs typeface="Times New Roman"/>
            </a:endParaRPr>
          </a:p>
          <a:p>
            <a:pPr marL="0" indent="0"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620851" y="3886200"/>
            <a:ext cx="3200400" cy="1930610"/>
            <a:chOff x="1066800" y="2057400"/>
            <a:chExt cx="2230283" cy="1790274"/>
          </a:xfrm>
        </p:grpSpPr>
        <p:pic>
          <p:nvPicPr>
            <p:cNvPr id="52" name="Picture 51" descr="real_unconform_orig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57400"/>
              <a:ext cx="2177181" cy="147189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790111" y="3505200"/>
              <a:ext cx="1506972" cy="34247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9" name="Picture 38" descr="real_unconform_orig.pdf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09558" y="3886200"/>
            <a:ext cx="3182112" cy="1591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7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86"/>
    </mc:Choice>
    <mc:Fallback xmlns="">
      <p:transition xmlns:p14="http://schemas.microsoft.com/office/powerpoint/2010/main" spd="slow" advTm="1347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735569"/>
            <a:ext cx="8915400" cy="6019800"/>
          </a:xfrm>
        </p:spPr>
        <p:txBody>
          <a:bodyPr/>
          <a:lstStyle/>
          <a:p>
            <a:r>
              <a:rPr lang="en-US" dirty="0" smtClean="0"/>
              <a:t>Good news: several important models admit projection oracles with </a:t>
            </a:r>
            <a:r>
              <a:rPr lang="en-US" b="1" dirty="0" smtClean="0">
                <a:solidFill>
                  <a:srgbClr val="0000FF"/>
                </a:solidFill>
              </a:rPr>
              <a:t>polynomial time complexity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Bad </a:t>
            </a:r>
            <a:r>
              <a:rPr lang="en-US" dirty="0"/>
              <a:t>news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olynomial time is not enough. E.g., consider a </a:t>
            </a:r>
            <a:r>
              <a:rPr lang="en-US" dirty="0"/>
              <a:t>‘moderate’ </a:t>
            </a:r>
            <a:r>
              <a:rPr lang="en-US" dirty="0" smtClean="0"/>
              <a:t>problem: </a:t>
            </a:r>
            <a:r>
              <a:rPr lang="en-US" i="1" dirty="0"/>
              <a:t>n</a:t>
            </a:r>
            <a:r>
              <a:rPr lang="en-US" dirty="0"/>
              <a:t> = 10 million, </a:t>
            </a:r>
            <a:r>
              <a:rPr lang="en-US" i="1" dirty="0"/>
              <a:t>k</a:t>
            </a:r>
            <a:r>
              <a:rPr lang="en-US" dirty="0"/>
              <a:t> = 5% of </a:t>
            </a:r>
            <a:r>
              <a:rPr lang="en-US" i="1" dirty="0" smtClean="0"/>
              <a:t>n</a:t>
            </a:r>
            <a:r>
              <a:rPr lang="en-US" dirty="0" smtClean="0"/>
              <a:t>. Then</a:t>
            </a:r>
            <a:r>
              <a:rPr lang="en-US" dirty="0"/>
              <a:t>, </a:t>
            </a:r>
            <a:r>
              <a:rPr lang="en-US" i="1" dirty="0" err="1"/>
              <a:t>nk</a:t>
            </a:r>
            <a:r>
              <a:rPr lang="en-US" dirty="0"/>
              <a:t> </a:t>
            </a:r>
            <a:r>
              <a:rPr lang="en-US"/>
              <a:t>&gt;  </a:t>
            </a:r>
            <a:r>
              <a:rPr lang="en-US" b="1" smtClean="0">
                <a:solidFill>
                  <a:srgbClr val="FF0000"/>
                </a:solidFill>
              </a:rPr>
              <a:t>5 </a:t>
            </a:r>
            <a:r>
              <a:rPr lang="en-US" b="1" dirty="0">
                <a:solidFill>
                  <a:srgbClr val="FF0000"/>
                </a:solidFill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12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some models (e.g., graph </a:t>
            </a:r>
            <a:r>
              <a:rPr lang="en-US" dirty="0" err="1" smtClean="0">
                <a:solidFill>
                  <a:srgbClr val="000000"/>
                </a:solidFill>
              </a:rPr>
              <a:t>sparsity</a:t>
            </a:r>
            <a:r>
              <a:rPr lang="en-US" dirty="0" smtClean="0">
                <a:solidFill>
                  <a:srgbClr val="000000"/>
                </a:solidFill>
              </a:rPr>
              <a:t>), model projection is NP-hard</a:t>
            </a:r>
            <a:r>
              <a:rPr lang="en-US" dirty="0" smtClean="0"/>
              <a:t> 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model projection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457261" y="1752600"/>
            <a:ext cx="2667000" cy="3352800"/>
            <a:chOff x="228600" y="1905000"/>
            <a:chExt cx="2667000" cy="3352800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1143000" y="1905000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Blocks</a:t>
              </a: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" name="Picture 23" descr="realstar_orig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959" y="2362200"/>
              <a:ext cx="2076841" cy="2065271"/>
            </a:xfrm>
            <a:prstGeom prst="rect">
              <a:avLst/>
            </a:prstGeom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 bwMode="auto">
            <a:xfrm>
              <a:off x="228600" y="4556701"/>
              <a:ext cx="2667000" cy="70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342820" marR="0" lvl="0" indent="-34282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kern="0" dirty="0" smtClean="0"/>
                <a:t>Block </a:t>
              </a:r>
              <a:r>
                <a:rPr lang="en-US" kern="0" dirty="0" err="1" smtClean="0"/>
                <a:t>thresholding</a:t>
              </a:r>
              <a:endParaRPr lang="en-US" kern="0" dirty="0" smtClean="0"/>
            </a:p>
            <a:p>
              <a:pPr marL="342820" marR="0" lvl="0" indent="-34282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b="1" kern="0" dirty="0" smtClean="0">
                  <a:solidFill>
                    <a:srgbClr val="0000FF"/>
                  </a:solidFill>
                </a:rPr>
                <a:t>linear</a:t>
              </a:r>
              <a:r>
                <a:rPr lang="en-US" kern="0" dirty="0" smtClean="0">
                  <a:solidFill>
                    <a:srgbClr val="0000FF"/>
                  </a:solidFill>
                </a:rPr>
                <a:t> </a:t>
              </a:r>
              <a:r>
                <a:rPr lang="en-US" kern="0" dirty="0" smtClean="0"/>
                <a:t>time: O(n) 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 bwMode="auto">
            <a:xfrm>
              <a:off x="904939" y="2696536"/>
              <a:ext cx="456141" cy="53110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 bwMode="auto">
            <a:xfrm>
              <a:off x="588712" y="3835833"/>
              <a:ext cx="518957" cy="45614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/>
            </p:cNvSpPr>
            <p:nvPr/>
          </p:nvSpPr>
          <p:spPr bwMode="auto">
            <a:xfrm>
              <a:off x="1817221" y="3683786"/>
              <a:ext cx="439247" cy="35477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71861" y="1676400"/>
            <a:ext cx="3657600" cy="3383398"/>
            <a:chOff x="2743200" y="1828800"/>
            <a:chExt cx="3657600" cy="3383398"/>
          </a:xfrm>
        </p:grpSpPr>
        <p:pic>
          <p:nvPicPr>
            <p:cNvPr id="4" name="Picture 3" descr="Jpeg2000_2-level_wavelet_transform-lichtens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3280" y="2301299"/>
              <a:ext cx="2468880" cy="2162175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023360" y="1828800"/>
              <a:ext cx="1097280" cy="47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Trees</a:t>
              </a: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 bwMode="auto">
            <a:xfrm>
              <a:off x="2743200" y="4511099"/>
              <a:ext cx="3657600" cy="70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18" tIns="45709" rIns="91418" bIns="45709" numCol="1" anchor="t" anchorCtr="0" compatLnSpc="1">
              <a:prstTxWarp prst="textNoShape">
                <a:avLst/>
              </a:prstTxWarp>
            </a:bodyPr>
            <a:lstStyle/>
            <a:p>
              <a:pPr marL="342820" marR="0" lvl="0" indent="-34282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kern="0" dirty="0" smtClean="0"/>
                <a:t>Dynamic programming</a:t>
              </a:r>
            </a:p>
            <a:p>
              <a:pPr marL="342820" indent="-342820" algn="ctr" defTabSz="9144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rgbClr val="0000FF"/>
                  </a:solidFill>
                </a:rPr>
                <a:t>rectangular</a:t>
              </a:r>
              <a:r>
                <a:rPr lang="en-US" kern="0" dirty="0" smtClean="0">
                  <a:solidFill>
                    <a:srgbClr val="0000FF"/>
                  </a:solidFill>
                </a:rPr>
                <a:t> </a:t>
              </a:r>
              <a:r>
                <a:rPr lang="en-US" kern="0" dirty="0" smtClean="0"/>
                <a:t>time: O(</a:t>
              </a:r>
              <a:r>
                <a:rPr lang="en-US" kern="0" dirty="0" err="1" smtClean="0"/>
                <a:t>nk</a:t>
              </a:r>
              <a:r>
                <a:rPr lang="en-US" kern="0" dirty="0" smtClean="0"/>
                <a:t>) [</a:t>
              </a:r>
              <a:r>
                <a:rPr lang="en-US" dirty="0" err="1" smtClean="0"/>
                <a:t>Cartis</a:t>
              </a:r>
              <a:r>
                <a:rPr lang="en-US" dirty="0"/>
                <a:t>-Thompson </a:t>
              </a:r>
              <a:r>
                <a:rPr lang="fr-FR" dirty="0" smtClean="0"/>
                <a:t>’</a:t>
              </a:r>
              <a:r>
                <a:rPr lang="en-US" dirty="0" smtClean="0"/>
                <a:t>13]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820" marR="0" lvl="0" indent="-34282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>
              <a:off x="3665220" y="2438400"/>
              <a:ext cx="565785" cy="108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>
              <a:off x="3784164" y="3087053"/>
              <a:ext cx="138231" cy="8108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4231005" y="2546509"/>
              <a:ext cx="771525" cy="207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3665220" y="2654618"/>
              <a:ext cx="102871" cy="4042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4333875" y="3228945"/>
              <a:ext cx="771525" cy="8310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793808" y="2654618"/>
              <a:ext cx="540068" cy="5743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78"/>
    </mc:Choice>
    <mc:Fallback xmlns="">
      <p:transition xmlns:p14="http://schemas.microsoft.com/office/powerpoint/2010/main" spd="slow" advTm="27647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Instead of finding an exact solution to the projection</a:t>
            </a:r>
          </a:p>
          <a:p>
            <a:pPr marL="0" indent="0" algn="ctr">
              <a:buNone/>
            </a:pPr>
            <a:r>
              <a:rPr lang="en-US" spc="40" dirty="0">
                <a:cs typeface="Times New Roman"/>
              </a:rPr>
              <a:t>M(x) = </a:t>
            </a:r>
            <a:r>
              <a:rPr lang="en-US" spc="40" dirty="0" err="1" smtClean="0">
                <a:cs typeface="Times New Roman"/>
              </a:rPr>
              <a:t>argmin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baseline="-25000" dirty="0" smtClean="0">
                <a:cs typeface="メイリオ"/>
              </a:rPr>
              <a:t>∈</a:t>
            </a:r>
            <a:r>
              <a:rPr lang="en-US" spc="89" baseline="-25000" dirty="0">
                <a:cs typeface="Calibri"/>
              </a:rPr>
              <a:t>M</a:t>
            </a:r>
            <a:r>
              <a:rPr lang="en-US" spc="-160" baseline="-25000" dirty="0" smtClean="0">
                <a:cs typeface="メイリオ"/>
              </a:rPr>
              <a:t>  </a:t>
            </a:r>
            <a:r>
              <a:rPr lang="en-US" spc="-160" dirty="0">
                <a:cs typeface="メイリオ"/>
              </a:rPr>
              <a:t>|</a:t>
            </a:r>
            <a:r>
              <a:rPr lang="en-US" spc="-160" dirty="0" smtClean="0">
                <a:cs typeface="メイリオ"/>
              </a:rPr>
              <a:t>|x-x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dirty="0" smtClean="0">
                <a:cs typeface="メイリオ"/>
              </a:rPr>
              <a:t>|</a:t>
            </a:r>
            <a:r>
              <a:rPr lang="en-US" spc="-160" dirty="0">
                <a:cs typeface="メイリオ"/>
              </a:rPr>
              <a:t>|</a:t>
            </a:r>
            <a:r>
              <a:rPr lang="en-US" spc="-160" baseline="-25000" dirty="0" smtClean="0">
                <a:cs typeface="メイリオ"/>
              </a:rPr>
              <a:t>2</a:t>
            </a:r>
          </a:p>
          <a:p>
            <a:pPr marL="0" indent="0">
              <a:buNone/>
            </a:pPr>
            <a:r>
              <a:rPr lang="en-US" spc="-160" baseline="-25000" dirty="0">
                <a:cs typeface="メイリオ"/>
              </a:rPr>
              <a:t> </a:t>
            </a:r>
            <a:r>
              <a:rPr lang="en-US" spc="-160" baseline="-25000" dirty="0" smtClean="0">
                <a:cs typeface="メイリオ"/>
              </a:rPr>
              <a:t>    </a:t>
            </a:r>
            <a:r>
              <a:rPr lang="en-US" dirty="0" smtClean="0"/>
              <a:t> we solve it approximately (and much faster)</a:t>
            </a:r>
          </a:p>
          <a:p>
            <a:r>
              <a:rPr lang="en-US" dirty="0" smtClean="0"/>
              <a:t>What does “approximately” mean ?</a:t>
            </a:r>
          </a:p>
          <a:p>
            <a:pPr lvl="1"/>
            <a:r>
              <a:rPr lang="en-US" dirty="0" smtClean="0"/>
              <a:t>(Tail) ||x-T(x)||≤ C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spc="40" dirty="0" err="1">
                <a:cs typeface="Times New Roman"/>
              </a:rPr>
              <a:t>argmin</a:t>
            </a:r>
            <a:r>
              <a:rPr lang="en-US" spc="-119" baseline="-25000" dirty="0">
                <a:cs typeface="Calibri"/>
              </a:rPr>
              <a:t>Ω</a:t>
            </a:r>
            <a:r>
              <a:rPr lang="en-US" spc="-160" baseline="-25000" dirty="0">
                <a:cs typeface="メイリオ"/>
              </a:rPr>
              <a:t>∈</a:t>
            </a:r>
            <a:r>
              <a:rPr lang="en-US" spc="89" baseline="-25000" dirty="0">
                <a:cs typeface="Calibri"/>
              </a:rPr>
              <a:t>M</a:t>
            </a:r>
            <a:r>
              <a:rPr lang="en-US" spc="-160" baseline="-25000" dirty="0">
                <a:cs typeface="メイリオ"/>
              </a:rPr>
              <a:t>  </a:t>
            </a:r>
            <a:r>
              <a:rPr lang="en-US" spc="-160" dirty="0">
                <a:cs typeface="メイリオ"/>
              </a:rPr>
              <a:t>||x-x</a:t>
            </a:r>
            <a:r>
              <a:rPr lang="en-US" spc="-119" baseline="-25000" dirty="0">
                <a:cs typeface="Calibri"/>
              </a:rPr>
              <a:t>Ω</a:t>
            </a:r>
            <a:r>
              <a:rPr lang="en-US" spc="-160" dirty="0">
                <a:cs typeface="メイリオ"/>
              </a:rPr>
              <a:t>|</a:t>
            </a:r>
            <a:r>
              <a:rPr lang="en-US" spc="-160" dirty="0" smtClean="0">
                <a:cs typeface="メイリオ"/>
              </a:rPr>
              <a:t>|</a:t>
            </a:r>
            <a:r>
              <a:rPr lang="en-US" spc="-160" baseline="-25000" dirty="0" smtClean="0">
                <a:cs typeface="メイリオ"/>
              </a:rPr>
              <a:t>2</a:t>
            </a:r>
          </a:p>
          <a:p>
            <a:pPr lvl="1"/>
            <a:r>
              <a:rPr lang="en-US" dirty="0" smtClean="0"/>
              <a:t>(Head) </a:t>
            </a:r>
            <a:r>
              <a:rPr lang="en-US" dirty="0"/>
              <a:t>|</a:t>
            </a:r>
            <a:r>
              <a:rPr lang="en-US" dirty="0" smtClean="0"/>
              <a:t>|H(</a:t>
            </a:r>
            <a:r>
              <a:rPr lang="en-US" dirty="0"/>
              <a:t>x)|</a:t>
            </a:r>
            <a:r>
              <a:rPr lang="en-US" dirty="0" smtClean="0"/>
              <a:t>|≥ C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spc="40" dirty="0" err="1" smtClean="0">
                <a:cs typeface="Times New Roman"/>
              </a:rPr>
              <a:t>argmax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baseline="-25000" dirty="0">
                <a:cs typeface="メイリオ"/>
              </a:rPr>
              <a:t>∈</a:t>
            </a:r>
            <a:r>
              <a:rPr lang="en-US" spc="89" baseline="-25000" dirty="0">
                <a:cs typeface="Calibri"/>
              </a:rPr>
              <a:t>M</a:t>
            </a:r>
            <a:r>
              <a:rPr lang="en-US" spc="-160" baseline="-25000" dirty="0">
                <a:cs typeface="メイリオ"/>
              </a:rPr>
              <a:t>  </a:t>
            </a:r>
            <a:r>
              <a:rPr lang="en-US" spc="-160" dirty="0">
                <a:cs typeface="メイリオ"/>
              </a:rPr>
              <a:t>|</a:t>
            </a:r>
            <a:r>
              <a:rPr lang="en-US" spc="-160" dirty="0" smtClean="0">
                <a:cs typeface="メイリオ"/>
              </a:rPr>
              <a:t>|x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dirty="0">
                <a:cs typeface="メイリオ"/>
              </a:rPr>
              <a:t>||</a:t>
            </a:r>
            <a:r>
              <a:rPr lang="en-US" spc="-160" baseline="-25000" dirty="0" smtClean="0">
                <a:cs typeface="メイリオ"/>
              </a:rPr>
              <a:t>2</a:t>
            </a:r>
          </a:p>
          <a:p>
            <a:r>
              <a:rPr lang="en-US" dirty="0" smtClean="0"/>
              <a:t>Choice depends on applications</a:t>
            </a:r>
          </a:p>
          <a:p>
            <a:pPr lvl="1"/>
            <a:r>
              <a:rPr lang="en-US" dirty="0" smtClean="0"/>
              <a:t>Tail: works great if approximation error is small </a:t>
            </a:r>
          </a:p>
          <a:p>
            <a:pPr lvl="1"/>
            <a:r>
              <a:rPr lang="en-US" dirty="0" smtClean="0"/>
              <a:t>Head: meaningful output even if approximation is not good</a:t>
            </a:r>
          </a:p>
          <a:p>
            <a:r>
              <a:rPr lang="en-US" dirty="0" smtClean="0"/>
              <a:t>For compressive sensing application we need </a:t>
            </a:r>
            <a:r>
              <a:rPr lang="en-US" dirty="0" smtClean="0">
                <a:solidFill>
                  <a:srgbClr val="FF0000"/>
                </a:solidFill>
              </a:rPr>
              <a:t>both </a:t>
            </a:r>
            <a:r>
              <a:rPr lang="en-US" dirty="0" smtClean="0"/>
              <a:t>!</a:t>
            </a:r>
          </a:p>
          <a:p>
            <a:r>
              <a:rPr lang="en-US" dirty="0"/>
              <a:t>Note: T(x) and H(x) might not report k-sparse vectors </a:t>
            </a:r>
          </a:p>
          <a:p>
            <a:pPr lvl="1"/>
            <a:r>
              <a:rPr lang="en-US" dirty="0"/>
              <a:t>But in all examples in this talk they do report O(k)-sparse </a:t>
            </a:r>
            <a:r>
              <a:rPr lang="en-US" dirty="0" smtClean="0"/>
              <a:t>vectors from the (slightly larger) model</a:t>
            </a:r>
            <a:endParaRPr lang="en-US" dirty="0"/>
          </a:p>
          <a:p>
            <a:endParaRPr lang="en-US" spc="-160" baseline="-25000" dirty="0">
              <a:solidFill>
                <a:srgbClr val="FF0000"/>
              </a:solidFill>
              <a:cs typeface="メイリオ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2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30"/>
    </mc:Choice>
    <mc:Fallback xmlns="">
      <p:transition xmlns:p14="http://schemas.microsoft.com/office/powerpoint/2010/main" spd="slow" advTm="2101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Exact: </a:t>
            </a:r>
            <a:r>
              <a:rPr lang="en-US" dirty="0" smtClean="0">
                <a:solidFill>
                  <a:srgbClr val="0000FF"/>
                </a:solidFill>
              </a:rPr>
              <a:t>O(</a:t>
            </a:r>
            <a:r>
              <a:rPr lang="en-US" dirty="0" err="1" smtClean="0">
                <a:solidFill>
                  <a:srgbClr val="0000FF"/>
                </a:solidFill>
              </a:rPr>
              <a:t>kn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sz="1600" dirty="0" smtClean="0"/>
              <a:t>[</a:t>
            </a:r>
            <a:r>
              <a:rPr lang="en-US" sz="1600" dirty="0" err="1"/>
              <a:t>Cartis</a:t>
            </a:r>
            <a:r>
              <a:rPr lang="en-US" sz="1600" dirty="0"/>
              <a:t>-</a:t>
            </a:r>
            <a:r>
              <a:rPr lang="en-US" sz="1600" dirty="0" smtClean="0"/>
              <a:t>Thompson, SPL’13]</a:t>
            </a:r>
            <a:endParaRPr lang="en-US" sz="1600" dirty="0"/>
          </a:p>
          <a:p>
            <a:pPr lvl="1"/>
            <a:r>
              <a:rPr lang="en-US" dirty="0" smtClean="0"/>
              <a:t>Approximate (H/T): </a:t>
            </a:r>
            <a:r>
              <a:rPr lang="en-US" dirty="0" smtClean="0">
                <a:solidFill>
                  <a:srgbClr val="0000FF"/>
                </a:solidFill>
              </a:rPr>
              <a:t>O(n log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n) </a:t>
            </a:r>
            <a:r>
              <a:rPr lang="en-US" sz="1600" dirty="0" smtClean="0"/>
              <a:t>[</a:t>
            </a:r>
            <a:r>
              <a:rPr lang="en-US" sz="1600" dirty="0"/>
              <a:t>Hegde-Indyk-</a:t>
            </a:r>
            <a:r>
              <a:rPr lang="en-US" sz="1600" dirty="0" smtClean="0"/>
              <a:t>Schmidt, ICALP’14]</a:t>
            </a:r>
          </a:p>
          <a:p>
            <a:r>
              <a:rPr lang="en-US" dirty="0" smtClean="0"/>
              <a:t>Graph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/>
            <a:r>
              <a:rPr lang="en-US" dirty="0" smtClean="0"/>
              <a:t>Approximate: </a:t>
            </a:r>
            <a:r>
              <a:rPr lang="en-US" dirty="0">
                <a:solidFill>
                  <a:srgbClr val="0000FF"/>
                </a:solidFill>
              </a:rPr>
              <a:t>O(n log</a:t>
            </a:r>
            <a:r>
              <a:rPr lang="en-US" baseline="30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n)</a:t>
            </a:r>
            <a:r>
              <a:rPr lang="en-US" dirty="0"/>
              <a:t> </a:t>
            </a:r>
            <a:r>
              <a:rPr lang="en-US" sz="1600" dirty="0"/>
              <a:t>[Hegde-Indyk-Schmidt</a:t>
            </a:r>
            <a:r>
              <a:rPr lang="en-US" sz="1600" dirty="0" smtClean="0"/>
              <a:t>,ICML’15] </a:t>
            </a:r>
          </a:p>
          <a:p>
            <a:pPr marL="457092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</a:t>
            </a:r>
            <a:r>
              <a:rPr lang="en-US" dirty="0" smtClean="0"/>
              <a:t>(based on Goemans-Williamson’95)</a:t>
            </a:r>
          </a:p>
          <a:p>
            <a:pPr marL="4570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06"/>
    </mc:Choice>
    <mc:Fallback xmlns="">
      <p:transition xmlns:p14="http://schemas.microsoft.com/office/powerpoint/2010/main" spd="slow" advTm="974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2" y="1324501"/>
            <a:ext cx="5766722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(Tail) ||x-T(x)||≤ C</a:t>
            </a:r>
            <a:r>
              <a:rPr lang="en-US" sz="2000" baseline="-25000" dirty="0"/>
              <a:t>T</a:t>
            </a:r>
            <a:r>
              <a:rPr lang="en-US" sz="2000" dirty="0"/>
              <a:t> </a:t>
            </a:r>
            <a:r>
              <a:rPr lang="en-US" sz="2000" spc="40" dirty="0" err="1">
                <a:cs typeface="Times New Roman"/>
              </a:rPr>
              <a:t>argmin</a:t>
            </a:r>
            <a:r>
              <a:rPr lang="en-US" sz="2000" spc="-119" baseline="-25000" dirty="0">
                <a:cs typeface="Calibri"/>
              </a:rPr>
              <a:t>Ω</a:t>
            </a:r>
            <a:r>
              <a:rPr lang="en-US" sz="2000" spc="-160" baseline="-25000" dirty="0" smtClean="0">
                <a:cs typeface="メイリオ"/>
              </a:rPr>
              <a:t>∈</a:t>
            </a:r>
            <a:r>
              <a:rPr lang="en-US" sz="2000" spc="89" baseline="-25000" dirty="0" smtClean="0">
                <a:cs typeface="Calibri"/>
              </a:rPr>
              <a:t>Tree</a:t>
            </a:r>
            <a:r>
              <a:rPr lang="en-US" sz="2000" spc="-160" baseline="-25000" dirty="0" smtClean="0">
                <a:cs typeface="メイリオ"/>
              </a:rPr>
              <a:t>  </a:t>
            </a:r>
            <a:r>
              <a:rPr lang="en-US" sz="2000" spc="-160" dirty="0">
                <a:cs typeface="メイリオ"/>
              </a:rPr>
              <a:t>||x-x</a:t>
            </a:r>
            <a:r>
              <a:rPr lang="en-US" sz="2000" spc="-119" baseline="-25000" dirty="0">
                <a:cs typeface="Calibri"/>
              </a:rPr>
              <a:t>Ω</a:t>
            </a:r>
            <a:r>
              <a:rPr lang="en-US" sz="2000" spc="-160" dirty="0">
                <a:cs typeface="メイリオ"/>
              </a:rPr>
              <a:t>||</a:t>
            </a:r>
            <a:r>
              <a:rPr lang="en-US" sz="2000" spc="-160" baseline="-25000" dirty="0">
                <a:cs typeface="メイリオ"/>
              </a:rPr>
              <a:t>2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Head) |</a:t>
            </a:r>
            <a:r>
              <a:rPr lang="en-US" sz="2000" dirty="0" smtClean="0"/>
              <a:t>|H</a:t>
            </a:r>
            <a:r>
              <a:rPr lang="en-US" sz="2000" dirty="0"/>
              <a:t>(x)||≥ C</a:t>
            </a:r>
            <a:r>
              <a:rPr lang="en-US" sz="2000" baseline="-25000" dirty="0"/>
              <a:t>H</a:t>
            </a:r>
            <a:r>
              <a:rPr lang="en-US" sz="2000" dirty="0"/>
              <a:t> </a:t>
            </a:r>
            <a:r>
              <a:rPr lang="en-US" sz="2000" spc="40" dirty="0" err="1">
                <a:cs typeface="Times New Roman"/>
              </a:rPr>
              <a:t>argmax</a:t>
            </a:r>
            <a:r>
              <a:rPr lang="en-US" sz="2000" spc="-119" baseline="-25000" dirty="0">
                <a:cs typeface="Calibri"/>
              </a:rPr>
              <a:t>Ω</a:t>
            </a:r>
            <a:r>
              <a:rPr lang="en-US" sz="2000" spc="-160" baseline="-25000" dirty="0" smtClean="0">
                <a:cs typeface="メイリオ"/>
              </a:rPr>
              <a:t>∈</a:t>
            </a:r>
            <a:r>
              <a:rPr lang="en-US" sz="2000" spc="89" baseline="-25000" dirty="0" smtClean="0">
                <a:cs typeface="Calibri"/>
              </a:rPr>
              <a:t>Tree</a:t>
            </a:r>
            <a:r>
              <a:rPr lang="en-US" sz="2000" spc="-160" baseline="-25000" dirty="0" smtClean="0">
                <a:cs typeface="メイリオ"/>
              </a:rPr>
              <a:t>  </a:t>
            </a:r>
            <a:r>
              <a:rPr lang="en-US" sz="2000" spc="-160" dirty="0">
                <a:cs typeface="メイリオ"/>
              </a:rPr>
              <a:t>||x</a:t>
            </a:r>
            <a:r>
              <a:rPr lang="en-US" sz="2000" spc="-119" baseline="-25000" dirty="0">
                <a:cs typeface="Calibri"/>
              </a:rPr>
              <a:t>Ω</a:t>
            </a:r>
            <a:r>
              <a:rPr lang="en-US" sz="2000" spc="-160" dirty="0">
                <a:cs typeface="メイリオ"/>
              </a:rPr>
              <a:t>||</a:t>
            </a:r>
            <a:r>
              <a:rPr lang="en-US" sz="2000" spc="-160" baseline="-25000" dirty="0">
                <a:cs typeface="メイリオ"/>
              </a:rPr>
              <a:t>2</a:t>
            </a:r>
          </a:p>
          <a:p>
            <a:endParaRPr lang="en-US" dirty="0"/>
          </a:p>
        </p:txBody>
      </p:sp>
      <p:grpSp>
        <p:nvGrpSpPr>
          <p:cNvPr id="4" name="Group 64"/>
          <p:cNvGrpSpPr/>
          <p:nvPr/>
        </p:nvGrpSpPr>
        <p:grpSpPr>
          <a:xfrm>
            <a:off x="5593793" y="1227069"/>
            <a:ext cx="3352800" cy="2292350"/>
            <a:chOff x="5029200" y="1854200"/>
            <a:chExt cx="3797300" cy="2495550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>
              <a:off x="6286500" y="1866900"/>
              <a:ext cx="45720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934200" y="2057400"/>
              <a:ext cx="8382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6200000" flipV="1">
              <a:off x="6032500" y="2578100"/>
              <a:ext cx="4064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5549900" y="2590800"/>
              <a:ext cx="457200" cy="40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7416800" y="2565400"/>
              <a:ext cx="4064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7912100" y="2527300"/>
              <a:ext cx="4064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6153150" y="3244850"/>
              <a:ext cx="393700" cy="20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6083300" y="3860800"/>
              <a:ext cx="419100" cy="8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277100" y="3263900"/>
              <a:ext cx="4191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7429500" y="3873500"/>
              <a:ext cx="4064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7067550" y="3244850"/>
              <a:ext cx="4191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546100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086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81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7150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515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8293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6007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95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0292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3977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9786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0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832485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1153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56615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7122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47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2105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010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cxnSp>
          <p:nvCxnSpPr>
            <p:cNvPr id="35" name="Straight Connector 34"/>
            <p:cNvCxnSpPr>
              <a:stCxn id="16" idx="3"/>
              <a:endCxn id="18" idx="0"/>
            </p:cNvCxnSpPr>
            <p:nvPr/>
          </p:nvCxnSpPr>
          <p:spPr bwMode="auto">
            <a:xfrm rot="5400000">
              <a:off x="5108576" y="3212236"/>
              <a:ext cx="499339" cy="238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6" idx="5"/>
              <a:endCxn id="19" idx="0"/>
            </p:cNvCxnSpPr>
            <p:nvPr/>
          </p:nvCxnSpPr>
          <p:spPr bwMode="auto">
            <a:xfrm rot="16200000" flipH="1">
              <a:off x="5415686" y="3224935"/>
              <a:ext cx="499339" cy="213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18" idx="3"/>
              <a:endCxn id="24" idx="0"/>
            </p:cNvCxnSpPr>
            <p:nvPr/>
          </p:nvCxnSpPr>
          <p:spPr bwMode="auto">
            <a:xfrm rot="5400000">
              <a:off x="4911726" y="3853586"/>
              <a:ext cx="461239" cy="111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18" idx="5"/>
              <a:endCxn id="23" idx="0"/>
            </p:cNvCxnSpPr>
            <p:nvPr/>
          </p:nvCxnSpPr>
          <p:spPr bwMode="auto">
            <a:xfrm rot="16200000" flipH="1">
              <a:off x="5082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9" idx="3"/>
              <a:endCxn id="22" idx="0"/>
            </p:cNvCxnSpPr>
            <p:nvPr/>
          </p:nvCxnSpPr>
          <p:spPr bwMode="auto">
            <a:xfrm rot="5400000">
              <a:off x="5461001" y="3875811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19" idx="5"/>
              <a:endCxn id="21" idx="0"/>
            </p:cNvCxnSpPr>
            <p:nvPr/>
          </p:nvCxnSpPr>
          <p:spPr bwMode="auto">
            <a:xfrm rot="16200000" flipH="1">
              <a:off x="56157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endCxn id="20" idx="0"/>
            </p:cNvCxnSpPr>
            <p:nvPr/>
          </p:nvCxnSpPr>
          <p:spPr bwMode="auto">
            <a:xfrm rot="5400000">
              <a:off x="5949950" y="3854450"/>
              <a:ext cx="457200" cy="139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7" idx="3"/>
              <a:endCxn id="26" idx="0"/>
            </p:cNvCxnSpPr>
            <p:nvPr/>
          </p:nvCxnSpPr>
          <p:spPr bwMode="auto">
            <a:xfrm rot="5400000">
              <a:off x="6835776" y="3878986"/>
              <a:ext cx="467589" cy="675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7" idx="5"/>
              <a:endCxn id="27" idx="0"/>
            </p:cNvCxnSpPr>
            <p:nvPr/>
          </p:nvCxnSpPr>
          <p:spPr bwMode="auto">
            <a:xfrm rot="16200000" flipH="1">
              <a:off x="6987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endCxn id="25" idx="0"/>
            </p:cNvCxnSpPr>
            <p:nvPr/>
          </p:nvCxnSpPr>
          <p:spPr bwMode="auto">
            <a:xfrm rot="5400000">
              <a:off x="7302500" y="3873500"/>
              <a:ext cx="43180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8" idx="4"/>
              <a:endCxn id="29" idx="0"/>
            </p:cNvCxnSpPr>
            <p:nvPr/>
          </p:nvCxnSpPr>
          <p:spPr bwMode="auto">
            <a:xfrm rot="5400000">
              <a:off x="8035925" y="3235325"/>
              <a:ext cx="482600" cy="209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8" idx="4"/>
              <a:endCxn id="30" idx="0"/>
            </p:cNvCxnSpPr>
            <p:nvPr/>
          </p:nvCxnSpPr>
          <p:spPr bwMode="auto">
            <a:xfrm rot="16200000" flipH="1">
              <a:off x="8261350" y="3219450"/>
              <a:ext cx="482600" cy="241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9" idx="3"/>
              <a:endCxn id="34" idx="0"/>
            </p:cNvCxnSpPr>
            <p:nvPr/>
          </p:nvCxnSpPr>
          <p:spPr bwMode="auto">
            <a:xfrm rot="5400000">
              <a:off x="7864476" y="3872636"/>
              <a:ext cx="46123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9" idx="5"/>
              <a:endCxn id="33" idx="0"/>
            </p:cNvCxnSpPr>
            <p:nvPr/>
          </p:nvCxnSpPr>
          <p:spPr bwMode="auto">
            <a:xfrm rot="16200000" flipH="1">
              <a:off x="8006486" y="3885335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0" idx="3"/>
              <a:endCxn id="32" idx="0"/>
            </p:cNvCxnSpPr>
            <p:nvPr/>
          </p:nvCxnSpPr>
          <p:spPr bwMode="auto">
            <a:xfrm rot="5400000">
              <a:off x="8321676" y="3885336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0" idx="5"/>
              <a:endCxn id="31" idx="0"/>
            </p:cNvCxnSpPr>
            <p:nvPr/>
          </p:nvCxnSpPr>
          <p:spPr bwMode="auto">
            <a:xfrm rot="16200000" flipH="1">
              <a:off x="8482736" y="3859935"/>
              <a:ext cx="467589" cy="10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6242050" y="41148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15050" y="3479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356350" y="29273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807200" y="18542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911850" y="2444750"/>
              <a:ext cx="241300" cy="2413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21600" y="24257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277100" y="29464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454900" y="34988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588250" y="4095750"/>
              <a:ext cx="222250" cy="2222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  <p:graphicFrame>
        <p:nvGraphicFramePr>
          <p:cNvPr id="6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847475"/>
              </p:ext>
            </p:extLst>
          </p:nvPr>
        </p:nvGraphicFramePr>
        <p:xfrm>
          <a:off x="471318" y="3608499"/>
          <a:ext cx="6804482" cy="31176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0738"/>
                <a:gridCol w="2473610"/>
                <a:gridCol w="1890134"/>
              </a:tblGrid>
              <a:tr h="391886"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Runtime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Guarantee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Bohanec-Bratko</a:t>
                      </a:r>
                      <a:r>
                        <a:rPr lang="en-US" sz="1600" b="0" dirty="0" smtClean="0"/>
                        <a:t> ‘94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O(n</a:t>
                      </a:r>
                      <a:r>
                        <a:rPr lang="en-US" sz="1600" b="0" baseline="30000" dirty="0" smtClean="0"/>
                        <a:t>2</a:t>
                      </a:r>
                      <a:r>
                        <a:rPr lang="en-US" sz="1600" b="0" baseline="0" dirty="0" smtClean="0"/>
                        <a:t>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Exact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Cartis</a:t>
                      </a:r>
                      <a:r>
                        <a:rPr lang="en-US" sz="1600" b="0" baseline="0" dirty="0" smtClean="0"/>
                        <a:t>-Thompson ‘13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O(</a:t>
                      </a:r>
                      <a:r>
                        <a:rPr lang="en-US" sz="1600" b="0" dirty="0" err="1" smtClean="0"/>
                        <a:t>nk</a:t>
                      </a:r>
                      <a:r>
                        <a:rPr lang="en-US" sz="1600" b="0" dirty="0" smtClean="0"/>
                        <a:t>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Exact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Baraniuk-Jones ‘94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O(n log n)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?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Donoho</a:t>
                      </a:r>
                      <a:r>
                        <a:rPr lang="en-US" sz="1600" b="0" dirty="0" smtClean="0"/>
                        <a:t> ‘97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O(n)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?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Hegde-Indyk-Schmidt’14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O(n log n + k log</a:t>
                      </a:r>
                      <a:r>
                        <a:rPr lang="en-US" sz="1600" b="0" baseline="30000" dirty="0" smtClean="0"/>
                        <a:t>2</a:t>
                      </a:r>
                      <a:r>
                        <a:rPr lang="en-US" sz="1600" b="0" baseline="0" dirty="0" smtClean="0"/>
                        <a:t> n</a:t>
                      </a:r>
                      <a:r>
                        <a:rPr lang="en-US" sz="1600" b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Approx.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Head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91886">
                <a:tc>
                  <a:txBody>
                    <a:bodyPr/>
                    <a:lstStyle/>
                    <a:p>
                      <a:pPr marL="0" marR="0" indent="0" algn="ctr" defTabSz="9141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Hegde-Indyk-Schmidt’14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O(n log 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Approx. Tail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71"/>
    </mc:Choice>
    <mc:Fallback xmlns="">
      <p:transition xmlns:p14="http://schemas.microsoft.com/office/powerpoint/2010/main" spd="slow" advTm="149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Exact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13" y="990600"/>
            <a:ext cx="8878887" cy="5257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OPT[</a:t>
            </a:r>
            <a:r>
              <a:rPr lang="en-US" dirty="0" err="1" smtClean="0"/>
              <a:t>t,i</a:t>
            </a:r>
            <a:r>
              <a:rPr lang="en-US" dirty="0" smtClean="0"/>
              <a:t>] = </a:t>
            </a:r>
            <a:r>
              <a:rPr lang="en-US" kern="12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max</a:t>
            </a:r>
            <a:r>
              <a:rPr lang="en-US" kern="1200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|Ω|</a:t>
            </a:r>
            <a:r>
              <a:rPr lang="en-US" kern="1200" baseline="-25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≤</a:t>
            </a:r>
            <a:r>
              <a:rPr lang="en-US" kern="1200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t</a:t>
            </a:r>
            <a:r>
              <a:rPr lang="en-US" kern="1200" baseline="-25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, </a:t>
            </a:r>
            <a:r>
              <a:rPr lang="en-US" kern="1200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Ω </a:t>
            </a:r>
            <a:r>
              <a:rPr lang="en-US" kern="1200" baseline="-25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tree rooted at </a:t>
            </a:r>
            <a:r>
              <a:rPr lang="en-US" kern="1200" baseline="-25000" dirty="0" err="1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i</a:t>
            </a:r>
            <a:r>
              <a:rPr lang="en-US" kern="1200" baseline="-25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||x</a:t>
            </a:r>
            <a:r>
              <a:rPr lang="en-US" kern="1200" baseline="-250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Ω</a:t>
            </a:r>
            <a:r>
              <a:rPr lang="en-US" kern="12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||</a:t>
            </a:r>
            <a:r>
              <a:rPr lang="en-US" kern="1200" baseline="-25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2</a:t>
            </a:r>
            <a:r>
              <a:rPr lang="en-US" kern="1200" baseline="30000" dirty="0" smtClean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2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Recurrence:</a:t>
            </a:r>
          </a:p>
          <a:p>
            <a:pPr lvl="1">
              <a:defRPr/>
            </a:pPr>
            <a:r>
              <a:rPr lang="en-US" dirty="0" smtClean="0"/>
              <a:t>If t&gt;0 then</a:t>
            </a: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sz="2200" dirty="0" smtClean="0"/>
              <a:t>OPT[</a:t>
            </a:r>
            <a:r>
              <a:rPr lang="en-US" sz="2200" dirty="0" err="1" smtClean="0"/>
              <a:t>t,i</a:t>
            </a:r>
            <a:r>
              <a:rPr lang="en-US" sz="2200" dirty="0" smtClean="0"/>
              <a:t>] =max</a:t>
            </a:r>
            <a:r>
              <a:rPr lang="en-US" sz="2200" baseline="-25000" dirty="0" smtClean="0"/>
              <a:t>0≤s≤t-1</a:t>
            </a:r>
            <a:r>
              <a:rPr lang="en-US" sz="2200" dirty="0" smtClean="0"/>
              <a:t>OPT[</a:t>
            </a:r>
            <a:r>
              <a:rPr lang="en-US" sz="2200" dirty="0" err="1" smtClean="0"/>
              <a:t>s,left</a:t>
            </a: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)]+OPT[t-1-s,right(</a:t>
            </a:r>
            <a:r>
              <a:rPr lang="en-US" sz="2200" dirty="0" err="1" smtClean="0"/>
              <a:t>i</a:t>
            </a:r>
            <a:r>
              <a:rPr lang="en-US" sz="2200" dirty="0" smtClean="0"/>
              <a:t>)]+x</a:t>
            </a:r>
            <a:r>
              <a:rPr lang="en-US" sz="2200" baseline="-25000" dirty="0" smtClean="0"/>
              <a:t>i</a:t>
            </a:r>
            <a:r>
              <a:rPr lang="en-US" sz="2200" baseline="30000" dirty="0" smtClean="0"/>
              <a:t>2</a:t>
            </a:r>
          </a:p>
          <a:p>
            <a:pPr lvl="1">
              <a:defRPr/>
            </a:pPr>
            <a:r>
              <a:rPr lang="en-US" dirty="0" smtClean="0"/>
              <a:t>If t=0 then OPT[0,i]=0</a:t>
            </a:r>
          </a:p>
          <a:p>
            <a:pPr>
              <a:defRPr/>
            </a:pPr>
            <a:r>
              <a:rPr lang="en-US" dirty="0" smtClean="0"/>
              <a:t>Space: </a:t>
            </a:r>
          </a:p>
          <a:p>
            <a:pPr lvl="1">
              <a:defRPr/>
            </a:pPr>
            <a:r>
              <a:rPr lang="en-US" dirty="0" smtClean="0"/>
              <a:t>On level </a:t>
            </a:r>
            <a:r>
              <a:rPr lang="en-US" dirty="0">
                <a:latin typeface="Apple Chancery"/>
                <a:cs typeface="Apple Chancery"/>
              </a:rPr>
              <a:t>l</a:t>
            </a:r>
            <a:r>
              <a:rPr lang="en-US" dirty="0" smtClean="0"/>
              <a:t>: 2</a:t>
            </a:r>
            <a:r>
              <a:rPr lang="en-US" baseline="30000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 *n/2</a:t>
            </a:r>
            <a:r>
              <a:rPr lang="en-US" baseline="30000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 = n</a:t>
            </a:r>
          </a:p>
          <a:p>
            <a:pPr lvl="1">
              <a:defRPr/>
            </a:pPr>
            <a:r>
              <a:rPr lang="en-US" dirty="0" smtClean="0"/>
              <a:t>Total: n log n</a:t>
            </a:r>
          </a:p>
          <a:p>
            <a:pPr>
              <a:defRPr/>
            </a:pPr>
            <a:r>
              <a:rPr lang="en-US" dirty="0" smtClean="0"/>
              <a:t>Running time: </a:t>
            </a:r>
          </a:p>
          <a:p>
            <a:pPr lvl="1">
              <a:defRPr/>
            </a:pPr>
            <a:r>
              <a:rPr lang="en-US" dirty="0" smtClean="0"/>
              <a:t>On level 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 smtClean="0"/>
              <a:t> 2</a:t>
            </a:r>
            <a:r>
              <a:rPr lang="en-US" baseline="30000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&lt;k: n*2</a:t>
            </a:r>
            <a:r>
              <a:rPr lang="en-US" baseline="30000" dirty="0" smtClean="0">
                <a:latin typeface="Apple Chancery"/>
                <a:cs typeface="Apple Chancery"/>
              </a:rPr>
              <a:t>l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On level 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 </a:t>
            </a:r>
            <a:r>
              <a:rPr lang="en-US" dirty="0" err="1" smtClean="0"/>
              <a:t>s.t.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en-US" baseline="30000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 ≈k: </a:t>
            </a:r>
            <a:r>
              <a:rPr lang="en-US" dirty="0" err="1" smtClean="0"/>
              <a:t>nk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On level </a:t>
            </a:r>
            <a:r>
              <a:rPr lang="en-US" dirty="0" smtClean="0">
                <a:latin typeface="Apple Chancery"/>
                <a:cs typeface="Apple Chancery"/>
              </a:rPr>
              <a:t>l</a:t>
            </a:r>
            <a:r>
              <a:rPr lang="en-US" dirty="0" smtClean="0"/>
              <a:t>+1: </a:t>
            </a:r>
            <a:r>
              <a:rPr lang="en-US" dirty="0" err="1" smtClean="0"/>
              <a:t>nk</a:t>
            </a:r>
            <a:r>
              <a:rPr lang="en-US" dirty="0" smtClean="0"/>
              <a:t>/2</a:t>
            </a:r>
          </a:p>
          <a:p>
            <a:pPr lvl="1">
              <a:defRPr/>
            </a:pPr>
            <a:r>
              <a:rPr lang="en-US" dirty="0" smtClean="0"/>
              <a:t>…</a:t>
            </a:r>
          </a:p>
          <a:p>
            <a:pPr lvl="1">
              <a:defRPr/>
            </a:pPr>
            <a:r>
              <a:rPr lang="en-US" dirty="0" smtClean="0"/>
              <a:t>Total: O(</a:t>
            </a:r>
            <a:r>
              <a:rPr lang="en-US" dirty="0" err="1" smtClean="0"/>
              <a:t>nk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64"/>
          <p:cNvGrpSpPr/>
          <p:nvPr/>
        </p:nvGrpSpPr>
        <p:grpSpPr>
          <a:xfrm>
            <a:off x="5051985" y="3519419"/>
            <a:ext cx="3352800" cy="2292350"/>
            <a:chOff x="5029200" y="1854200"/>
            <a:chExt cx="3797300" cy="2495550"/>
          </a:xfrm>
        </p:grpSpPr>
        <p:cxnSp>
          <p:nvCxnSpPr>
            <p:cNvPr id="6" name="Straight Connector 5"/>
            <p:cNvCxnSpPr/>
            <p:nvPr/>
          </p:nvCxnSpPr>
          <p:spPr bwMode="auto">
            <a:xfrm rot="5400000">
              <a:off x="6286500" y="1866900"/>
              <a:ext cx="45720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6934200" y="2057400"/>
              <a:ext cx="8382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6200000" flipV="1">
              <a:off x="6032500" y="2578100"/>
              <a:ext cx="4064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5549900" y="2590800"/>
              <a:ext cx="457200" cy="40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7416800" y="2565400"/>
              <a:ext cx="4064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H="1">
              <a:off x="7912100" y="2527300"/>
              <a:ext cx="4064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6153150" y="3244850"/>
              <a:ext cx="393700" cy="20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6083300" y="3860800"/>
              <a:ext cx="419100" cy="8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7277100" y="3263900"/>
              <a:ext cx="4191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H="1">
              <a:off x="7429500" y="3873500"/>
              <a:ext cx="4064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7067550" y="3244850"/>
              <a:ext cx="4191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546100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086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181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7150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515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8293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6007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295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0292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3977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9786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0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32485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1153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56615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7122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47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2105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0010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cxnSp>
          <p:nvCxnSpPr>
            <p:cNvPr id="36" name="Straight Connector 35"/>
            <p:cNvCxnSpPr>
              <a:stCxn id="17" idx="3"/>
              <a:endCxn id="19" idx="0"/>
            </p:cNvCxnSpPr>
            <p:nvPr/>
          </p:nvCxnSpPr>
          <p:spPr bwMode="auto">
            <a:xfrm rot="5400000">
              <a:off x="5108576" y="3212236"/>
              <a:ext cx="499339" cy="238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17" idx="5"/>
              <a:endCxn id="20" idx="0"/>
            </p:cNvCxnSpPr>
            <p:nvPr/>
          </p:nvCxnSpPr>
          <p:spPr bwMode="auto">
            <a:xfrm rot="16200000" flipH="1">
              <a:off x="5415686" y="3224935"/>
              <a:ext cx="499339" cy="213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19" idx="3"/>
              <a:endCxn id="25" idx="0"/>
            </p:cNvCxnSpPr>
            <p:nvPr/>
          </p:nvCxnSpPr>
          <p:spPr bwMode="auto">
            <a:xfrm rot="5400000">
              <a:off x="4911726" y="3853586"/>
              <a:ext cx="461239" cy="111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9" idx="5"/>
              <a:endCxn id="24" idx="0"/>
            </p:cNvCxnSpPr>
            <p:nvPr/>
          </p:nvCxnSpPr>
          <p:spPr bwMode="auto">
            <a:xfrm rot="16200000" flipH="1">
              <a:off x="5082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20" idx="3"/>
              <a:endCxn id="23" idx="0"/>
            </p:cNvCxnSpPr>
            <p:nvPr/>
          </p:nvCxnSpPr>
          <p:spPr bwMode="auto">
            <a:xfrm rot="5400000">
              <a:off x="5461001" y="3875811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20" idx="5"/>
              <a:endCxn id="22" idx="0"/>
            </p:cNvCxnSpPr>
            <p:nvPr/>
          </p:nvCxnSpPr>
          <p:spPr bwMode="auto">
            <a:xfrm rot="16200000" flipH="1">
              <a:off x="56157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endCxn id="21" idx="0"/>
            </p:cNvCxnSpPr>
            <p:nvPr/>
          </p:nvCxnSpPr>
          <p:spPr bwMode="auto">
            <a:xfrm rot="5400000">
              <a:off x="5949950" y="3854450"/>
              <a:ext cx="457200" cy="139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8" idx="3"/>
              <a:endCxn id="27" idx="0"/>
            </p:cNvCxnSpPr>
            <p:nvPr/>
          </p:nvCxnSpPr>
          <p:spPr bwMode="auto">
            <a:xfrm rot="5400000">
              <a:off x="6835776" y="3878986"/>
              <a:ext cx="467589" cy="675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8" idx="5"/>
              <a:endCxn id="28" idx="0"/>
            </p:cNvCxnSpPr>
            <p:nvPr/>
          </p:nvCxnSpPr>
          <p:spPr bwMode="auto">
            <a:xfrm rot="16200000" flipH="1">
              <a:off x="6987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endCxn id="26" idx="0"/>
            </p:cNvCxnSpPr>
            <p:nvPr/>
          </p:nvCxnSpPr>
          <p:spPr bwMode="auto">
            <a:xfrm rot="5400000">
              <a:off x="7302500" y="3873500"/>
              <a:ext cx="43180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9" idx="4"/>
              <a:endCxn id="30" idx="0"/>
            </p:cNvCxnSpPr>
            <p:nvPr/>
          </p:nvCxnSpPr>
          <p:spPr bwMode="auto">
            <a:xfrm rot="5400000">
              <a:off x="8035925" y="3235325"/>
              <a:ext cx="482600" cy="209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9" idx="4"/>
              <a:endCxn id="31" idx="0"/>
            </p:cNvCxnSpPr>
            <p:nvPr/>
          </p:nvCxnSpPr>
          <p:spPr bwMode="auto">
            <a:xfrm rot="16200000" flipH="1">
              <a:off x="8261350" y="3219450"/>
              <a:ext cx="482600" cy="241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0" idx="3"/>
              <a:endCxn id="35" idx="0"/>
            </p:cNvCxnSpPr>
            <p:nvPr/>
          </p:nvCxnSpPr>
          <p:spPr bwMode="auto">
            <a:xfrm rot="5400000">
              <a:off x="7864476" y="3872636"/>
              <a:ext cx="46123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0" idx="5"/>
              <a:endCxn id="34" idx="0"/>
            </p:cNvCxnSpPr>
            <p:nvPr/>
          </p:nvCxnSpPr>
          <p:spPr bwMode="auto">
            <a:xfrm rot="16200000" flipH="1">
              <a:off x="8006486" y="3885335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1" idx="3"/>
              <a:endCxn id="33" idx="0"/>
            </p:cNvCxnSpPr>
            <p:nvPr/>
          </p:nvCxnSpPr>
          <p:spPr bwMode="auto">
            <a:xfrm rot="5400000">
              <a:off x="8321676" y="3885336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31" idx="5"/>
              <a:endCxn id="32" idx="0"/>
            </p:cNvCxnSpPr>
            <p:nvPr/>
          </p:nvCxnSpPr>
          <p:spPr bwMode="auto">
            <a:xfrm rot="16200000" flipH="1">
              <a:off x="8482736" y="3859935"/>
              <a:ext cx="467589" cy="10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6242050" y="41148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115050" y="3479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356350" y="29273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807200" y="18542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11850" y="2444750"/>
              <a:ext cx="241300" cy="2413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21600" y="24257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277100" y="29464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454900" y="34988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88250" y="4095750"/>
              <a:ext cx="222250" cy="2222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52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309"/>
    </mc:Choice>
    <mc:Fallback xmlns="">
      <p:transition xmlns:p14="http://schemas.microsoft.com/office/powerpoint/2010/main" spd="slow" advTm="3303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Algorithms</a:t>
            </a:r>
            <a:endParaRPr lang="en-US" dirty="0"/>
          </a:p>
        </p:txBody>
      </p: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5365193" cy="4495800"/>
          </a:xfrm>
        </p:spPr>
        <p:txBody>
          <a:bodyPr/>
          <a:lstStyle/>
          <a:p>
            <a:r>
              <a:rPr lang="en-US" dirty="0" smtClean="0"/>
              <a:t>Approximate “tail” oracle: </a:t>
            </a:r>
          </a:p>
          <a:p>
            <a:pPr lvl="1"/>
            <a:r>
              <a:rPr lang="en-US" dirty="0" smtClean="0"/>
              <a:t>Idea: </a:t>
            </a:r>
            <a:r>
              <a:rPr lang="en-US" b="1" dirty="0" smtClean="0"/>
              <a:t>Lagrange relaxation</a:t>
            </a:r>
            <a:r>
              <a:rPr lang="en-US" dirty="0" smtClean="0"/>
              <a:t> + Pareto curve analysis</a:t>
            </a:r>
          </a:p>
          <a:p>
            <a:r>
              <a:rPr lang="en-US" dirty="0" smtClean="0"/>
              <a:t>Approximate “head” oracle:</a:t>
            </a:r>
          </a:p>
          <a:p>
            <a:pPr lvl="1"/>
            <a:r>
              <a:rPr lang="en-US" dirty="0" smtClean="0"/>
              <a:t>Idea: </a:t>
            </a:r>
            <a:r>
              <a:rPr lang="en-US" b="1" dirty="0" err="1" smtClean="0"/>
              <a:t>Submodular</a:t>
            </a:r>
            <a:r>
              <a:rPr lang="en-US" b="1" dirty="0" smtClean="0"/>
              <a:t> maximization</a:t>
            </a:r>
          </a:p>
          <a:p>
            <a:endParaRPr lang="en-US" dirty="0" smtClean="0"/>
          </a:p>
        </p:txBody>
      </p:sp>
      <p:grpSp>
        <p:nvGrpSpPr>
          <p:cNvPr id="31" name="Group 64"/>
          <p:cNvGrpSpPr/>
          <p:nvPr/>
        </p:nvGrpSpPr>
        <p:grpSpPr>
          <a:xfrm>
            <a:off x="5593793" y="1227069"/>
            <a:ext cx="3352800" cy="2292350"/>
            <a:chOff x="5029200" y="1854200"/>
            <a:chExt cx="3797300" cy="2495550"/>
          </a:xfrm>
        </p:grpSpPr>
        <p:cxnSp>
          <p:nvCxnSpPr>
            <p:cNvPr id="32" name="Straight Connector 31"/>
            <p:cNvCxnSpPr/>
            <p:nvPr/>
          </p:nvCxnSpPr>
          <p:spPr bwMode="auto">
            <a:xfrm rot="5400000">
              <a:off x="6286500" y="1866900"/>
              <a:ext cx="45720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934200" y="2057400"/>
              <a:ext cx="8382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 flipV="1">
              <a:off x="6032500" y="2578100"/>
              <a:ext cx="4064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5549900" y="2590800"/>
              <a:ext cx="457200" cy="40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7416800" y="2565400"/>
              <a:ext cx="4064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7912100" y="2527300"/>
              <a:ext cx="4064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6153150" y="3244850"/>
              <a:ext cx="393700" cy="20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H="1">
              <a:off x="6083300" y="3860800"/>
              <a:ext cx="419100" cy="8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H="1">
              <a:off x="7277100" y="3263900"/>
              <a:ext cx="4191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16200000" flipH="1">
              <a:off x="7429500" y="3873500"/>
              <a:ext cx="4064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7067550" y="3244850"/>
              <a:ext cx="4191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546100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086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181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7150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0515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8293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6007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295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0292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3977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9786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20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832485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81153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856615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87122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847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82105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80010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cxnSp>
          <p:nvCxnSpPr>
            <p:cNvPr id="90" name="Straight Connector 89"/>
            <p:cNvCxnSpPr>
              <a:stCxn id="43" idx="3"/>
              <a:endCxn id="45" idx="0"/>
            </p:cNvCxnSpPr>
            <p:nvPr/>
          </p:nvCxnSpPr>
          <p:spPr bwMode="auto">
            <a:xfrm rot="5400000">
              <a:off x="5108576" y="3212236"/>
              <a:ext cx="499339" cy="238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>
              <a:stCxn id="43" idx="5"/>
              <a:endCxn id="46" idx="0"/>
            </p:cNvCxnSpPr>
            <p:nvPr/>
          </p:nvCxnSpPr>
          <p:spPr bwMode="auto">
            <a:xfrm rot="16200000" flipH="1">
              <a:off x="5415686" y="3224935"/>
              <a:ext cx="499339" cy="213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>
              <a:stCxn id="45" idx="3"/>
              <a:endCxn id="51" idx="0"/>
            </p:cNvCxnSpPr>
            <p:nvPr/>
          </p:nvCxnSpPr>
          <p:spPr bwMode="auto">
            <a:xfrm rot="5400000">
              <a:off x="4911726" y="3853586"/>
              <a:ext cx="461239" cy="111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45" idx="5"/>
              <a:endCxn id="50" idx="0"/>
            </p:cNvCxnSpPr>
            <p:nvPr/>
          </p:nvCxnSpPr>
          <p:spPr bwMode="auto">
            <a:xfrm rot="16200000" flipH="1">
              <a:off x="5082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>
              <a:stCxn id="46" idx="3"/>
              <a:endCxn id="49" idx="0"/>
            </p:cNvCxnSpPr>
            <p:nvPr/>
          </p:nvCxnSpPr>
          <p:spPr bwMode="auto">
            <a:xfrm rot="5400000">
              <a:off x="5461001" y="3875811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>
              <a:stCxn id="46" idx="5"/>
              <a:endCxn id="48" idx="0"/>
            </p:cNvCxnSpPr>
            <p:nvPr/>
          </p:nvCxnSpPr>
          <p:spPr bwMode="auto">
            <a:xfrm rot="16200000" flipH="1">
              <a:off x="56157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endCxn id="47" idx="0"/>
            </p:cNvCxnSpPr>
            <p:nvPr/>
          </p:nvCxnSpPr>
          <p:spPr bwMode="auto">
            <a:xfrm rot="5400000">
              <a:off x="5949950" y="3854450"/>
              <a:ext cx="457200" cy="139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>
              <a:stCxn id="44" idx="3"/>
              <a:endCxn id="53" idx="0"/>
            </p:cNvCxnSpPr>
            <p:nvPr/>
          </p:nvCxnSpPr>
          <p:spPr bwMode="auto">
            <a:xfrm rot="5400000">
              <a:off x="6835776" y="3878986"/>
              <a:ext cx="467589" cy="675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44" idx="5"/>
              <a:endCxn id="54" idx="0"/>
            </p:cNvCxnSpPr>
            <p:nvPr/>
          </p:nvCxnSpPr>
          <p:spPr bwMode="auto">
            <a:xfrm rot="16200000" flipH="1">
              <a:off x="6987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endCxn id="52" idx="0"/>
            </p:cNvCxnSpPr>
            <p:nvPr/>
          </p:nvCxnSpPr>
          <p:spPr bwMode="auto">
            <a:xfrm rot="5400000">
              <a:off x="7302500" y="3873500"/>
              <a:ext cx="43180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55" idx="4"/>
              <a:endCxn id="56" idx="0"/>
            </p:cNvCxnSpPr>
            <p:nvPr/>
          </p:nvCxnSpPr>
          <p:spPr bwMode="auto">
            <a:xfrm rot="5400000">
              <a:off x="8035925" y="3235325"/>
              <a:ext cx="482600" cy="209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55" idx="4"/>
              <a:endCxn id="57" idx="0"/>
            </p:cNvCxnSpPr>
            <p:nvPr/>
          </p:nvCxnSpPr>
          <p:spPr bwMode="auto">
            <a:xfrm rot="16200000" flipH="1">
              <a:off x="8261350" y="3219450"/>
              <a:ext cx="482600" cy="241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56" idx="3"/>
              <a:endCxn id="89" idx="0"/>
            </p:cNvCxnSpPr>
            <p:nvPr/>
          </p:nvCxnSpPr>
          <p:spPr bwMode="auto">
            <a:xfrm rot="5400000">
              <a:off x="7864476" y="3872636"/>
              <a:ext cx="46123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56" idx="5"/>
              <a:endCxn id="88" idx="0"/>
            </p:cNvCxnSpPr>
            <p:nvPr/>
          </p:nvCxnSpPr>
          <p:spPr bwMode="auto">
            <a:xfrm rot="16200000" flipH="1">
              <a:off x="8006486" y="3885335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57" idx="3"/>
              <a:endCxn id="87" idx="0"/>
            </p:cNvCxnSpPr>
            <p:nvPr/>
          </p:nvCxnSpPr>
          <p:spPr bwMode="auto">
            <a:xfrm rot="5400000">
              <a:off x="8321676" y="3885336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57" idx="5"/>
              <a:endCxn id="58" idx="0"/>
            </p:cNvCxnSpPr>
            <p:nvPr/>
          </p:nvCxnSpPr>
          <p:spPr bwMode="auto">
            <a:xfrm rot="16200000" flipH="1">
              <a:off x="8482736" y="3859935"/>
              <a:ext cx="467589" cy="10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Oval 105"/>
            <p:cNvSpPr/>
            <p:nvPr/>
          </p:nvSpPr>
          <p:spPr bwMode="auto">
            <a:xfrm>
              <a:off x="6242050" y="41148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115050" y="3479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356350" y="29273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807200" y="18542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911850" y="2444750"/>
              <a:ext cx="241300" cy="2413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21600" y="24257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277100" y="29464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454900" y="34988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588250" y="4095750"/>
              <a:ext cx="222250" cy="2222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55"/>
    </mc:Choice>
    <mc:Fallback xmlns="">
      <p:transition xmlns:p14="http://schemas.microsoft.com/office/powerpoint/2010/main" spd="slow" advTm="867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965700" cy="5410200"/>
          </a:xfrm>
        </p:spPr>
        <p:txBody>
          <a:bodyPr/>
          <a:lstStyle/>
          <a:p>
            <a:r>
              <a:rPr lang="en-US" dirty="0" smtClean="0"/>
              <a:t>Want to </a:t>
            </a:r>
            <a:r>
              <a:rPr lang="en-US" dirty="0" smtClean="0">
                <a:solidFill>
                  <a:srgbClr val="0000FF"/>
                </a:solidFill>
              </a:rPr>
              <a:t>approximate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endParaRPr lang="en-US" b="1" dirty="0" smtClean="0"/>
          </a:p>
          <a:p>
            <a:r>
              <a:rPr lang="en-US" b="1" dirty="0" smtClean="0"/>
              <a:t>Lemma</a:t>
            </a:r>
            <a:r>
              <a:rPr lang="en-US" dirty="0" smtClean="0"/>
              <a:t>: The </a:t>
            </a:r>
            <a:r>
              <a:rPr lang="en-US" i="1" dirty="0" smtClean="0"/>
              <a:t>optimal </a:t>
            </a:r>
            <a:r>
              <a:rPr lang="en-US" dirty="0" smtClean="0"/>
              <a:t>tree can be always broken up into </a:t>
            </a:r>
            <a:r>
              <a:rPr lang="en-US" b="1" dirty="0" smtClean="0"/>
              <a:t>disjoint</a:t>
            </a:r>
            <a:r>
              <a:rPr lang="en-US" dirty="0" smtClean="0"/>
              <a:t> trees of size O(log n)</a:t>
            </a:r>
          </a:p>
          <a:p>
            <a:endParaRPr lang="en-US" b="1" dirty="0" smtClean="0"/>
          </a:p>
          <a:p>
            <a:r>
              <a:rPr lang="en-US" b="1" dirty="0" smtClean="0"/>
              <a:t>Greedy</a:t>
            </a:r>
            <a:r>
              <a:rPr lang="en-US" dirty="0" smtClean="0"/>
              <a:t> approach: compute </a:t>
            </a:r>
            <a:r>
              <a:rPr lang="en-US" dirty="0" smtClean="0">
                <a:solidFill>
                  <a:srgbClr val="FF0000"/>
                </a:solidFill>
              </a:rPr>
              <a:t>exact </a:t>
            </a:r>
            <a:r>
              <a:rPr lang="en-US" dirty="0" smtClean="0"/>
              <a:t>projections with sparsity level O(log n), assemble pieces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23000" y="2895600"/>
            <a:ext cx="1676400" cy="2810651"/>
            <a:chOff x="6223000" y="2895600"/>
            <a:chExt cx="1676400" cy="2810651"/>
          </a:xfrm>
        </p:grpSpPr>
        <p:sp>
          <p:nvSpPr>
            <p:cNvPr id="178" name="Rounded Rectangle 177"/>
            <p:cNvSpPr/>
            <p:nvPr/>
          </p:nvSpPr>
          <p:spPr bwMode="auto">
            <a:xfrm>
              <a:off x="7391400" y="2895600"/>
              <a:ext cx="317500" cy="137555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372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3" name="Rounded Rectangle 172"/>
            <p:cNvSpPr/>
            <p:nvPr/>
          </p:nvSpPr>
          <p:spPr bwMode="auto">
            <a:xfrm>
              <a:off x="6223000" y="3598051"/>
              <a:ext cx="357632" cy="1104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2" name="Rounded Rectangle 171"/>
            <p:cNvSpPr/>
            <p:nvPr/>
          </p:nvSpPr>
          <p:spPr bwMode="auto">
            <a:xfrm>
              <a:off x="6337300" y="4753751"/>
              <a:ext cx="279400" cy="9525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4" name="Rounded Rectangle 173"/>
            <p:cNvSpPr/>
            <p:nvPr/>
          </p:nvSpPr>
          <p:spPr bwMode="auto">
            <a:xfrm>
              <a:off x="7569200" y="4208806"/>
              <a:ext cx="330200" cy="14720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1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160905" y="1295400"/>
            <a:ext cx="64858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2733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99825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6919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01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 </a:t>
            </a:r>
            <a:r>
              <a:rPr lang="en-US" dirty="0" smtClean="0"/>
              <a:t>||H(x)||≥ C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spc="40" dirty="0" err="1" smtClean="0">
                <a:cs typeface="Times New Roman"/>
              </a:rPr>
              <a:t>argmax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baseline="-25000" dirty="0" smtClean="0">
                <a:cs typeface="メイリオ"/>
              </a:rPr>
              <a:t>∈</a:t>
            </a:r>
            <a:r>
              <a:rPr lang="en-US" spc="89" baseline="-25000" dirty="0" smtClean="0">
                <a:cs typeface="Calibri"/>
              </a:rPr>
              <a:t>Tree</a:t>
            </a:r>
            <a:r>
              <a:rPr lang="en-US" spc="-160" baseline="-25000" dirty="0" smtClean="0">
                <a:cs typeface="メイリオ"/>
              </a:rPr>
              <a:t>  </a:t>
            </a:r>
            <a:r>
              <a:rPr lang="en-US" spc="-160" dirty="0" smtClean="0">
                <a:cs typeface="メイリオ"/>
              </a:rPr>
              <a:t>||x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dirty="0" smtClean="0">
                <a:cs typeface="メイリオ"/>
              </a:rPr>
              <a:t>||</a:t>
            </a:r>
            <a:r>
              <a:rPr lang="en-US" spc="-160" baseline="-25000" dirty="0" smtClean="0">
                <a:cs typeface="メイリオ"/>
              </a:rPr>
              <a:t>2</a:t>
            </a:r>
          </a:p>
          <a:p>
            <a:endParaRPr lang="en-US" dirty="0"/>
          </a:p>
        </p:txBody>
      </p:sp>
      <p:grpSp>
        <p:nvGrpSpPr>
          <p:cNvPr id="71" name="Group 64"/>
          <p:cNvGrpSpPr/>
          <p:nvPr/>
        </p:nvGrpSpPr>
        <p:grpSpPr>
          <a:xfrm>
            <a:off x="5198426" y="3216747"/>
            <a:ext cx="3906212" cy="2464104"/>
            <a:chOff x="5029200" y="1854200"/>
            <a:chExt cx="3797300" cy="2495550"/>
          </a:xfrm>
        </p:grpSpPr>
        <p:cxnSp>
          <p:nvCxnSpPr>
            <p:cNvPr id="72" name="Straight Connector 71"/>
            <p:cNvCxnSpPr/>
            <p:nvPr/>
          </p:nvCxnSpPr>
          <p:spPr bwMode="auto">
            <a:xfrm rot="5400000">
              <a:off x="6286500" y="1866900"/>
              <a:ext cx="45720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934200" y="2057400"/>
              <a:ext cx="8382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 flipV="1">
              <a:off x="6032500" y="2578100"/>
              <a:ext cx="4064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5549900" y="2590800"/>
              <a:ext cx="457200" cy="40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7416800" y="2565400"/>
              <a:ext cx="4064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H="1">
              <a:off x="7912100" y="2527300"/>
              <a:ext cx="4064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6153150" y="3244850"/>
              <a:ext cx="393700" cy="20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6083300" y="3860800"/>
              <a:ext cx="419100" cy="8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6200000" flipH="1">
              <a:off x="7277100" y="3263900"/>
              <a:ext cx="4191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7429500" y="3873500"/>
              <a:ext cx="4064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7067550" y="3244850"/>
              <a:ext cx="4191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Oval 82"/>
            <p:cNvSpPr/>
            <p:nvPr/>
          </p:nvSpPr>
          <p:spPr bwMode="auto">
            <a:xfrm>
              <a:off x="546100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086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5181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7150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0515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58293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56007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295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0292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3977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9786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20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832485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1153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856615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87122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847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82105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80010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cxnSp>
          <p:nvCxnSpPr>
            <p:cNvPr id="102" name="Straight Connector 101"/>
            <p:cNvCxnSpPr>
              <a:stCxn id="83" idx="3"/>
              <a:endCxn id="85" idx="0"/>
            </p:cNvCxnSpPr>
            <p:nvPr/>
          </p:nvCxnSpPr>
          <p:spPr bwMode="auto">
            <a:xfrm rot="5400000">
              <a:off x="5108576" y="3212236"/>
              <a:ext cx="499339" cy="238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83" idx="5"/>
              <a:endCxn id="86" idx="0"/>
            </p:cNvCxnSpPr>
            <p:nvPr/>
          </p:nvCxnSpPr>
          <p:spPr bwMode="auto">
            <a:xfrm rot="16200000" flipH="1">
              <a:off x="5415686" y="3224935"/>
              <a:ext cx="499339" cy="213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85" idx="3"/>
              <a:endCxn id="91" idx="0"/>
            </p:cNvCxnSpPr>
            <p:nvPr/>
          </p:nvCxnSpPr>
          <p:spPr bwMode="auto">
            <a:xfrm rot="5400000">
              <a:off x="4911726" y="3853586"/>
              <a:ext cx="461239" cy="111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85" idx="5"/>
              <a:endCxn id="90" idx="0"/>
            </p:cNvCxnSpPr>
            <p:nvPr/>
          </p:nvCxnSpPr>
          <p:spPr bwMode="auto">
            <a:xfrm rot="16200000" flipH="1">
              <a:off x="5082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86" idx="3"/>
              <a:endCxn id="89" idx="0"/>
            </p:cNvCxnSpPr>
            <p:nvPr/>
          </p:nvCxnSpPr>
          <p:spPr bwMode="auto">
            <a:xfrm rot="5400000">
              <a:off x="5461001" y="3875811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86" idx="5"/>
              <a:endCxn id="88" idx="0"/>
            </p:cNvCxnSpPr>
            <p:nvPr/>
          </p:nvCxnSpPr>
          <p:spPr bwMode="auto">
            <a:xfrm rot="16200000" flipH="1">
              <a:off x="56157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endCxn id="87" idx="0"/>
            </p:cNvCxnSpPr>
            <p:nvPr/>
          </p:nvCxnSpPr>
          <p:spPr bwMode="auto">
            <a:xfrm rot="5400000">
              <a:off x="5949950" y="3854450"/>
              <a:ext cx="457200" cy="139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84" idx="3"/>
              <a:endCxn id="93" idx="0"/>
            </p:cNvCxnSpPr>
            <p:nvPr/>
          </p:nvCxnSpPr>
          <p:spPr bwMode="auto">
            <a:xfrm rot="5400000">
              <a:off x="6835776" y="3878986"/>
              <a:ext cx="467589" cy="675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84" idx="5"/>
              <a:endCxn id="94" idx="0"/>
            </p:cNvCxnSpPr>
            <p:nvPr/>
          </p:nvCxnSpPr>
          <p:spPr bwMode="auto">
            <a:xfrm rot="16200000" flipH="1">
              <a:off x="6987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>
              <a:endCxn id="92" idx="0"/>
            </p:cNvCxnSpPr>
            <p:nvPr/>
          </p:nvCxnSpPr>
          <p:spPr bwMode="auto">
            <a:xfrm rot="5400000">
              <a:off x="7302500" y="3873500"/>
              <a:ext cx="43180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95" idx="4"/>
              <a:endCxn id="96" idx="0"/>
            </p:cNvCxnSpPr>
            <p:nvPr/>
          </p:nvCxnSpPr>
          <p:spPr bwMode="auto">
            <a:xfrm rot="5400000">
              <a:off x="8035925" y="3235325"/>
              <a:ext cx="482600" cy="209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95" idx="4"/>
              <a:endCxn id="97" idx="0"/>
            </p:cNvCxnSpPr>
            <p:nvPr/>
          </p:nvCxnSpPr>
          <p:spPr bwMode="auto">
            <a:xfrm rot="16200000" flipH="1">
              <a:off x="8261350" y="3219450"/>
              <a:ext cx="482600" cy="241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96" idx="3"/>
              <a:endCxn id="101" idx="0"/>
            </p:cNvCxnSpPr>
            <p:nvPr/>
          </p:nvCxnSpPr>
          <p:spPr bwMode="auto">
            <a:xfrm rot="5400000">
              <a:off x="7864476" y="3872636"/>
              <a:ext cx="46123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96" idx="5"/>
              <a:endCxn id="100" idx="0"/>
            </p:cNvCxnSpPr>
            <p:nvPr/>
          </p:nvCxnSpPr>
          <p:spPr bwMode="auto">
            <a:xfrm rot="16200000" flipH="1">
              <a:off x="8006486" y="3885335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97" idx="3"/>
              <a:endCxn id="99" idx="0"/>
            </p:cNvCxnSpPr>
            <p:nvPr/>
          </p:nvCxnSpPr>
          <p:spPr bwMode="auto">
            <a:xfrm rot="5400000">
              <a:off x="8321676" y="3885336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>
              <a:stCxn id="97" idx="5"/>
              <a:endCxn id="98" idx="0"/>
            </p:cNvCxnSpPr>
            <p:nvPr/>
          </p:nvCxnSpPr>
          <p:spPr bwMode="auto">
            <a:xfrm rot="16200000" flipH="1">
              <a:off x="8482736" y="3859935"/>
              <a:ext cx="467589" cy="10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/>
            <p:nvPr/>
          </p:nvSpPr>
          <p:spPr bwMode="auto">
            <a:xfrm>
              <a:off x="6242050" y="41148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6115050" y="3479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356350" y="29273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807200" y="18542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5911850" y="2444750"/>
              <a:ext cx="241300" cy="2413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7721600" y="24257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277100" y="29464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7454900" y="34988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7588250" y="4095750"/>
              <a:ext cx="222250" cy="2222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5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965700" cy="5410200"/>
          </a:xfrm>
        </p:spPr>
        <p:txBody>
          <a:bodyPr/>
          <a:lstStyle/>
          <a:p>
            <a:r>
              <a:rPr lang="en-US" dirty="0" smtClean="0"/>
              <a:t>Want to </a:t>
            </a:r>
            <a:r>
              <a:rPr lang="en-US" dirty="0" smtClean="0">
                <a:solidFill>
                  <a:srgbClr val="0000FF"/>
                </a:solidFill>
              </a:rPr>
              <a:t>approximate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endParaRPr lang="en-US" b="1" dirty="0" smtClean="0"/>
          </a:p>
          <a:p>
            <a:r>
              <a:rPr lang="en-US" b="1" dirty="0" smtClean="0"/>
              <a:t>Greedy</a:t>
            </a:r>
            <a:r>
              <a:rPr lang="en-US" dirty="0" smtClean="0"/>
              <a:t> approach:</a:t>
            </a:r>
          </a:p>
          <a:p>
            <a:pPr lvl="1"/>
            <a:r>
              <a:rPr lang="en-US" dirty="0" smtClean="0"/>
              <a:t>Pre-processing: execute DP for exact tree sparsity, sparsity O(log n)</a:t>
            </a:r>
          </a:p>
          <a:p>
            <a:pPr lvl="1"/>
            <a:r>
              <a:rPr lang="en-US" dirty="0" smtClean="0"/>
              <a:t>Repeat k/log n times:</a:t>
            </a:r>
          </a:p>
          <a:p>
            <a:pPr lvl="2"/>
            <a:r>
              <a:rPr lang="en-US" dirty="0" smtClean="0"/>
              <a:t>Select the best O(log n)-sparse tree</a:t>
            </a:r>
          </a:p>
          <a:p>
            <a:pPr lvl="2"/>
            <a:r>
              <a:rPr lang="en-US" dirty="0" smtClean="0"/>
              <a:t>Set the corresponding coordinates to zero</a:t>
            </a:r>
          </a:p>
          <a:p>
            <a:pPr lvl="2"/>
            <a:r>
              <a:rPr lang="en-US" dirty="0" smtClean="0"/>
              <a:t>Update the data structure</a:t>
            </a:r>
          </a:p>
          <a:p>
            <a:pPr marL="457092" lvl="1" indent="0">
              <a:buNone/>
            </a:pPr>
            <a:r>
              <a:rPr lang="en-US" dirty="0" smtClean="0"/>
              <a:t> </a:t>
            </a:r>
          </a:p>
          <a:p>
            <a:pPr marL="457092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092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78" name="Rounded Rectangle 177"/>
          <p:cNvSpPr/>
          <p:nvPr/>
        </p:nvSpPr>
        <p:spPr bwMode="auto">
          <a:xfrm>
            <a:off x="7391400" y="2895600"/>
            <a:ext cx="317500" cy="13755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72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6223000" y="3598051"/>
            <a:ext cx="357632" cy="1104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72" name="Rounded Rectangle 171"/>
          <p:cNvSpPr/>
          <p:nvPr/>
        </p:nvSpPr>
        <p:spPr bwMode="auto">
          <a:xfrm>
            <a:off x="6337300" y="4753751"/>
            <a:ext cx="279400" cy="952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74" name="Rounded Rectangle 173"/>
          <p:cNvSpPr/>
          <p:nvPr/>
        </p:nvSpPr>
        <p:spPr bwMode="auto">
          <a:xfrm>
            <a:off x="7569200" y="4208806"/>
            <a:ext cx="330200" cy="14720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160905" y="1295400"/>
            <a:ext cx="64858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2733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99825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6919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01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dirty="0"/>
          </a:p>
          <a:p>
            <a:pPr marL="0" indent="0">
              <a:buFontTx/>
              <a:buNone/>
            </a:pPr>
            <a:r>
              <a:rPr lang="en-US" sz="2000" dirty="0" smtClean="0"/>
              <a:t> </a:t>
            </a:r>
            <a:r>
              <a:rPr lang="en-US" smtClean="0"/>
              <a:t>||H</a:t>
            </a:r>
            <a:r>
              <a:rPr lang="en-US" dirty="0" smtClean="0"/>
              <a:t>(x)||≥ C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spc="40" dirty="0" err="1" smtClean="0">
                <a:cs typeface="Times New Roman"/>
              </a:rPr>
              <a:t>argmax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baseline="-25000" dirty="0" smtClean="0">
                <a:cs typeface="メイリオ"/>
              </a:rPr>
              <a:t>∈</a:t>
            </a:r>
            <a:r>
              <a:rPr lang="en-US" spc="89" baseline="-25000" dirty="0" smtClean="0">
                <a:cs typeface="Calibri"/>
              </a:rPr>
              <a:t>Tree</a:t>
            </a:r>
            <a:r>
              <a:rPr lang="en-US" spc="-160" baseline="-25000" dirty="0" smtClean="0">
                <a:cs typeface="メイリオ"/>
              </a:rPr>
              <a:t>  </a:t>
            </a:r>
            <a:r>
              <a:rPr lang="en-US" spc="-160" dirty="0" smtClean="0">
                <a:cs typeface="メイリオ"/>
              </a:rPr>
              <a:t>||x</a:t>
            </a:r>
            <a:r>
              <a:rPr lang="en-US" spc="-119" baseline="-25000" dirty="0" smtClean="0">
                <a:cs typeface="Calibri"/>
              </a:rPr>
              <a:t>Ω</a:t>
            </a:r>
            <a:r>
              <a:rPr lang="en-US" spc="-160" dirty="0" smtClean="0">
                <a:cs typeface="メイリオ"/>
              </a:rPr>
              <a:t>||</a:t>
            </a:r>
            <a:r>
              <a:rPr lang="en-US" spc="-160" baseline="-25000" dirty="0" smtClean="0">
                <a:cs typeface="メイリオ"/>
              </a:rPr>
              <a:t>2</a:t>
            </a:r>
          </a:p>
          <a:p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 bwMode="auto">
          <a:xfrm rot="5400000">
            <a:off x="6501224" y="3211986"/>
            <a:ext cx="451439" cy="862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7158064" y="3417387"/>
            <a:ext cx="862241" cy="451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 flipV="1">
            <a:off x="6238891" y="3922612"/>
            <a:ext cx="401279" cy="44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734060" y="3944065"/>
            <a:ext cx="470313" cy="4012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7662894" y="3909548"/>
            <a:ext cx="401279" cy="4703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6200000" flipH="1">
            <a:off x="8172400" y="3870355"/>
            <a:ext cx="401279" cy="548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6362739" y="4585679"/>
            <a:ext cx="388739" cy="20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H="1">
            <a:off x="6291410" y="5196227"/>
            <a:ext cx="413819" cy="9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16200000" flipH="1">
            <a:off x="7519450" y="4604751"/>
            <a:ext cx="413819" cy="195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16200000" flipH="1">
            <a:off x="7675959" y="5208505"/>
            <a:ext cx="401279" cy="1045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7303889" y="4585155"/>
            <a:ext cx="413819" cy="235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5642611" y="4332804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314835" y="4922183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5355197" y="4922183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03896" y="4922183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250098" y="548648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021474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5786317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472775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198426" y="5473942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634909" y="548648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203789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432413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8588600" y="4332804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8373040" y="4922183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836821" y="4922183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8987060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8738839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8471022" y="5480211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8255461" y="5473942"/>
            <a:ext cx="117578" cy="1128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cxnSp>
        <p:nvCxnSpPr>
          <p:cNvPr id="102" name="Straight Connector 101"/>
          <p:cNvCxnSpPr>
            <a:stCxn id="83" idx="3"/>
            <a:endCxn id="85" idx="0"/>
          </p:cNvCxnSpPr>
          <p:nvPr/>
        </p:nvCxnSpPr>
        <p:spPr bwMode="auto">
          <a:xfrm rot="5400000">
            <a:off x="5290386" y="4552738"/>
            <a:ext cx="493047" cy="245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83" idx="5"/>
            <a:endCxn id="86" idx="0"/>
          </p:cNvCxnSpPr>
          <p:nvPr/>
        </p:nvCxnSpPr>
        <p:spPr bwMode="auto">
          <a:xfrm rot="16200000" flipH="1">
            <a:off x="5606304" y="4565801"/>
            <a:ext cx="493047" cy="219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85" idx="3"/>
            <a:endCxn id="91" idx="0"/>
          </p:cNvCxnSpPr>
          <p:nvPr/>
        </p:nvCxnSpPr>
        <p:spPr bwMode="auto">
          <a:xfrm rot="5400000">
            <a:off x="5087103" y="5188627"/>
            <a:ext cx="455427" cy="115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85" idx="5"/>
            <a:endCxn id="90" idx="0"/>
          </p:cNvCxnSpPr>
          <p:nvPr/>
        </p:nvCxnSpPr>
        <p:spPr bwMode="auto">
          <a:xfrm rot="16200000" flipH="1">
            <a:off x="5262712" y="5211358"/>
            <a:ext cx="461697" cy="7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stCxn id="86" idx="3"/>
            <a:endCxn id="89" idx="0"/>
          </p:cNvCxnSpPr>
          <p:nvPr/>
        </p:nvCxnSpPr>
        <p:spPr bwMode="auto">
          <a:xfrm rot="5400000">
            <a:off x="5652263" y="5211359"/>
            <a:ext cx="461697" cy="7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86" idx="5"/>
            <a:endCxn id="88" idx="0"/>
          </p:cNvCxnSpPr>
          <p:nvPr/>
        </p:nvCxnSpPr>
        <p:spPr bwMode="auto">
          <a:xfrm rot="16200000" flipH="1">
            <a:off x="5811411" y="5211358"/>
            <a:ext cx="461697" cy="7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endCxn id="87" idx="0"/>
          </p:cNvCxnSpPr>
          <p:nvPr/>
        </p:nvCxnSpPr>
        <p:spPr bwMode="auto">
          <a:xfrm rot="5400000">
            <a:off x="6155022" y="5188909"/>
            <a:ext cx="451439" cy="143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84" idx="3"/>
            <a:endCxn id="93" idx="0"/>
          </p:cNvCxnSpPr>
          <p:nvPr/>
        </p:nvCxnSpPr>
        <p:spPr bwMode="auto">
          <a:xfrm rot="5400000">
            <a:off x="7066469" y="5214625"/>
            <a:ext cx="461697" cy="694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84" idx="5"/>
            <a:endCxn id="94" idx="0"/>
          </p:cNvCxnSpPr>
          <p:nvPr/>
        </p:nvCxnSpPr>
        <p:spPr bwMode="auto">
          <a:xfrm rot="16200000" flipH="1">
            <a:off x="7222350" y="5211358"/>
            <a:ext cx="461697" cy="7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endCxn id="92" idx="0"/>
          </p:cNvCxnSpPr>
          <p:nvPr/>
        </p:nvCxnSpPr>
        <p:spPr bwMode="auto">
          <a:xfrm rot="5400000">
            <a:off x="7545840" y="5207981"/>
            <a:ext cx="426359" cy="130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95" idx="4"/>
            <a:endCxn id="96" idx="0"/>
          </p:cNvCxnSpPr>
          <p:nvPr/>
        </p:nvCxnSpPr>
        <p:spPr bwMode="auto">
          <a:xfrm rot="5400000">
            <a:off x="8301350" y="4576143"/>
            <a:ext cx="476519" cy="2155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95" idx="4"/>
            <a:endCxn id="97" idx="0"/>
          </p:cNvCxnSpPr>
          <p:nvPr/>
        </p:nvCxnSpPr>
        <p:spPr bwMode="auto">
          <a:xfrm rot="16200000" flipH="1">
            <a:off x="8533240" y="4559813"/>
            <a:ext cx="476519" cy="2482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96" idx="3"/>
            <a:endCxn id="101" idx="0"/>
          </p:cNvCxnSpPr>
          <p:nvPr/>
        </p:nvCxnSpPr>
        <p:spPr bwMode="auto">
          <a:xfrm rot="5400000">
            <a:off x="8124542" y="5208224"/>
            <a:ext cx="455427" cy="76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96" idx="5"/>
            <a:endCxn id="100" idx="0"/>
          </p:cNvCxnSpPr>
          <p:nvPr/>
        </p:nvCxnSpPr>
        <p:spPr bwMode="auto">
          <a:xfrm rot="16200000" flipH="1">
            <a:off x="8270756" y="5221156"/>
            <a:ext cx="461697" cy="5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97" idx="3"/>
            <a:endCxn id="99" idx="0"/>
          </p:cNvCxnSpPr>
          <p:nvPr/>
        </p:nvCxnSpPr>
        <p:spPr bwMode="auto">
          <a:xfrm rot="5400000">
            <a:off x="8594986" y="5221157"/>
            <a:ext cx="461697" cy="56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>
            <a:stCxn id="97" idx="5"/>
            <a:endCxn id="98" idx="0"/>
          </p:cNvCxnSpPr>
          <p:nvPr/>
        </p:nvCxnSpPr>
        <p:spPr bwMode="auto">
          <a:xfrm rot="16200000" flipH="1">
            <a:off x="8760666" y="5195028"/>
            <a:ext cx="461697" cy="1086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Oval 175"/>
          <p:cNvSpPr/>
          <p:nvPr/>
        </p:nvSpPr>
        <p:spPr bwMode="auto">
          <a:xfrm>
            <a:off x="6446062" y="5448862"/>
            <a:ext cx="241689" cy="23198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6315420" y="4821863"/>
            <a:ext cx="235157" cy="22571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6563641" y="4276374"/>
            <a:ext cx="241689" cy="23198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7027422" y="3216747"/>
            <a:ext cx="235157" cy="22571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3" name="Oval 182"/>
          <p:cNvSpPr/>
          <p:nvPr/>
        </p:nvSpPr>
        <p:spPr bwMode="auto">
          <a:xfrm>
            <a:off x="6106392" y="3799856"/>
            <a:ext cx="248221" cy="23825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5" name="Oval 184"/>
          <p:cNvSpPr/>
          <p:nvPr/>
        </p:nvSpPr>
        <p:spPr bwMode="auto">
          <a:xfrm>
            <a:off x="7968048" y="3781046"/>
            <a:ext cx="235157" cy="22571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6" name="Oval 185"/>
          <p:cNvSpPr/>
          <p:nvPr/>
        </p:nvSpPr>
        <p:spPr bwMode="auto">
          <a:xfrm>
            <a:off x="7510799" y="4295184"/>
            <a:ext cx="241689" cy="23198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7" name="Oval 186"/>
          <p:cNvSpPr/>
          <p:nvPr/>
        </p:nvSpPr>
        <p:spPr bwMode="auto">
          <a:xfrm>
            <a:off x="7693699" y="4840673"/>
            <a:ext cx="241689" cy="23198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7830873" y="5430052"/>
            <a:ext cx="228624" cy="219449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8" grpId="0" animBg="1"/>
      <p:bldP spid="173" grpId="0" animBg="1"/>
      <p:bldP spid="172" grpId="0" animBg="1"/>
      <p:bldP spid="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50"/>
          <a:lstStyle/>
          <a:p>
            <a:r>
              <a:rPr lang="en-US" dirty="0" smtClean="0"/>
              <a:t>Sparsity in data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715000"/>
          </a:xfrm>
          <a:ln/>
        </p:spPr>
        <p:txBody>
          <a:bodyPr rIns="132050"/>
          <a:lstStyle/>
          <a:p>
            <a:r>
              <a:rPr lang="en-US" dirty="0" smtClean="0"/>
              <a:t>Data is often </a:t>
            </a:r>
            <a:r>
              <a:rPr lang="en-US" b="1" dirty="0" smtClean="0"/>
              <a:t>sparse</a:t>
            </a:r>
          </a:p>
          <a:p>
            <a:pPr lvl="1"/>
            <a:r>
              <a:rPr lang="en-US" dirty="0" smtClean="0"/>
              <a:t>In this talk, “data” means some x </a:t>
            </a:r>
            <a:r>
              <a:rPr lang="fr-FR" spc="-160" dirty="0" smtClean="0">
                <a:latin typeface="メイリオ"/>
                <a:cs typeface="メイリオ"/>
              </a:rPr>
              <a:t>∈ R</a:t>
            </a:r>
            <a:r>
              <a:rPr lang="fr-FR" spc="-160" baseline="30000" dirty="0" smtClean="0">
                <a:latin typeface="メイリオ"/>
                <a:cs typeface="メイリオ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38200" y="1981200"/>
            <a:ext cx="3122493" cy="3922931"/>
            <a:chOff x="838200" y="2057400"/>
            <a:chExt cx="3122493" cy="3922931"/>
          </a:xfrm>
        </p:grpSpPr>
        <p:pic>
          <p:nvPicPr>
            <p:cNvPr id="14" name="Picture 13" descr="realstar_orig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057400"/>
              <a:ext cx="3122493" cy="31050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42999" y="5334000"/>
              <a:ext cx="2817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/>
                <a:t>n</a:t>
              </a:r>
              <a:r>
                <a:rPr lang="en-US" dirty="0" smtClean="0"/>
                <a:t>-pixel Hubble image (cropped)</a:t>
              </a:r>
              <a:endParaRPr lang="en-US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28600" y="55626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Data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/>
              <a:t>can be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sz="2400" kern="0" dirty="0" smtClean="0"/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coefficients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numbers)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20661" y="2333144"/>
            <a:ext cx="3708400" cy="2235410"/>
            <a:chOff x="1066800" y="2057400"/>
            <a:chExt cx="2230283" cy="1790274"/>
          </a:xfrm>
        </p:grpSpPr>
        <p:pic>
          <p:nvPicPr>
            <p:cNvPr id="18" name="Picture 17" descr="real_unconform_orig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2057400"/>
              <a:ext cx="2177181" cy="14718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90111" y="3505200"/>
              <a:ext cx="1506972" cy="34247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05400" y="4644750"/>
            <a:ext cx="281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</a:t>
            </a:r>
            <a:r>
              <a:rPr lang="en-US" dirty="0" smtClean="0"/>
              <a:t>-pixel seismic image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537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143000"/>
            <a:ext cx="53579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2733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99825" indent="-2285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6919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01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106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198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5292" indent="-2285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Specification:</a:t>
            </a:r>
          </a:p>
          <a:p>
            <a:pPr lvl="1"/>
            <a:r>
              <a:rPr lang="en-US" dirty="0" smtClean="0"/>
              <a:t>Parameters: k, g, graph G</a:t>
            </a:r>
          </a:p>
          <a:p>
            <a:pPr lvl="1"/>
            <a:r>
              <a:rPr lang="en-US" dirty="0" smtClean="0"/>
              <a:t>Coefficients are nodes in G</a:t>
            </a:r>
          </a:p>
          <a:p>
            <a:pPr lvl="1"/>
            <a:r>
              <a:rPr lang="en-US" dirty="0" smtClean="0"/>
              <a:t>M contains all </a:t>
            </a:r>
            <a:r>
              <a:rPr lang="en-US" dirty="0" err="1" smtClean="0"/>
              <a:t>subgraphs</a:t>
            </a:r>
            <a:r>
              <a:rPr lang="en-US" dirty="0" smtClean="0"/>
              <a:t> with </a:t>
            </a:r>
            <a:r>
              <a:rPr lang="en-US" i="1" dirty="0" smtClean="0"/>
              <a:t>k</a:t>
            </a:r>
            <a:r>
              <a:rPr lang="en-US" dirty="0" smtClean="0"/>
              <a:t> nodes and clustered into </a:t>
            </a:r>
            <a:r>
              <a:rPr lang="en-US" i="1" dirty="0" smtClean="0"/>
              <a:t>g </a:t>
            </a:r>
            <a:r>
              <a:rPr lang="en-US" i="1" dirty="0" smtClean="0">
                <a:solidFill>
                  <a:srgbClr val="000000"/>
                </a:solidFill>
              </a:rPr>
              <a:t>connected components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 be generalized by adding edge weight constraints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NP-hard</a:t>
            </a:r>
          </a:p>
        </p:txBody>
      </p:sp>
      <p:grpSp>
        <p:nvGrpSpPr>
          <p:cNvPr id="5" name="Group 96"/>
          <p:cNvGrpSpPr/>
          <p:nvPr/>
        </p:nvGrpSpPr>
        <p:grpSpPr>
          <a:xfrm>
            <a:off x="5168900" y="1480935"/>
            <a:ext cx="4165600" cy="2632079"/>
            <a:chOff x="4953000" y="1752600"/>
            <a:chExt cx="4165600" cy="2632079"/>
          </a:xfrm>
        </p:grpSpPr>
        <p:grpSp>
          <p:nvGrpSpPr>
            <p:cNvPr id="6" name="Group 85"/>
            <p:cNvGrpSpPr/>
            <p:nvPr/>
          </p:nvGrpSpPr>
          <p:grpSpPr>
            <a:xfrm>
              <a:off x="4953000" y="1752600"/>
              <a:ext cx="4165600" cy="2632079"/>
              <a:chOff x="4953000" y="1752600"/>
              <a:chExt cx="4165600" cy="2632079"/>
            </a:xfrm>
          </p:grpSpPr>
          <p:pic>
            <p:nvPicPr>
              <p:cNvPr id="18" name="Picture 17" descr="gmsupp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000" y="1752600"/>
                <a:ext cx="4165600" cy="2632079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 bwMode="auto">
              <a:xfrm>
                <a:off x="6299200" y="21672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981700" y="27133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676900" y="32594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370613" y="37973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68692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551713" y="27133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246913" y="32594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940626" y="37973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74153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1105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8057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4994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974113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76693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73645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70582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8521700" y="21844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8228113" y="27260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923313" y="3272152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617026" y="3810000"/>
                <a:ext cx="141187" cy="1568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07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 smtClean="0">
                  <a:latin typeface="Verdana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53467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901086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205886" y="32398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106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9772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536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187086" y="27064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491886" y="21730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924800" y="21730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10400" y="3773293"/>
              <a:ext cx="194914" cy="18910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46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57"/>
    </mc:Choice>
    <mc:Fallback xmlns="">
      <p:transition xmlns:p14="http://schemas.microsoft.com/office/powerpoint/2010/main" spd="slow" advTm="499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334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g=1 (single component):</a:t>
            </a:r>
          </a:p>
          <a:p>
            <a:pPr marL="0" indent="0" algn="ctr">
              <a:buNone/>
            </a:pPr>
            <a:r>
              <a:rPr lang="en-US" dirty="0" smtClean="0"/>
              <a:t>min</a:t>
            </a:r>
            <a:r>
              <a:rPr lang="en-US" baseline="-25000" dirty="0" smtClean="0"/>
              <a:t>|</a:t>
            </a:r>
            <a:r>
              <a:rPr lang="en-US" baseline="-25000" dirty="0"/>
              <a:t>Ω|≤k, Ω tree </a:t>
            </a:r>
            <a:r>
              <a:rPr lang="en-US" dirty="0"/>
              <a:t>|</a:t>
            </a:r>
            <a:r>
              <a:rPr lang="en-US" dirty="0" smtClean="0"/>
              <a:t>|x</a:t>
            </a:r>
            <a:r>
              <a:rPr lang="en-US" baseline="-25000" dirty="0" smtClean="0"/>
              <a:t>[n]-Ω</a:t>
            </a:r>
            <a:r>
              <a:rPr lang="en-US" dirty="0"/>
              <a:t>||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 err="1" smtClean="0"/>
              <a:t>Langrange</a:t>
            </a:r>
            <a:r>
              <a:rPr lang="en-US" dirty="0" smtClean="0"/>
              <a:t> relaxation:</a:t>
            </a:r>
          </a:p>
          <a:p>
            <a:pPr marL="0" indent="0" algn="ctr">
              <a:buNone/>
            </a:pPr>
            <a:r>
              <a:rPr lang="en-US" dirty="0"/>
              <a:t>m</a:t>
            </a:r>
            <a:r>
              <a:rPr lang="en-US" dirty="0" smtClean="0"/>
              <a:t>in</a:t>
            </a:r>
            <a:r>
              <a:rPr lang="en-US" baseline="-25000" dirty="0" smtClean="0"/>
              <a:t>Ω </a:t>
            </a:r>
            <a:r>
              <a:rPr lang="en-US" baseline="-25000" dirty="0"/>
              <a:t>tree </a:t>
            </a:r>
            <a:r>
              <a:rPr lang="en-US" dirty="0"/>
              <a:t>||x</a:t>
            </a:r>
            <a:r>
              <a:rPr lang="en-US" baseline="-25000" dirty="0"/>
              <a:t>[n]-Ω</a:t>
            </a:r>
            <a:r>
              <a:rPr lang="en-US" dirty="0"/>
              <a:t>||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 </a:t>
            </a:r>
            <a:r>
              <a:rPr lang="en-US" dirty="0" smtClean="0"/>
              <a:t>+</a:t>
            </a:r>
            <a:r>
              <a:rPr lang="en-US" dirty="0" err="1"/>
              <a:t>λ</a:t>
            </a:r>
            <a:r>
              <a:rPr lang="en-US" dirty="0"/>
              <a:t>|Ω</a:t>
            </a:r>
            <a:r>
              <a:rPr lang="en-US" dirty="0" smtClean="0"/>
              <a:t>|</a:t>
            </a:r>
          </a:p>
          <a:p>
            <a:r>
              <a:rPr lang="en-US" dirty="0" smtClean="0"/>
              <a:t>Prize-Collecting Steiner Tree!</a:t>
            </a:r>
          </a:p>
          <a:p>
            <a:pPr lvl="1"/>
            <a:r>
              <a:rPr lang="en-US" dirty="0" smtClean="0"/>
              <a:t> 2-approximation algorithm</a:t>
            </a:r>
          </a:p>
          <a:p>
            <a:pPr marL="457092" lvl="1" indent="0">
              <a:buNone/>
            </a:pPr>
            <a:r>
              <a:rPr lang="en-US" sz="1600" dirty="0" smtClean="0"/>
              <a:t>[Goemans</a:t>
            </a:r>
            <a:r>
              <a:rPr lang="en-US" sz="1600" dirty="0"/>
              <a:t>-Williamson’</a:t>
            </a:r>
            <a:r>
              <a:rPr lang="en-US" sz="1600" dirty="0" smtClean="0"/>
              <a:t>95]</a:t>
            </a:r>
          </a:p>
          <a:p>
            <a:pPr lvl="1"/>
            <a:r>
              <a:rPr lang="en-US" dirty="0" smtClean="0"/>
              <a:t>Can get nearly-linear running time 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edge splitting </a:t>
            </a:r>
            <a:r>
              <a:rPr lang="en-US" dirty="0" smtClean="0"/>
              <a:t>idea </a:t>
            </a:r>
            <a:r>
              <a:rPr lang="en-US" sz="1600" dirty="0" smtClean="0"/>
              <a:t>[</a:t>
            </a:r>
            <a:r>
              <a:rPr lang="en-US" sz="1600" dirty="0"/>
              <a:t>Cole, </a:t>
            </a:r>
            <a:r>
              <a:rPr lang="en-US" sz="1600" dirty="0" err="1"/>
              <a:t>Hariharan</a:t>
            </a:r>
            <a:r>
              <a:rPr lang="en-US" sz="1600" dirty="0"/>
              <a:t>, </a:t>
            </a:r>
            <a:r>
              <a:rPr lang="en-US" sz="1600" dirty="0" err="1"/>
              <a:t>Lewenstein</a:t>
            </a:r>
            <a:r>
              <a:rPr lang="en-US" sz="1600" dirty="0"/>
              <a:t>, </a:t>
            </a:r>
            <a:r>
              <a:rPr lang="en-US" sz="1600" dirty="0" err="1"/>
              <a:t>Porat</a:t>
            </a:r>
            <a:r>
              <a:rPr lang="en-US" sz="1600" dirty="0"/>
              <a:t>, 2001</a:t>
            </a:r>
            <a:r>
              <a:rPr lang="en-US" sz="1600" dirty="0" smtClean="0"/>
              <a:t>]</a:t>
            </a:r>
            <a:endParaRPr lang="en-US" sz="1600" dirty="0"/>
          </a:p>
          <a:p>
            <a:r>
              <a:rPr lang="en-US" dirty="0" smtClean="0"/>
              <a:t>[</a:t>
            </a:r>
            <a:r>
              <a:rPr lang="en-US" dirty="0" err="1" smtClean="0"/>
              <a:t>Hegde</a:t>
            </a:r>
            <a:r>
              <a:rPr lang="en-US" dirty="0" smtClean="0"/>
              <a:t>-Indyk-Schmidt, ICML’15]:</a:t>
            </a:r>
          </a:p>
          <a:p>
            <a:pPr lvl="1"/>
            <a:r>
              <a:rPr lang="en-US" dirty="0" smtClean="0"/>
              <a:t>Improve the runtime</a:t>
            </a:r>
          </a:p>
          <a:p>
            <a:pPr lvl="1"/>
            <a:r>
              <a:rPr lang="en-US" dirty="0" smtClean="0"/>
              <a:t>Use to solve head/tail formulation for the weighted graph </a:t>
            </a:r>
            <a:r>
              <a:rPr lang="en-US" dirty="0" err="1" smtClean="0"/>
              <a:t>sparsity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Leads to measurement-optimal compressive sensing scheme for a wide collection of models</a:t>
            </a:r>
            <a:endParaRPr lang="en-US" dirty="0"/>
          </a:p>
        </p:txBody>
      </p:sp>
      <p:grpSp>
        <p:nvGrpSpPr>
          <p:cNvPr id="5" name="Group 85"/>
          <p:cNvGrpSpPr/>
          <p:nvPr/>
        </p:nvGrpSpPr>
        <p:grpSpPr>
          <a:xfrm>
            <a:off x="5168900" y="1480935"/>
            <a:ext cx="4165600" cy="2632079"/>
            <a:chOff x="4953000" y="1752600"/>
            <a:chExt cx="4165600" cy="2632079"/>
          </a:xfrm>
        </p:grpSpPr>
        <p:pic>
          <p:nvPicPr>
            <p:cNvPr id="17" name="Picture 16" descr="gmsupp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752600"/>
              <a:ext cx="4165600" cy="263207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 bwMode="auto">
            <a:xfrm>
              <a:off x="6299200" y="21672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81700" y="27133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76900" y="32594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70613" y="37973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869213" y="21844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551713" y="27133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246913" y="32594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940626" y="37973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415313" y="21844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110513" y="27260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805713" y="32721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499426" y="38100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7974113" y="21844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669313" y="27260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364513" y="32721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058226" y="38100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521700" y="21844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228113" y="27260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923313" y="3272152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617026" y="3810000"/>
              <a:ext cx="141187" cy="1568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562600" y="35016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16986" y="35016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21786" y="29682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26586" y="24348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93186" y="24348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92900" y="35016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26300" y="3501628"/>
            <a:ext cx="194914" cy="189107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07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14"/>
    </mc:Choice>
    <mc:Fallback xmlns="">
      <p:transition xmlns:p14="http://schemas.microsoft.com/office/powerpoint/2010/main" spd="slow" advTm="2719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Compressive sensing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12" y="1283654"/>
            <a:ext cx="6197253" cy="4826427"/>
          </a:xfrm>
          <a:noFill/>
          <a:ln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Setup: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Data/signal in </a:t>
            </a:r>
            <a:r>
              <a:rPr lang="en-US" dirty="0" err="1"/>
              <a:t>n</a:t>
            </a:r>
            <a:r>
              <a:rPr lang="en-US" dirty="0"/>
              <a:t>-dimensional space : </a:t>
            </a:r>
            <a:r>
              <a:rPr lang="en-US" dirty="0" err="1"/>
              <a:t>x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smtClean="0"/>
              <a:t>E.g</a:t>
            </a:r>
            <a:r>
              <a:rPr lang="en-US" dirty="0"/>
              <a:t>., x is an 256x256 image </a:t>
            </a:r>
            <a:r>
              <a:rPr lang="en-US" dirty="0">
                <a:sym typeface="Symbol" charset="2"/>
              </a:rPr>
              <a:t> n=65536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Goal: compress x </a:t>
            </a:r>
            <a:r>
              <a:rPr lang="en-US" dirty="0" smtClean="0"/>
              <a:t>into Ax </a:t>
            </a:r>
            <a:r>
              <a:rPr lang="en-US" dirty="0"/>
              <a:t>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smtClean="0"/>
              <a:t> where </a:t>
            </a:r>
            <a:r>
              <a:rPr lang="en-US" dirty="0"/>
              <a:t>A is a m x n </a:t>
            </a:r>
            <a:r>
              <a:rPr lang="en-US" dirty="0" smtClean="0"/>
              <a:t>“measurement” or </a:t>
            </a:r>
            <a:r>
              <a:rPr lang="en-US" dirty="0"/>
              <a:t>“sketch” </a:t>
            </a:r>
            <a:r>
              <a:rPr lang="en-US" dirty="0" smtClean="0"/>
              <a:t>matrix, m </a:t>
            </a:r>
            <a:r>
              <a:rPr lang="en-US" dirty="0"/>
              <a:t>&lt;&lt; n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Goal:  </a:t>
            </a:r>
            <a:r>
              <a:rPr lang="en-US" sz="2000" dirty="0"/>
              <a:t>want to recover an “approximation” x* of </a:t>
            </a:r>
            <a:r>
              <a:rPr lang="en-US" sz="2000" dirty="0" smtClean="0"/>
              <a:t>k-sparse x from </a:t>
            </a:r>
            <a:r>
              <a:rPr lang="en-US" sz="2000" dirty="0" err="1" smtClean="0"/>
              <a:t>Ax+e</a:t>
            </a:r>
            <a:r>
              <a:rPr lang="en-US" sz="2000" dirty="0" smtClean="0"/>
              <a:t>, i.e., </a:t>
            </a:r>
            <a:endParaRPr lang="en-US" sz="2000" dirty="0"/>
          </a:p>
          <a:p>
            <a:pPr marL="400050" lvl="1" indent="0" algn="ctr">
              <a:lnSpc>
                <a:spcPct val="90000"/>
              </a:lnSpc>
              <a:buNone/>
            </a:pPr>
            <a:r>
              <a:rPr lang="en-US" dirty="0" smtClean="0"/>
              <a:t>|</a:t>
            </a:r>
            <a:r>
              <a:rPr lang="en-US" dirty="0"/>
              <a:t>|x*-x|</a:t>
            </a:r>
            <a:r>
              <a:rPr lang="en-US" dirty="0" smtClean="0"/>
              <a:t>|</a:t>
            </a:r>
            <a:r>
              <a:rPr lang="en-US" dirty="0" smtClean="0">
                <a:sym typeface="Symbol" charset="2"/>
              </a:rPr>
              <a:t> C  ||e||</a:t>
            </a:r>
            <a:endParaRPr lang="en-US" baseline="-25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Want: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Good compression (small m=m(</a:t>
            </a:r>
            <a:r>
              <a:rPr lang="en-US" dirty="0" err="1" smtClean="0"/>
              <a:t>k,n</a:t>
            </a:r>
            <a:r>
              <a:rPr lang="en-US" dirty="0" smtClean="0"/>
              <a:t>))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Efficient </a:t>
            </a:r>
            <a:r>
              <a:rPr lang="en-US" dirty="0"/>
              <a:t>algorithms for encoding and </a:t>
            </a:r>
            <a:r>
              <a:rPr lang="en-US" dirty="0" smtClean="0"/>
              <a:t>recovery	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6399559" y="4466147"/>
            <a:ext cx="2760662" cy="1371600"/>
            <a:chOff x="3888" y="1238"/>
            <a:chExt cx="1739" cy="864"/>
          </a:xfrm>
        </p:grpSpPr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3888" y="1238"/>
              <a:ext cx="912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auto">
            <a:xfrm>
              <a:off x="4944" y="1238"/>
              <a:ext cx="192" cy="86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5328" y="1238"/>
              <a:ext cx="240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5136" y="138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=</a:t>
              </a: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4224" y="136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  <a:endParaRPr lang="en-US"/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4944" y="150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x</a:t>
              </a:r>
              <a:endParaRPr lang="en-US"/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5280" y="1334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 Ax</a:t>
              </a:r>
            </a:p>
          </p:txBody>
        </p:sp>
      </p:grpSp>
      <p:sp>
        <p:nvSpPr>
          <p:cNvPr id="13" name="object 3"/>
          <p:cNvSpPr/>
          <p:nvPr/>
        </p:nvSpPr>
        <p:spPr>
          <a:xfrm>
            <a:off x="6485818" y="1283654"/>
            <a:ext cx="2658182" cy="2658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6502054" y="1283654"/>
            <a:ext cx="2658167" cy="2658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09600" y="4830756"/>
            <a:ext cx="61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m=O(k log (n/k))</a:t>
            </a:r>
            <a:r>
              <a:rPr lang="en-US" dirty="0"/>
              <a:t>  </a:t>
            </a:r>
            <a:r>
              <a:rPr lang="en-US" dirty="0" smtClean="0"/>
              <a:t>[</a:t>
            </a:r>
            <a:r>
              <a:rPr lang="en-US" dirty="0"/>
              <a:t>Candes-Romberg-Tao’04,….]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125" y="5841327"/>
            <a:ext cx="611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O(n log n) </a:t>
            </a:r>
            <a:r>
              <a:rPr lang="en-US" dirty="0" smtClean="0"/>
              <a:t>[Needell-Tropp’08, Indyk-Ruzic’08, …]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02"/>
    </mc:Choice>
    <mc:Fallback xmlns="">
      <p:transition xmlns:p14="http://schemas.microsoft.com/office/powerpoint/2010/main" spd="slow" advTm="2227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14" grpId="0" animBg="1"/>
      <p:bldP spid="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Model-based </a:t>
            </a:r>
            <a:r>
              <a:rPr lang="en-US" dirty="0" smtClean="0">
                <a:solidFill>
                  <a:schemeClr val="tx1"/>
                </a:solidFill>
              </a:rPr>
              <a:t>compressive sensing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06" y="1283654"/>
            <a:ext cx="6197253" cy="5694232"/>
          </a:xfrm>
          <a:noFill/>
          <a:ln/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Setup: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Data/signal in </a:t>
            </a:r>
            <a:r>
              <a:rPr lang="en-US" dirty="0" err="1"/>
              <a:t>n</a:t>
            </a:r>
            <a:r>
              <a:rPr lang="en-US" dirty="0"/>
              <a:t>-dimensional space : </a:t>
            </a:r>
            <a:r>
              <a:rPr lang="en-US" dirty="0" err="1"/>
              <a:t>x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      E.g., </a:t>
            </a:r>
            <a:r>
              <a:rPr lang="en-US" dirty="0" err="1"/>
              <a:t>x</a:t>
            </a:r>
            <a:r>
              <a:rPr lang="en-US" dirty="0"/>
              <a:t> is an 256x256 image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n</a:t>
            </a:r>
            <a:r>
              <a:rPr lang="en-US" dirty="0">
                <a:sym typeface="Symbol" charset="2"/>
              </a:rPr>
              <a:t>=65536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Goal: compress x </a:t>
            </a:r>
            <a:r>
              <a:rPr lang="en-US" dirty="0" smtClean="0"/>
              <a:t>into Ax </a:t>
            </a:r>
            <a:r>
              <a:rPr lang="en-US" dirty="0"/>
              <a:t>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  </a:t>
            </a:r>
            <a:r>
              <a:rPr lang="en-US" dirty="0" smtClean="0"/>
              <a:t> where </a:t>
            </a:r>
            <a:r>
              <a:rPr lang="en-US" dirty="0"/>
              <a:t>A is a m x n </a:t>
            </a:r>
            <a:r>
              <a:rPr lang="en-US" dirty="0" smtClean="0"/>
              <a:t>“measurement” or </a:t>
            </a:r>
            <a:r>
              <a:rPr lang="en-US" dirty="0"/>
              <a:t>“sketch” </a:t>
            </a:r>
            <a:r>
              <a:rPr lang="en-US" dirty="0" smtClean="0"/>
              <a:t>matrix,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m </a:t>
            </a:r>
            <a:r>
              <a:rPr lang="en-US" dirty="0"/>
              <a:t>&lt;&lt; n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Goal:  </a:t>
            </a:r>
            <a:r>
              <a:rPr lang="en-US" sz="2000" dirty="0"/>
              <a:t>want to recover an “approximation” x* of </a:t>
            </a:r>
            <a:r>
              <a:rPr lang="en-US" sz="2000" dirty="0" smtClean="0"/>
              <a:t>k-sparse x from </a:t>
            </a:r>
            <a:r>
              <a:rPr lang="en-US" sz="2000" dirty="0" err="1" smtClean="0"/>
              <a:t>Ax+e</a:t>
            </a:r>
            <a:r>
              <a:rPr lang="en-US" sz="2000" dirty="0" smtClean="0"/>
              <a:t>, i.e., </a:t>
            </a:r>
            <a:endParaRPr lang="en-US" sz="2000" dirty="0"/>
          </a:p>
          <a:p>
            <a:pPr marL="400050" lvl="1" indent="0" algn="ctr">
              <a:lnSpc>
                <a:spcPct val="90000"/>
              </a:lnSpc>
              <a:buNone/>
            </a:pPr>
            <a:r>
              <a:rPr lang="en-US" dirty="0" smtClean="0"/>
              <a:t>|</a:t>
            </a:r>
            <a:r>
              <a:rPr lang="en-US" dirty="0"/>
              <a:t>|x*-x|</a:t>
            </a:r>
            <a:r>
              <a:rPr lang="en-US" dirty="0" smtClean="0"/>
              <a:t>|</a:t>
            </a:r>
            <a:r>
              <a:rPr lang="en-US" dirty="0" smtClean="0">
                <a:sym typeface="Symbol" charset="2"/>
              </a:rPr>
              <a:t> C  ||e||</a:t>
            </a:r>
            <a:endParaRPr lang="en-US" baseline="-25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Want: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Good compression (small m=m(</a:t>
            </a:r>
            <a:r>
              <a:rPr lang="en-US" dirty="0" err="1" smtClean="0"/>
              <a:t>k,n</a:t>
            </a:r>
            <a:r>
              <a:rPr lang="en-US" dirty="0" smtClean="0"/>
              <a:t>))</a:t>
            </a:r>
          </a:p>
          <a:p>
            <a:pPr marL="457092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m=O(k log (n/k))</a:t>
            </a:r>
            <a:r>
              <a:rPr lang="en-US" dirty="0"/>
              <a:t>  [Blumensath-Davies’09</a:t>
            </a:r>
            <a:r>
              <a:rPr lang="en-US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Efficient </a:t>
            </a:r>
            <a:r>
              <a:rPr lang="en-US" dirty="0"/>
              <a:t>algorithms for encoding and </a:t>
            </a:r>
            <a:r>
              <a:rPr lang="en-US" dirty="0" smtClean="0"/>
              <a:t>recovery: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Exact model projection [</a:t>
            </a:r>
            <a:r>
              <a:rPr lang="en-US" dirty="0" err="1" smtClean="0"/>
              <a:t>Baraniuk</a:t>
            </a:r>
            <a:r>
              <a:rPr lang="en-US" dirty="0"/>
              <a:t>-Cevher-Duarte-</a:t>
            </a:r>
            <a:r>
              <a:rPr lang="en-US" dirty="0" err="1" smtClean="0"/>
              <a:t>Hegde</a:t>
            </a:r>
            <a:r>
              <a:rPr lang="en-US" dirty="0" smtClean="0"/>
              <a:t>, IT’</a:t>
            </a:r>
            <a:r>
              <a:rPr lang="en-US" dirty="0"/>
              <a:t>08] </a:t>
            </a: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Approximate model projection [</a:t>
            </a:r>
            <a:r>
              <a:rPr lang="en-US" dirty="0" err="1" smtClean="0"/>
              <a:t>Hegde</a:t>
            </a:r>
            <a:r>
              <a:rPr lang="en-US" dirty="0" smtClean="0"/>
              <a:t>-Indyk-Schmidt, SODA’14]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6399559" y="4466147"/>
            <a:ext cx="2760662" cy="1371600"/>
            <a:chOff x="3888" y="1238"/>
            <a:chExt cx="1739" cy="864"/>
          </a:xfrm>
        </p:grpSpPr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3888" y="1238"/>
              <a:ext cx="912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auto">
            <a:xfrm>
              <a:off x="4944" y="1238"/>
              <a:ext cx="192" cy="86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5328" y="1238"/>
              <a:ext cx="240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5136" y="138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=</a:t>
              </a: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4224" y="136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  <a:endParaRPr lang="en-US"/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4944" y="150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x</a:t>
              </a:r>
              <a:endParaRPr lang="en-US"/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5280" y="1334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 Ax</a:t>
              </a:r>
            </a:p>
          </p:txBody>
        </p:sp>
      </p:grpSp>
      <p:sp>
        <p:nvSpPr>
          <p:cNvPr id="13" name="object 3"/>
          <p:cNvSpPr/>
          <p:nvPr/>
        </p:nvSpPr>
        <p:spPr>
          <a:xfrm>
            <a:off x="6485818" y="1283654"/>
            <a:ext cx="2658182" cy="2658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3"/>
          <p:cNvSpPr/>
          <p:nvPr/>
        </p:nvSpPr>
        <p:spPr>
          <a:xfrm>
            <a:off x="6502054" y="1283654"/>
            <a:ext cx="2658167" cy="2658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43075" y="5015422"/>
            <a:ext cx="1066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16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45"/>
    </mc:Choice>
    <mc:Fallback xmlns="">
      <p:transition xmlns:p14="http://schemas.microsoft.com/office/powerpoint/2010/main" spd="slow" advTm="2002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Grah</a:t>
            </a:r>
            <a:r>
              <a:rPr lang="en-US" dirty="0" smtClean="0"/>
              <a:t> </a:t>
            </a:r>
            <a:r>
              <a:rPr lang="en-US" dirty="0" err="1" smtClean="0"/>
              <a:t>sparsity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experiments</a:t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Hegde</a:t>
            </a:r>
            <a:r>
              <a:rPr lang="en-US" sz="2800" dirty="0" smtClean="0"/>
              <a:t>-Indyk-Schmidt, ICML’15]</a:t>
            </a:r>
            <a:endParaRPr lang="en-US" sz="2800" dirty="0"/>
          </a:p>
        </p:txBody>
      </p:sp>
      <p:pic>
        <p:nvPicPr>
          <p:cNvPr id="4" name="Content Placeholder 3" descr="ludwig 4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1" r="-13361"/>
          <a:stretch>
            <a:fillRect/>
          </a:stretch>
        </p:blipFill>
        <p:spPr>
          <a:xfrm>
            <a:off x="228600" y="990600"/>
            <a:ext cx="9278470" cy="5486399"/>
          </a:xfrm>
        </p:spPr>
      </p:pic>
    </p:spTree>
    <p:extLst>
      <p:ext uri="{BB962C8B-B14F-4D97-AF65-F5344CB8AC3E}">
        <p14:creationId xmlns:p14="http://schemas.microsoft.com/office/powerpoint/2010/main" val="24316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93"/>
    </mc:Choice>
    <mc:Fallback xmlns="">
      <p:transition xmlns:p14="http://schemas.microsoft.com/office/powerpoint/2010/main" spd="slow" advTm="1407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pic>
        <p:nvPicPr>
          <p:cNvPr id="4" name="Content Placeholder 3" descr="ludwig 5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1" r="-13361"/>
          <a:stretch>
            <a:fillRect/>
          </a:stretch>
        </p:blipFill>
        <p:spPr>
          <a:xfrm>
            <a:off x="-415738" y="761999"/>
            <a:ext cx="9559738" cy="5652715"/>
          </a:xfrm>
        </p:spPr>
      </p:pic>
    </p:spTree>
    <p:extLst>
      <p:ext uri="{BB962C8B-B14F-4D97-AF65-F5344CB8AC3E}">
        <p14:creationId xmlns:p14="http://schemas.microsoft.com/office/powerpoint/2010/main" val="21860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70"/>
    </mc:Choice>
    <mc:Fallback xmlns="">
      <p:transition xmlns:p14="http://schemas.microsoft.com/office/powerpoint/2010/main" spd="slow" advTm="37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seen:</a:t>
            </a:r>
          </a:p>
          <a:p>
            <a:pPr lvl="1"/>
            <a:r>
              <a:rPr lang="en-US" dirty="0" smtClean="0"/>
              <a:t>Approximation algorithms for structured </a:t>
            </a:r>
            <a:r>
              <a:rPr lang="en-US" dirty="0" err="1" smtClean="0"/>
              <a:t>sparsity</a:t>
            </a:r>
            <a:r>
              <a:rPr lang="en-US" dirty="0" smtClean="0"/>
              <a:t> in near-linear time</a:t>
            </a:r>
          </a:p>
          <a:p>
            <a:pPr lvl="1"/>
            <a:r>
              <a:rPr lang="en-US" dirty="0" smtClean="0"/>
              <a:t>Applications to compressive sensing</a:t>
            </a:r>
          </a:p>
          <a:p>
            <a:r>
              <a:rPr lang="en-US" dirty="0" smtClean="0"/>
              <a:t>There is more:</a:t>
            </a:r>
          </a:p>
          <a:p>
            <a:pPr lvl="1"/>
            <a:r>
              <a:rPr lang="en-US" dirty="0" smtClean="0"/>
              <a:t>“Fast Algorithms for Structured Sparsity”, EATCS Bulletin, 2015.</a:t>
            </a:r>
          </a:p>
          <a:p>
            <a:r>
              <a:rPr lang="en-US" dirty="0" smtClean="0"/>
              <a:t>Some open </a:t>
            </a:r>
            <a:r>
              <a:rPr lang="en-US" dirty="0"/>
              <a:t>questions: </a:t>
            </a:r>
            <a:endParaRPr lang="en-US" dirty="0" smtClean="0"/>
          </a:p>
          <a:p>
            <a:pPr lvl="1"/>
            <a:r>
              <a:rPr lang="en-US" dirty="0" smtClean="0"/>
              <a:t>Structured matrices:</a:t>
            </a:r>
          </a:p>
          <a:p>
            <a:pPr lvl="2"/>
            <a:r>
              <a:rPr lang="en-US" dirty="0" smtClean="0"/>
              <a:t>Our </a:t>
            </a:r>
            <a:r>
              <a:rPr lang="en-US" b="1" dirty="0" smtClean="0"/>
              <a:t>analysis</a:t>
            </a:r>
            <a:r>
              <a:rPr lang="en-US" dirty="0" smtClean="0"/>
              <a:t> assumes matrices with </a:t>
            </a:r>
            <a:r>
              <a:rPr lang="en-US" dirty="0" err="1" smtClean="0"/>
              <a:t>i.i.d</a:t>
            </a:r>
            <a:r>
              <a:rPr lang="en-US" dirty="0" smtClean="0"/>
              <a:t>. entries</a:t>
            </a:r>
          </a:p>
          <a:p>
            <a:pPr lvl="2"/>
            <a:r>
              <a:rPr lang="en-US" dirty="0" smtClean="0"/>
              <a:t>Our </a:t>
            </a:r>
            <a:r>
              <a:rPr lang="en-US" b="1" dirty="0" smtClean="0"/>
              <a:t>experiments </a:t>
            </a:r>
            <a:r>
              <a:rPr lang="en-US" dirty="0" smtClean="0"/>
              <a:t>use </a:t>
            </a:r>
            <a:r>
              <a:rPr lang="en-US" dirty="0"/>
              <a:t>partial Fourier/</a:t>
            </a:r>
            <a:r>
              <a:rPr lang="en-US" dirty="0" err="1"/>
              <a:t>Hadamard</a:t>
            </a:r>
            <a:endParaRPr lang="en-US" b="1" dirty="0" smtClean="0"/>
          </a:p>
          <a:p>
            <a:pPr lvl="2"/>
            <a:r>
              <a:rPr lang="en-US" dirty="0" smtClean="0"/>
              <a:t>Would be nice to extend the analysis to partial Fourier/</a:t>
            </a:r>
            <a:r>
              <a:rPr lang="en-US" dirty="0" err="1" smtClean="0"/>
              <a:t>Hadamard</a:t>
            </a:r>
            <a:r>
              <a:rPr lang="en-US" dirty="0" smtClean="0"/>
              <a:t> or sparse matrices</a:t>
            </a:r>
          </a:p>
          <a:p>
            <a:pPr lvl="1"/>
            <a:r>
              <a:rPr lang="en-US" dirty="0" smtClean="0"/>
              <a:t>Hardness: Can we prove that exact tree-sparsity requires </a:t>
            </a:r>
            <a:r>
              <a:rPr lang="en-US" dirty="0" err="1" smtClean="0"/>
              <a:t>kn</a:t>
            </a:r>
            <a:r>
              <a:rPr lang="en-US" dirty="0" smtClean="0"/>
              <a:t> time (under 3SUM, SETH </a:t>
            </a:r>
            <a:r>
              <a:rPr lang="en-US" dirty="0" err="1" smtClean="0"/>
              <a:t>etc</a:t>
            </a:r>
            <a:r>
              <a:rPr lang="en-US" dirty="0" smtClean="0"/>
              <a:t>) 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03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50"/>
          <a:lstStyle/>
          <a:p>
            <a:r>
              <a:rPr lang="en-US" dirty="0" smtClean="0"/>
              <a:t>Sparsity in data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715000"/>
          </a:xfrm>
          <a:ln/>
        </p:spPr>
        <p:txBody>
          <a:bodyPr rIns="132050"/>
          <a:lstStyle/>
          <a:p>
            <a:r>
              <a:rPr lang="en-US" dirty="0" smtClean="0"/>
              <a:t>Data is often </a:t>
            </a:r>
            <a:r>
              <a:rPr lang="en-US" b="1" dirty="0" smtClean="0"/>
              <a:t>sparsely expressed </a:t>
            </a:r>
            <a:r>
              <a:rPr lang="en-US" dirty="0" smtClean="0"/>
              <a:t>using a suitable linear transformation</a:t>
            </a:r>
            <a:endParaRPr lang="en-US" dirty="0"/>
          </a:p>
        </p:txBody>
      </p:sp>
      <p:pic>
        <p:nvPicPr>
          <p:cNvPr id="17" name="Picture 16" descr="li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3048000" cy="30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0200" y="5105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pixels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5240672"/>
            <a:ext cx="177800" cy="1397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57600" y="2057400"/>
            <a:ext cx="5334000" cy="3694331"/>
            <a:chOff x="3657600" y="2057400"/>
            <a:chExt cx="5334000" cy="3694331"/>
          </a:xfrm>
        </p:grpSpPr>
        <p:grpSp>
          <p:nvGrpSpPr>
            <p:cNvPr id="19" name="Group 18"/>
            <p:cNvGrpSpPr/>
            <p:nvPr/>
          </p:nvGrpSpPr>
          <p:grpSpPr>
            <a:xfrm>
              <a:off x="4299697" y="2057400"/>
              <a:ext cx="4691903" cy="3694331"/>
              <a:chOff x="4299697" y="2057400"/>
              <a:chExt cx="4691903" cy="3694331"/>
            </a:xfrm>
          </p:grpSpPr>
          <p:pic>
            <p:nvPicPr>
              <p:cNvPr id="16" name="Picture 15" descr="Jpeg2000_2-level_wavelet_transform-lichtenstein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6100" y="2057400"/>
                <a:ext cx="3048000" cy="3048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553200" y="5105400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large wavelet coefficients</a:t>
                </a:r>
                <a:endParaRPr lang="en-US" dirty="0"/>
              </a:p>
            </p:txBody>
          </p:sp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8800" y="5156200"/>
                <a:ext cx="812800" cy="254000"/>
              </a:xfrm>
              <a:prstGeom prst="rect">
                <a:avLst/>
              </a:prstGeom>
            </p:spPr>
          </p:pic>
          <p:sp>
            <p:nvSpPr>
              <p:cNvPr id="27" name="Right Arrow 26"/>
              <p:cNvSpPr/>
              <p:nvPr/>
            </p:nvSpPr>
            <p:spPr bwMode="auto">
              <a:xfrm>
                <a:off x="4299697" y="3505200"/>
                <a:ext cx="500903" cy="457200"/>
              </a:xfrm>
              <a:prstGeom prst="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657600" y="26670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Wavelet transform </a:t>
              </a:r>
              <a:endParaRPr lang="en-US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55626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Data </a:t>
            </a:r>
            <a:r>
              <a:rPr lang="en-US" sz="2400" kern="0" dirty="0" smtClean="0"/>
              <a:t>can be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specified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lang="en-US" sz="2400" kern="0" dirty="0" smtClean="0"/>
              <a:t> large </a:t>
            </a:r>
            <a:r>
              <a:rPr lang="en-US" sz="2400" b="1" kern="0" dirty="0" smtClean="0"/>
              <a:t>wavelet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coefficients (</a:t>
            </a:r>
            <a:r>
              <a:rPr kumimoji="0" lang="en-US" sz="2400" b="0" i="1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numbers)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820" marR="0" lvl="0" indent="-3428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150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=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696200" cy="3581400"/>
          </a:xfrm>
        </p:spPr>
        <p:txBody>
          <a:bodyPr/>
          <a:lstStyle/>
          <a:p>
            <a:r>
              <a:rPr lang="en-US" spc="55" dirty="0">
                <a:cs typeface="Times New Roman"/>
              </a:rPr>
              <a:t>Applications:</a:t>
            </a:r>
          </a:p>
          <a:p>
            <a:pPr lvl="1"/>
            <a:r>
              <a:rPr lang="en-US" spc="55" dirty="0" smtClean="0">
                <a:cs typeface="Times New Roman"/>
              </a:rPr>
              <a:t>Compression: JPEG, JPEG 2000 and relatives</a:t>
            </a:r>
            <a:endParaRPr lang="en-US" spc="55" dirty="0">
              <a:cs typeface="Times New Roman"/>
            </a:endParaRPr>
          </a:p>
          <a:p>
            <a:pPr lvl="1"/>
            <a:r>
              <a:rPr lang="en-US" spc="55" dirty="0" smtClean="0">
                <a:cs typeface="Times New Roman"/>
              </a:rPr>
              <a:t>De-noising: the “sparse” component is information, the “dense” component is noise</a:t>
            </a:r>
          </a:p>
          <a:p>
            <a:pPr lvl="1"/>
            <a:r>
              <a:rPr lang="en-US" spc="55" dirty="0" smtClean="0">
                <a:cs typeface="Times New Roman"/>
              </a:rPr>
              <a:t>Machine </a:t>
            </a:r>
            <a:r>
              <a:rPr lang="en-US" spc="55" dirty="0">
                <a:cs typeface="Times New Roman"/>
              </a:rPr>
              <a:t>learning</a:t>
            </a:r>
          </a:p>
          <a:p>
            <a:pPr lvl="1"/>
            <a:r>
              <a:rPr lang="en-US" spc="55" dirty="0" smtClean="0">
                <a:cs typeface="Times New Roman"/>
              </a:rPr>
              <a:t>Compressive sensing - recovering data from few measurements (more later)</a:t>
            </a:r>
            <a:endParaRPr lang="en-US" spc="55" dirty="0">
              <a:cs typeface="Times New Roman"/>
            </a:endParaRPr>
          </a:p>
          <a:p>
            <a:pPr lvl="1"/>
            <a:r>
              <a:rPr lang="en-US" spc="55" dirty="0">
                <a:cs typeface="Times New Roman"/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1"/>
    </mc:Choice>
    <mc:Fallback xmlns="">
      <p:transition xmlns:p14="http://schemas.microsoft.com/office/powerpoint/2010/main" spd="slow" advTm="537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Beyond sparsity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944565"/>
            <a:ext cx="4583232" cy="5769965"/>
          </a:xfrm>
        </p:spPr>
        <p:txBody>
          <a:bodyPr/>
          <a:lstStyle/>
          <a:p>
            <a:r>
              <a:rPr lang="en-US" dirty="0" smtClean="0"/>
              <a:t>Notion of sparsity </a:t>
            </a:r>
            <a:r>
              <a:rPr lang="en-US" dirty="0"/>
              <a:t>captures </a:t>
            </a:r>
            <a:br>
              <a:rPr lang="en-US" dirty="0"/>
            </a:br>
            <a:r>
              <a:rPr lang="en-US" b="1" dirty="0" smtClean="0">
                <a:solidFill>
                  <a:srgbClr val="0000FF"/>
                </a:solidFill>
              </a:rPr>
              <a:t>simple </a:t>
            </a:r>
            <a:r>
              <a:rPr lang="en-US" b="1" dirty="0">
                <a:solidFill>
                  <a:srgbClr val="0000FF"/>
                </a:solidFill>
              </a:rPr>
              <a:t>primary </a:t>
            </a:r>
            <a:r>
              <a:rPr lang="en-US" b="1" dirty="0" smtClean="0">
                <a:solidFill>
                  <a:srgbClr val="0000FF"/>
                </a:solidFill>
              </a:rPr>
              <a:t>structure</a:t>
            </a:r>
            <a:endParaRPr lang="en-US" sz="1600" dirty="0" smtClean="0"/>
          </a:p>
          <a:p>
            <a:r>
              <a:rPr lang="en-US" dirty="0" smtClean="0"/>
              <a:t>But locations of large coefficients often exhibit </a:t>
            </a:r>
            <a:r>
              <a:rPr lang="en-US" b="1" dirty="0" smtClean="0">
                <a:solidFill>
                  <a:srgbClr val="FF0000"/>
                </a:solidFill>
              </a:rPr>
              <a:t>rich secondary structure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Jpeg2000_2-level_wavelet_transform-lichtenste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79" y="348122"/>
            <a:ext cx="3048000" cy="3048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021507" y="3567624"/>
            <a:ext cx="3122493" cy="3105098"/>
            <a:chOff x="5257800" y="2667000"/>
            <a:chExt cx="3122493" cy="3105098"/>
          </a:xfrm>
        </p:grpSpPr>
        <p:pic>
          <p:nvPicPr>
            <p:cNvPr id="17" name="Picture 16" descr="realstar_orig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2667000"/>
              <a:ext cx="3122493" cy="3105098"/>
            </a:xfrm>
            <a:prstGeom prst="rect">
              <a:avLst/>
            </a:prstGeom>
          </p:spPr>
        </p:pic>
        <p:sp>
          <p:nvSpPr>
            <p:cNvPr id="6" name="Oval 24"/>
            <p:cNvSpPr>
              <a:spLocks/>
            </p:cNvSpPr>
            <p:nvPr/>
          </p:nvSpPr>
          <p:spPr bwMode="auto">
            <a:xfrm>
              <a:off x="5867400" y="3163888"/>
              <a:ext cx="685800" cy="7985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5"/>
            <p:cNvSpPr>
              <a:spLocks/>
            </p:cNvSpPr>
            <p:nvPr/>
          </p:nvSpPr>
          <p:spPr bwMode="auto">
            <a:xfrm>
              <a:off x="5391958" y="4876800"/>
              <a:ext cx="780242" cy="685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6"/>
            <p:cNvSpPr>
              <a:spLocks/>
            </p:cNvSpPr>
            <p:nvPr/>
          </p:nvSpPr>
          <p:spPr bwMode="auto">
            <a:xfrm>
              <a:off x="7239000" y="4648200"/>
              <a:ext cx="660400" cy="533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262879" y="576722"/>
            <a:ext cx="838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6439092" y="1491122"/>
            <a:ext cx="204787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101079" y="729122"/>
            <a:ext cx="1143000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6262879" y="881522"/>
            <a:ext cx="152401" cy="569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7253479" y="1691147"/>
            <a:ext cx="1143000" cy="1171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6453379" y="881522"/>
            <a:ext cx="800100" cy="809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 descr="real_unconform_orig.pdf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419600"/>
            <a:ext cx="4038600" cy="20436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87"/>
    </mc:Choice>
    <mc:Fallback xmlns="">
      <p:transition xmlns:p14="http://schemas.microsoft.com/office/powerpoint/2010/main" spd="slow" advTm="1750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</a:t>
            </a:r>
            <a:r>
              <a:rPr lang="en-US" dirty="0" err="1" smtClean="0"/>
              <a:t>sparsity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Examples: Block </a:t>
            </a:r>
            <a:r>
              <a:rPr lang="en-US" dirty="0" err="1" smtClean="0"/>
              <a:t>sparsity,Tree</a:t>
            </a:r>
            <a:r>
              <a:rPr lang="en-US" dirty="0" smtClean="0"/>
              <a:t> </a:t>
            </a:r>
            <a:r>
              <a:rPr lang="en-US" dirty="0" err="1" smtClean="0"/>
              <a:t>sparsity</a:t>
            </a:r>
            <a:r>
              <a:rPr lang="en-US" dirty="0" smtClean="0"/>
              <a:t>, Constrained EMD, Clustered </a:t>
            </a:r>
            <a:r>
              <a:rPr lang="en-US" dirty="0" err="1" smtClean="0"/>
              <a:t>Sparsity</a:t>
            </a:r>
            <a:endParaRPr lang="en-US" dirty="0" smtClean="0"/>
          </a:p>
          <a:p>
            <a:r>
              <a:rPr lang="en-US" dirty="0" smtClean="0"/>
              <a:t>Efficient algorithms: how to extract structured sparse representations </a:t>
            </a:r>
            <a:r>
              <a:rPr lang="en-US" dirty="0" smtClean="0">
                <a:solidFill>
                  <a:srgbClr val="FF0000"/>
                </a:solidFill>
              </a:rPr>
              <a:t>quickly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Applications: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(Approximation-tolerant) model-based compressive sensing</a:t>
            </a:r>
          </a:p>
        </p:txBody>
      </p:sp>
    </p:spTree>
    <p:extLst>
      <p:ext uri="{BB962C8B-B14F-4D97-AF65-F5344CB8AC3E}">
        <p14:creationId xmlns:p14="http://schemas.microsoft.com/office/powerpoint/2010/main" val="18309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9"/>
    </mc:Choice>
    <mc:Fallback xmlns="">
      <p:transition xmlns:p14="http://schemas.microsoft.com/office/powerpoint/2010/main" spd="slow" advTm="916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1"/>
          </a:xfrm>
          <a:ln/>
        </p:spPr>
        <p:txBody>
          <a:bodyPr rIns="132065"/>
          <a:lstStyle/>
          <a:p>
            <a:r>
              <a:rPr lang="en-US" dirty="0" smtClean="0">
                <a:solidFill>
                  <a:schemeClr val="tx1"/>
                </a:solidFill>
              </a:rPr>
              <a:t>Modeling sparse structure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[</a:t>
            </a:r>
            <a:r>
              <a:rPr lang="en-US" sz="2000" dirty="0" smtClean="0">
                <a:latin typeface="Calibri"/>
                <a:cs typeface="Calibri"/>
              </a:rPr>
              <a:t>Blumensath</a:t>
            </a:r>
            <a:r>
              <a:rPr lang="en-US" sz="2000" dirty="0">
                <a:latin typeface="Calibri"/>
                <a:cs typeface="Calibri"/>
              </a:rPr>
              <a:t>-</a:t>
            </a:r>
            <a:r>
              <a:rPr lang="en-US" sz="2000" dirty="0" smtClean="0">
                <a:latin typeface="Calibri"/>
                <a:cs typeface="Calibri"/>
              </a:rPr>
              <a:t>Davies’09] 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93538" y="1187303"/>
            <a:ext cx="8470900" cy="3487491"/>
            <a:chOff x="493538" y="1187303"/>
            <a:chExt cx="8470900" cy="3487491"/>
          </a:xfrm>
        </p:grpSpPr>
        <p:sp>
          <p:nvSpPr>
            <p:cNvPr id="25" name="Rectangle 3"/>
            <p:cNvSpPr>
              <a:spLocks/>
            </p:cNvSpPr>
            <p:nvPr/>
          </p:nvSpPr>
          <p:spPr bwMode="auto">
            <a:xfrm>
              <a:off x="493538" y="1187303"/>
              <a:ext cx="8470900" cy="348749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4" bIns="0">
              <a:prstTxWarp prst="textNoShape">
                <a:avLst/>
              </a:prstTxWarp>
            </a:bodyPr>
            <a:lstStyle/>
            <a:p>
              <a:pPr marL="382544" indent="-342860">
                <a:spcBef>
                  <a:spcPts val="575"/>
                </a:spcBef>
              </a:pPr>
              <a:r>
                <a:rPr lang="en-US" sz="2400" b="1" dirty="0" smtClean="0">
                  <a:ea typeface="Verdana" charset="0"/>
                  <a:cs typeface="Verdana" charset="0"/>
                </a:rPr>
                <a:t>Def</a:t>
              </a:r>
              <a:r>
                <a:rPr lang="en-US" sz="2400" dirty="0" smtClean="0">
                  <a:ea typeface="Verdana" charset="0"/>
                  <a:cs typeface="Verdana" charset="0"/>
                </a:rPr>
                <a:t>: Specify a list of </a:t>
              </a:r>
              <a:r>
                <a:rPr lang="en-US" sz="2400" i="1" dirty="0" smtClean="0">
                  <a:ea typeface="Verdana" charset="0"/>
                  <a:cs typeface="Verdana" charset="0"/>
                </a:rPr>
                <a:t>p</a:t>
              </a:r>
              <a:r>
                <a:rPr lang="en-US" sz="2400" dirty="0" smtClean="0">
                  <a:ea typeface="Verdana" charset="0"/>
                  <a:cs typeface="Verdana" charset="0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ea typeface="Verdana" charset="0"/>
                  <a:cs typeface="Verdana" charset="0"/>
                </a:rPr>
                <a:t>allowable </a:t>
              </a:r>
              <a:r>
                <a:rPr lang="en-US" sz="2400" dirty="0" err="1" smtClean="0">
                  <a:ea typeface="Verdana" charset="0"/>
                  <a:cs typeface="Verdana" charset="0"/>
                </a:rPr>
                <a:t>sparsity</a:t>
              </a:r>
              <a:r>
                <a:rPr lang="en-US" sz="2400" dirty="0" smtClean="0">
                  <a:ea typeface="Verdana" charset="0"/>
                  <a:cs typeface="Verdana" charset="0"/>
                </a:rPr>
                <a:t> patterns</a:t>
              </a:r>
            </a:p>
            <a:p>
              <a:pPr marR="6350">
                <a:lnSpc>
                  <a:spcPct val="102600"/>
                </a:lnSpc>
                <a:spcBef>
                  <a:spcPts val="325"/>
                </a:spcBef>
              </a:pPr>
              <a:r>
                <a:rPr lang="en-US" sz="2400" spc="45" dirty="0">
                  <a:latin typeface="Calibri"/>
                  <a:cs typeface="Calibri"/>
                </a:rPr>
                <a:t>M</a:t>
              </a:r>
              <a:r>
                <a:rPr lang="en-US" sz="2400" i="1" baseline="-10416" dirty="0">
                  <a:latin typeface="Calibri"/>
                  <a:cs typeface="Calibri"/>
                </a:rPr>
                <a:t> </a:t>
              </a:r>
              <a:r>
                <a:rPr lang="en-US" sz="2400" i="1" spc="-37" baseline="-10416" dirty="0">
                  <a:latin typeface="Calibri"/>
                  <a:cs typeface="Calibri"/>
                </a:rPr>
                <a:t> </a:t>
              </a:r>
              <a:r>
                <a:rPr lang="en-US" sz="2400" spc="220" dirty="0">
                  <a:latin typeface="Calibri"/>
                  <a:cs typeface="Calibri"/>
                </a:rPr>
                <a:t>=</a:t>
              </a:r>
              <a:r>
                <a:rPr lang="en-US" sz="2400" spc="25" dirty="0">
                  <a:latin typeface="Calibri"/>
                  <a:cs typeface="Calibri"/>
                </a:rPr>
                <a:t> </a:t>
              </a:r>
              <a:r>
                <a:rPr lang="en-US" sz="2400" i="1" spc="-120" dirty="0">
                  <a:latin typeface="メイリオ"/>
                  <a:cs typeface="メイリオ"/>
                </a:rPr>
                <a:t>{</a:t>
              </a:r>
              <a:r>
                <a:rPr lang="en-US" sz="2400" spc="-60" dirty="0">
                  <a:latin typeface="Calibri"/>
                  <a:cs typeface="Calibri"/>
                </a:rPr>
                <a:t>Ω</a:t>
              </a:r>
              <a:r>
                <a:rPr lang="en-US" sz="2400" spc="120" baseline="-13888" dirty="0">
                  <a:latin typeface="Calibri"/>
                  <a:cs typeface="Calibri"/>
                </a:rPr>
                <a:t>1</a:t>
              </a:r>
              <a:r>
                <a:rPr lang="en-US" sz="2400" i="1" spc="20" dirty="0">
                  <a:latin typeface="Calibri"/>
                  <a:cs typeface="Calibri"/>
                </a:rPr>
                <a:t>,</a:t>
              </a:r>
              <a:r>
                <a:rPr lang="en-US" sz="2400" i="1" spc="-95" dirty="0">
                  <a:latin typeface="Calibri"/>
                  <a:cs typeface="Calibri"/>
                </a:rPr>
                <a:t> </a:t>
              </a:r>
              <a:r>
                <a:rPr lang="en-US" sz="2400" i="1" spc="20" dirty="0">
                  <a:latin typeface="Calibri"/>
                  <a:cs typeface="Calibri"/>
                </a:rPr>
                <a:t>.</a:t>
              </a:r>
              <a:r>
                <a:rPr lang="en-US" sz="2400" i="1" spc="-95" dirty="0">
                  <a:latin typeface="Calibri"/>
                  <a:cs typeface="Calibri"/>
                </a:rPr>
                <a:t> </a:t>
              </a:r>
              <a:r>
                <a:rPr lang="en-US" sz="2400" i="1" spc="20" dirty="0">
                  <a:latin typeface="Calibri"/>
                  <a:cs typeface="Calibri"/>
                </a:rPr>
                <a:t>.</a:t>
              </a:r>
              <a:r>
                <a:rPr lang="en-US" sz="2400" i="1" spc="-95" dirty="0">
                  <a:latin typeface="Calibri"/>
                  <a:cs typeface="Calibri"/>
                </a:rPr>
                <a:t> </a:t>
              </a:r>
              <a:r>
                <a:rPr lang="en-US" sz="2400" i="1" spc="20" dirty="0">
                  <a:latin typeface="Calibri"/>
                  <a:cs typeface="Calibri"/>
                </a:rPr>
                <a:t>.</a:t>
              </a:r>
              <a:r>
                <a:rPr lang="en-US" sz="2400" i="1" spc="-95" dirty="0">
                  <a:latin typeface="Calibri"/>
                  <a:cs typeface="Calibri"/>
                </a:rPr>
                <a:t> </a:t>
              </a:r>
              <a:r>
                <a:rPr lang="en-US" sz="2400" i="1" spc="20" dirty="0">
                  <a:latin typeface="Calibri"/>
                  <a:cs typeface="Calibri"/>
                </a:rPr>
                <a:t>,</a:t>
              </a:r>
              <a:r>
                <a:rPr lang="en-US" sz="2400" i="1" spc="-95" dirty="0">
                  <a:latin typeface="Calibri"/>
                  <a:cs typeface="Calibri"/>
                </a:rPr>
                <a:t> </a:t>
              </a:r>
              <a:r>
                <a:rPr lang="en-US" sz="2400" spc="-60" dirty="0" smtClean="0">
                  <a:latin typeface="Calibri"/>
                  <a:cs typeface="Calibri"/>
                </a:rPr>
                <a:t>Ω</a:t>
              </a:r>
              <a:r>
                <a:rPr lang="en-US" sz="2400" i="1" spc="44" baseline="-23148" dirty="0" smtClean="0">
                  <a:latin typeface="Calibri"/>
                  <a:cs typeface="Calibri"/>
                </a:rPr>
                <a:t>p</a:t>
              </a:r>
              <a:r>
                <a:rPr lang="en-US" sz="2400" i="1" spc="-52" baseline="-23148" dirty="0" smtClean="0">
                  <a:latin typeface="Calibri"/>
                  <a:cs typeface="Calibri"/>
                </a:rPr>
                <a:t> </a:t>
              </a:r>
              <a:r>
                <a:rPr lang="en-US" sz="2400" i="1" spc="-120" dirty="0" smtClean="0">
                  <a:latin typeface="メイリオ"/>
                  <a:cs typeface="メイリオ"/>
                </a:rPr>
                <a:t>} </a:t>
              </a:r>
              <a:r>
                <a:rPr lang="en-US" sz="2400" spc="50" dirty="0" smtClean="0">
                  <a:latin typeface="Calibri"/>
                  <a:cs typeface="Calibri"/>
                </a:rPr>
                <a:t>where</a:t>
              </a:r>
              <a:r>
                <a:rPr lang="en-US" sz="2400" spc="25" dirty="0" smtClean="0">
                  <a:latin typeface="Calibri"/>
                  <a:cs typeface="Calibri"/>
                </a:rPr>
                <a:t> </a:t>
              </a:r>
              <a:r>
                <a:rPr lang="en-US" sz="2400" spc="-60" dirty="0">
                  <a:latin typeface="Calibri"/>
                  <a:cs typeface="Calibri"/>
                </a:rPr>
                <a:t>Ω</a:t>
              </a:r>
              <a:r>
                <a:rPr lang="en-US" sz="2400" i="1" spc="-75" baseline="-13888" dirty="0" err="1">
                  <a:latin typeface="Calibri"/>
                  <a:cs typeface="Calibri"/>
                </a:rPr>
                <a:t>i</a:t>
              </a:r>
              <a:r>
                <a:rPr lang="en-US" sz="2400" i="1" baseline="-13888" dirty="0">
                  <a:latin typeface="Calibri"/>
                  <a:cs typeface="Calibri"/>
                </a:rPr>
                <a:t> </a:t>
              </a:r>
              <a:r>
                <a:rPr lang="en-US" sz="2400" i="1" spc="30" baseline="-13888" dirty="0">
                  <a:latin typeface="Calibri"/>
                  <a:cs typeface="Calibri"/>
                </a:rPr>
                <a:t> </a:t>
              </a:r>
              <a:r>
                <a:rPr lang="en-US" sz="2400" i="1" spc="-45" dirty="0">
                  <a:latin typeface="メイリオ"/>
                  <a:cs typeface="メイリオ"/>
                </a:rPr>
                <a:t>⊆</a:t>
              </a:r>
              <a:r>
                <a:rPr lang="en-US" sz="2400" i="1" spc="-70" dirty="0">
                  <a:latin typeface="メイリオ"/>
                  <a:cs typeface="メイリオ"/>
                </a:rPr>
                <a:t> </a:t>
              </a:r>
              <a:r>
                <a:rPr lang="en-US" sz="2400" spc="-55" dirty="0">
                  <a:latin typeface="Calibri"/>
                  <a:cs typeface="Calibri"/>
                </a:rPr>
                <a:t>[</a:t>
              </a:r>
              <a:r>
                <a:rPr lang="en-US" sz="2400" i="1" spc="70" dirty="0">
                  <a:latin typeface="Calibri"/>
                  <a:cs typeface="Calibri"/>
                </a:rPr>
                <a:t>n</a:t>
              </a:r>
              <a:r>
                <a:rPr lang="en-US" sz="2400" spc="-55" dirty="0" smtClean="0">
                  <a:latin typeface="Calibri"/>
                  <a:cs typeface="Calibri"/>
                </a:rPr>
                <a:t>]</a:t>
              </a:r>
              <a:r>
                <a:rPr lang="en-US" sz="2400" spc="-5" dirty="0" smtClean="0">
                  <a:latin typeface="Calibri"/>
                  <a:cs typeface="Calibri"/>
                </a:rPr>
                <a:t>, |</a:t>
              </a:r>
              <a:r>
                <a:rPr lang="en-US" sz="2400" spc="-60" dirty="0" smtClean="0">
                  <a:latin typeface="Calibri"/>
                  <a:cs typeface="Calibri"/>
                </a:rPr>
                <a:t>Ω</a:t>
              </a:r>
              <a:r>
                <a:rPr lang="en-US" sz="2400" i="1" spc="-75" baseline="-13888" dirty="0" err="1" smtClean="0">
                  <a:latin typeface="Calibri"/>
                  <a:cs typeface="Calibri"/>
                </a:rPr>
                <a:t>i</a:t>
              </a:r>
              <a:r>
                <a:rPr lang="en-US" sz="2400" spc="-75" dirty="0" smtClean="0">
                  <a:latin typeface="Calibri"/>
                  <a:cs typeface="Calibri"/>
                </a:rPr>
                <a:t>|≤k</a:t>
              </a:r>
              <a:endParaRPr lang="en-US" sz="2400" spc="-5" dirty="0" smtClean="0">
                <a:latin typeface="Calibri"/>
                <a:cs typeface="Calibri"/>
              </a:endParaRPr>
            </a:p>
            <a:p>
              <a:pPr marR="6350">
                <a:lnSpc>
                  <a:spcPct val="102600"/>
                </a:lnSpc>
                <a:spcBef>
                  <a:spcPts val="325"/>
                </a:spcBef>
              </a:pPr>
              <a:endParaRPr lang="en-US" sz="2400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r>
                <a:rPr lang="en-US" sz="2400" dirty="0" smtClean="0">
                  <a:ea typeface="Verdana" charset="0"/>
                  <a:cs typeface="Verdana" charset="0"/>
                </a:rPr>
                <a:t>Then, a </a:t>
              </a:r>
              <a:r>
                <a:rPr lang="en-US" sz="2400" b="1" dirty="0" smtClean="0">
                  <a:ea typeface="Verdana" charset="0"/>
                  <a:cs typeface="Verdana" charset="0"/>
                </a:rPr>
                <a:t>structured sparsity model</a:t>
              </a:r>
              <a:r>
                <a:rPr lang="en-US" sz="2400" dirty="0" smtClean="0">
                  <a:ea typeface="Verdana" charset="0"/>
                  <a:cs typeface="Verdana" charset="0"/>
                </a:rPr>
                <a:t> is the space of signals supported on one of the patterns in </a:t>
              </a:r>
              <a:r>
                <a:rPr lang="en-US" sz="2400" spc="45" dirty="0">
                  <a:latin typeface="Calibri"/>
                  <a:cs typeface="Calibri"/>
                </a:rPr>
                <a:t>M</a:t>
              </a:r>
              <a:r>
                <a:rPr lang="en-US" sz="2400" dirty="0" smtClean="0">
                  <a:ea typeface="Verdana" charset="0"/>
                  <a:cs typeface="Verdana" charset="0"/>
                </a:rPr>
                <a:t> </a:t>
              </a:r>
            </a:p>
            <a:p>
              <a:pPr marL="382544" indent="-342860" algn="ctr">
                <a:spcBef>
                  <a:spcPts val="575"/>
                </a:spcBef>
              </a:pPr>
              <a:r>
                <a:rPr lang="fr-FR" sz="2400" i="1" spc="390" dirty="0">
                  <a:latin typeface="Brush Script MT Italic"/>
                  <a:cs typeface="Brush Script MT Italic"/>
                </a:rPr>
                <a:t>M</a:t>
              </a:r>
              <a:r>
                <a:rPr lang="fr-FR" sz="2400" i="1" spc="60" baseline="-10416" dirty="0">
                  <a:latin typeface="Calibri"/>
                  <a:cs typeface="Calibri"/>
                </a:rPr>
                <a:t> </a:t>
              </a:r>
              <a:r>
                <a:rPr lang="fr-FR" sz="2400" i="1" spc="-37" baseline="-10416" dirty="0">
                  <a:latin typeface="Calibri"/>
                  <a:cs typeface="Calibri"/>
                </a:rPr>
                <a:t> </a:t>
              </a:r>
              <a:r>
                <a:rPr lang="fr-FR" sz="2400" spc="220" dirty="0">
                  <a:latin typeface="Calibri"/>
                  <a:cs typeface="Calibri"/>
                </a:rPr>
                <a:t>=</a:t>
              </a:r>
              <a:r>
                <a:rPr lang="fr-FR" sz="2400" spc="25" dirty="0">
                  <a:latin typeface="Calibri"/>
                  <a:cs typeface="Calibri"/>
                </a:rPr>
                <a:t> </a:t>
              </a:r>
              <a:r>
                <a:rPr lang="fr-FR" sz="2400" i="1" spc="-120" dirty="0">
                  <a:latin typeface="メイリオ"/>
                  <a:cs typeface="メイリオ"/>
                </a:rPr>
                <a:t>{</a:t>
              </a:r>
              <a:r>
                <a:rPr lang="fr-FR" sz="2400" i="1" spc="50" dirty="0">
                  <a:latin typeface="Calibri"/>
                  <a:cs typeface="Calibri"/>
                </a:rPr>
                <a:t>x</a:t>
              </a:r>
              <a:r>
                <a:rPr lang="fr-FR" sz="2400" i="1" spc="130" dirty="0">
                  <a:latin typeface="Calibri"/>
                  <a:cs typeface="Calibri"/>
                </a:rPr>
                <a:t> </a:t>
              </a:r>
              <a:r>
                <a:rPr lang="fr-FR" sz="2400" i="1" spc="-160" dirty="0">
                  <a:latin typeface="メイリオ"/>
                  <a:cs typeface="メイリオ"/>
                </a:rPr>
                <a:t>∈</a:t>
              </a:r>
              <a:r>
                <a:rPr lang="fr-FR" sz="2400" i="1" spc="-70" dirty="0">
                  <a:latin typeface="メイリオ"/>
                  <a:cs typeface="メイリオ"/>
                </a:rPr>
                <a:t> </a:t>
              </a:r>
              <a:r>
                <a:rPr lang="fr-FR" sz="2400" spc="50" dirty="0">
                  <a:latin typeface="Calibri"/>
                  <a:cs typeface="Calibri"/>
                </a:rPr>
                <a:t>R</a:t>
              </a:r>
              <a:r>
                <a:rPr lang="fr-FR" sz="2400" i="1" spc="60" baseline="31250" dirty="0">
                  <a:latin typeface="Calibri"/>
                  <a:cs typeface="Calibri"/>
                </a:rPr>
                <a:t>n</a:t>
              </a:r>
              <a:r>
                <a:rPr lang="fr-FR" sz="2400" i="1" baseline="31250" dirty="0">
                  <a:latin typeface="Calibri"/>
                  <a:cs typeface="Calibri"/>
                </a:rPr>
                <a:t> </a:t>
              </a:r>
              <a:r>
                <a:rPr lang="fr-FR" sz="2400" i="1" spc="-52" baseline="31250" dirty="0">
                  <a:latin typeface="Calibri"/>
                  <a:cs typeface="Calibri"/>
                </a:rPr>
                <a:t> </a:t>
              </a:r>
              <a:r>
                <a:rPr lang="fr-FR" sz="2400" i="1" spc="-185" dirty="0">
                  <a:latin typeface="メイリオ"/>
                  <a:cs typeface="メイリオ"/>
                </a:rPr>
                <a:t>|</a:t>
              </a:r>
              <a:r>
                <a:rPr lang="fr-FR" sz="2400" i="1" spc="-70" dirty="0">
                  <a:latin typeface="メイリオ"/>
                  <a:cs typeface="メイリオ"/>
                </a:rPr>
                <a:t> </a:t>
              </a:r>
              <a:r>
                <a:rPr lang="fr-FR" sz="2400" i="1" spc="-495" dirty="0">
                  <a:latin typeface="メイリオ"/>
                  <a:cs typeface="メイリオ"/>
                </a:rPr>
                <a:t>∃</a:t>
              </a:r>
              <a:r>
                <a:rPr lang="fr-FR" sz="2400" i="1" spc="-195" dirty="0">
                  <a:latin typeface="メイリオ"/>
                  <a:cs typeface="メイリオ"/>
                </a:rPr>
                <a:t> </a:t>
              </a:r>
              <a:r>
                <a:rPr lang="fr-FR" sz="2400" spc="-60" dirty="0">
                  <a:latin typeface="Calibri"/>
                  <a:cs typeface="Calibri"/>
                </a:rPr>
                <a:t>Ω</a:t>
              </a:r>
              <a:r>
                <a:rPr lang="fr-FR" sz="2400" i="1" spc="-75" baseline="-13888" dirty="0">
                  <a:latin typeface="Calibri"/>
                  <a:cs typeface="Calibri"/>
                </a:rPr>
                <a:t>i</a:t>
              </a:r>
              <a:r>
                <a:rPr lang="fr-FR" sz="2400" i="1" baseline="-13888" dirty="0">
                  <a:latin typeface="Calibri"/>
                  <a:cs typeface="Calibri"/>
                </a:rPr>
                <a:t> </a:t>
              </a:r>
              <a:r>
                <a:rPr lang="fr-FR" sz="2400" i="1" spc="30" baseline="-13888" dirty="0">
                  <a:latin typeface="Calibri"/>
                  <a:cs typeface="Calibri"/>
                </a:rPr>
                <a:t> </a:t>
              </a:r>
              <a:r>
                <a:rPr lang="fr-FR" sz="2400" i="1" spc="-160" dirty="0">
                  <a:latin typeface="メイリオ"/>
                  <a:cs typeface="メイリオ"/>
                </a:rPr>
                <a:t>∈</a:t>
              </a:r>
              <a:r>
                <a:rPr lang="fr-FR" sz="2400" i="1" spc="-70" dirty="0">
                  <a:latin typeface="メイリオ"/>
                  <a:cs typeface="メイリオ"/>
                </a:rPr>
                <a:t> </a:t>
              </a:r>
              <a:r>
                <a:rPr lang="fr-FR" sz="2400" spc="-60" dirty="0">
                  <a:latin typeface="Calibri"/>
                  <a:cs typeface="Calibri"/>
                </a:rPr>
                <a:t>Ω</a:t>
              </a:r>
              <a:r>
                <a:rPr lang="fr-FR" sz="2400" spc="25" dirty="0">
                  <a:latin typeface="Calibri"/>
                  <a:cs typeface="Calibri"/>
                </a:rPr>
                <a:t> </a:t>
              </a:r>
              <a:r>
                <a:rPr lang="fr-FR" sz="2400" spc="-5" dirty="0">
                  <a:latin typeface="Calibri"/>
                  <a:cs typeface="Calibri"/>
                </a:rPr>
                <a:t>:</a:t>
              </a:r>
              <a:r>
                <a:rPr lang="fr-FR" sz="2400" spc="25" dirty="0">
                  <a:latin typeface="Calibri"/>
                  <a:cs typeface="Calibri"/>
                </a:rPr>
                <a:t> </a:t>
              </a:r>
              <a:r>
                <a:rPr lang="fr-FR" sz="2400" spc="65" dirty="0" err="1">
                  <a:latin typeface="Calibri"/>
                  <a:cs typeface="Calibri"/>
                </a:rPr>
                <a:t>supp</a:t>
              </a:r>
              <a:r>
                <a:rPr lang="fr-FR" sz="2400" spc="55" dirty="0">
                  <a:latin typeface="Calibri"/>
                  <a:cs typeface="Calibri"/>
                </a:rPr>
                <a:t>(</a:t>
              </a:r>
              <a:r>
                <a:rPr lang="fr-FR" sz="2400" i="1" spc="50" dirty="0">
                  <a:latin typeface="Calibri"/>
                  <a:cs typeface="Calibri"/>
                </a:rPr>
                <a:t>x</a:t>
              </a:r>
              <a:r>
                <a:rPr lang="fr-FR" sz="2400" i="1" spc="-175" dirty="0">
                  <a:latin typeface="Calibri"/>
                  <a:cs typeface="Calibri"/>
                </a:rPr>
                <a:t> </a:t>
              </a:r>
              <a:r>
                <a:rPr lang="fr-FR" sz="2400" spc="55" dirty="0">
                  <a:latin typeface="Calibri"/>
                  <a:cs typeface="Calibri"/>
                </a:rPr>
                <a:t>)</a:t>
              </a:r>
              <a:r>
                <a:rPr lang="fr-FR" sz="2400" spc="25" dirty="0">
                  <a:latin typeface="Calibri"/>
                  <a:cs typeface="Calibri"/>
                </a:rPr>
                <a:t> </a:t>
              </a:r>
              <a:r>
                <a:rPr lang="fr-FR" sz="2400" i="1" spc="-45" dirty="0">
                  <a:latin typeface="メイリオ"/>
                  <a:cs typeface="メイリオ"/>
                </a:rPr>
                <a:t>⊆</a:t>
              </a:r>
              <a:r>
                <a:rPr lang="fr-FR" sz="2400" i="1" spc="-70" dirty="0">
                  <a:latin typeface="メイリオ"/>
                  <a:cs typeface="メイリオ"/>
                </a:rPr>
                <a:t> </a:t>
              </a:r>
              <a:r>
                <a:rPr lang="fr-FR" sz="2400" spc="-60" dirty="0">
                  <a:latin typeface="Calibri"/>
                  <a:cs typeface="Calibri"/>
                </a:rPr>
                <a:t>Ω</a:t>
              </a:r>
              <a:r>
                <a:rPr lang="fr-FR" sz="2400" i="1" spc="-75" baseline="-13888" dirty="0">
                  <a:latin typeface="Calibri"/>
                  <a:cs typeface="Calibri"/>
                </a:rPr>
                <a:t>i</a:t>
              </a:r>
              <a:r>
                <a:rPr lang="fr-FR" sz="2400" i="1" spc="-127" baseline="-13888" dirty="0">
                  <a:latin typeface="Calibri"/>
                  <a:cs typeface="Calibri"/>
                </a:rPr>
                <a:t> </a:t>
              </a:r>
              <a:r>
                <a:rPr lang="fr-FR" sz="2400" i="1" spc="-120" dirty="0">
                  <a:latin typeface="メイリオ"/>
                  <a:cs typeface="メイリオ"/>
                </a:rPr>
                <a:t>}</a:t>
              </a:r>
            </a:p>
            <a:p>
              <a:pPr marL="382544" indent="-342860">
                <a:spcBef>
                  <a:spcPts val="575"/>
                </a:spcBef>
              </a:pPr>
              <a:endParaRPr lang="en-US" sz="2400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endParaRPr lang="en-US" sz="2400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endParaRPr lang="en-US" sz="2400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endParaRPr lang="en-US" sz="2400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endParaRPr lang="en-US" sz="2000" i="1" dirty="0" smtClean="0">
                <a:ea typeface="Verdana" charset="0"/>
                <a:cs typeface="Verdana" charset="0"/>
              </a:endParaRPr>
            </a:p>
            <a:p>
              <a:pPr marL="382544" indent="-342860">
                <a:spcBef>
                  <a:spcPts val="575"/>
                </a:spcBef>
              </a:pPr>
              <a:endParaRPr lang="en-US" sz="2400" dirty="0">
                <a:ea typeface="Verdana" charset="0"/>
                <a:cs typeface="Verdana" charset="0"/>
              </a:endParaRPr>
            </a:p>
            <a:p>
              <a:pPr marL="382544" indent="-342860"/>
              <a:endParaRPr lang="en-US" dirty="0">
                <a:solidFill>
                  <a:schemeClr val="tx1"/>
                </a:solidFill>
                <a:ea typeface="Verdana" charset="0"/>
                <a:cs typeface="Verdana" charset="0"/>
              </a:endParaRPr>
            </a:p>
          </p:txBody>
        </p:sp>
        <p:sp>
          <p:nvSpPr>
            <p:cNvPr id="81" name="Rectangle 43"/>
            <p:cNvSpPr>
              <a:spLocks/>
            </p:cNvSpPr>
            <p:nvPr/>
          </p:nvSpPr>
          <p:spPr bwMode="auto">
            <a:xfrm>
              <a:off x="2593975" y="3276600"/>
              <a:ext cx="0" cy="276225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295400" y="4183593"/>
            <a:ext cx="2057400" cy="2362730"/>
            <a:chOff x="1295400" y="4038070"/>
            <a:chExt cx="2057400" cy="2362730"/>
          </a:xfrm>
        </p:grpSpPr>
        <p:grpSp>
          <p:nvGrpSpPr>
            <p:cNvPr id="164" name="Group 163"/>
            <p:cNvGrpSpPr/>
            <p:nvPr/>
          </p:nvGrpSpPr>
          <p:grpSpPr>
            <a:xfrm>
              <a:off x="1295400" y="4038070"/>
              <a:ext cx="2057400" cy="1677460"/>
              <a:chOff x="1143000" y="4038070"/>
              <a:chExt cx="2057400" cy="1677460"/>
            </a:xfrm>
          </p:grpSpPr>
          <p:sp>
            <p:nvSpPr>
              <p:cNvPr id="94" name="Rectangle 18"/>
              <p:cNvSpPr>
                <a:spLocks noChangeArrowheads="1"/>
              </p:cNvSpPr>
              <p:nvPr/>
            </p:nvSpPr>
            <p:spPr bwMode="auto">
              <a:xfrm>
                <a:off x="1143000" y="4038070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95" name="Rectangle 18"/>
              <p:cNvSpPr>
                <a:spLocks noChangeArrowheads="1"/>
              </p:cNvSpPr>
              <p:nvPr/>
            </p:nvSpPr>
            <p:spPr bwMode="auto">
              <a:xfrm>
                <a:off x="1295400" y="4038600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auto">
              <a:xfrm>
                <a:off x="1447800" y="403807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97" name="Rectangle 18"/>
              <p:cNvSpPr>
                <a:spLocks noChangeArrowheads="1"/>
              </p:cNvSpPr>
              <p:nvPr/>
            </p:nvSpPr>
            <p:spPr bwMode="auto">
              <a:xfrm>
                <a:off x="1600200" y="403860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auto">
              <a:xfrm>
                <a:off x="1752600" y="403860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99" name="Rectangle 18"/>
              <p:cNvSpPr>
                <a:spLocks noChangeArrowheads="1"/>
              </p:cNvSpPr>
              <p:nvPr/>
            </p:nvSpPr>
            <p:spPr bwMode="auto">
              <a:xfrm>
                <a:off x="1143000" y="442700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0" name="Rectangle 18"/>
              <p:cNvSpPr>
                <a:spLocks noChangeArrowheads="1"/>
              </p:cNvSpPr>
              <p:nvPr/>
            </p:nvSpPr>
            <p:spPr bwMode="auto">
              <a:xfrm>
                <a:off x="1295400" y="4427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1447800" y="442700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2" name="Rectangle 18"/>
              <p:cNvSpPr>
                <a:spLocks noChangeArrowheads="1"/>
              </p:cNvSpPr>
              <p:nvPr/>
            </p:nvSpPr>
            <p:spPr bwMode="auto">
              <a:xfrm>
                <a:off x="1600200" y="4427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3" name="Rectangle 18"/>
              <p:cNvSpPr>
                <a:spLocks noChangeArrowheads="1"/>
              </p:cNvSpPr>
              <p:nvPr/>
            </p:nvSpPr>
            <p:spPr bwMode="auto">
              <a:xfrm>
                <a:off x="1752600" y="4427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4" name="Rectangle 18"/>
              <p:cNvSpPr>
                <a:spLocks noChangeArrowheads="1"/>
              </p:cNvSpPr>
              <p:nvPr/>
            </p:nvSpPr>
            <p:spPr bwMode="auto">
              <a:xfrm>
                <a:off x="1143000" y="480800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5" name="Rectangle 18"/>
              <p:cNvSpPr>
                <a:spLocks noChangeArrowheads="1"/>
              </p:cNvSpPr>
              <p:nvPr/>
            </p:nvSpPr>
            <p:spPr bwMode="auto">
              <a:xfrm>
                <a:off x="1295400" y="4808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47800" y="480800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7" name="Rectangle 18"/>
              <p:cNvSpPr>
                <a:spLocks noChangeArrowheads="1"/>
              </p:cNvSpPr>
              <p:nvPr/>
            </p:nvSpPr>
            <p:spPr bwMode="auto">
              <a:xfrm>
                <a:off x="1600200" y="480853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/>
            </p:nvSpPr>
            <p:spPr bwMode="auto">
              <a:xfrm>
                <a:off x="1752600" y="4808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09" name="Rectangle 18"/>
              <p:cNvSpPr>
                <a:spLocks noChangeArrowheads="1"/>
              </p:cNvSpPr>
              <p:nvPr/>
            </p:nvSpPr>
            <p:spPr bwMode="auto">
              <a:xfrm>
                <a:off x="1143000" y="518900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0" name="Rectangle 18"/>
              <p:cNvSpPr>
                <a:spLocks noChangeArrowheads="1"/>
              </p:cNvSpPr>
              <p:nvPr/>
            </p:nvSpPr>
            <p:spPr bwMode="auto">
              <a:xfrm>
                <a:off x="1295400" y="5189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1" name="Rectangle 18"/>
              <p:cNvSpPr>
                <a:spLocks noChangeArrowheads="1"/>
              </p:cNvSpPr>
              <p:nvPr/>
            </p:nvSpPr>
            <p:spPr bwMode="auto">
              <a:xfrm>
                <a:off x="1447800" y="518900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2" name="Rectangle 18"/>
              <p:cNvSpPr>
                <a:spLocks noChangeArrowheads="1"/>
              </p:cNvSpPr>
              <p:nvPr/>
            </p:nvSpPr>
            <p:spPr bwMode="auto">
              <a:xfrm>
                <a:off x="1600200" y="5189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3" name="Rectangle 18"/>
              <p:cNvSpPr>
                <a:spLocks noChangeArrowheads="1"/>
              </p:cNvSpPr>
              <p:nvPr/>
            </p:nvSpPr>
            <p:spPr bwMode="auto">
              <a:xfrm>
                <a:off x="1752600" y="518953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4" name="Rectangle 18"/>
              <p:cNvSpPr>
                <a:spLocks noChangeArrowheads="1"/>
              </p:cNvSpPr>
              <p:nvPr/>
            </p:nvSpPr>
            <p:spPr bwMode="auto">
              <a:xfrm>
                <a:off x="1143000" y="557000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5" name="Rectangle 18"/>
              <p:cNvSpPr>
                <a:spLocks noChangeArrowheads="1"/>
              </p:cNvSpPr>
              <p:nvPr/>
            </p:nvSpPr>
            <p:spPr bwMode="auto">
              <a:xfrm>
                <a:off x="1295400" y="557053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6" name="Rectangle 18"/>
              <p:cNvSpPr>
                <a:spLocks noChangeArrowheads="1"/>
              </p:cNvSpPr>
              <p:nvPr/>
            </p:nvSpPr>
            <p:spPr bwMode="auto">
              <a:xfrm>
                <a:off x="1447800" y="557000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1600200" y="5570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8" name="Rectangle 18"/>
              <p:cNvSpPr>
                <a:spLocks noChangeArrowheads="1"/>
              </p:cNvSpPr>
              <p:nvPr/>
            </p:nvSpPr>
            <p:spPr bwMode="auto">
              <a:xfrm>
                <a:off x="1752600" y="5570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19" name="Rectangle 18"/>
              <p:cNvSpPr>
                <a:spLocks noChangeArrowheads="1"/>
              </p:cNvSpPr>
              <p:nvPr/>
            </p:nvSpPr>
            <p:spPr bwMode="auto">
              <a:xfrm>
                <a:off x="2438400" y="403860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/>
            </p:nvSpPr>
            <p:spPr bwMode="auto">
              <a:xfrm>
                <a:off x="2590800" y="4039130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1" name="Rectangle 18"/>
              <p:cNvSpPr>
                <a:spLocks noChangeArrowheads="1"/>
              </p:cNvSpPr>
              <p:nvPr/>
            </p:nvSpPr>
            <p:spPr bwMode="auto">
              <a:xfrm>
                <a:off x="2743200" y="403860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2" name="Rectangle 18"/>
              <p:cNvSpPr>
                <a:spLocks noChangeArrowheads="1"/>
              </p:cNvSpPr>
              <p:nvPr/>
            </p:nvSpPr>
            <p:spPr bwMode="auto">
              <a:xfrm>
                <a:off x="2895600" y="4039130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3" name="Rectangle 18"/>
              <p:cNvSpPr>
                <a:spLocks noChangeArrowheads="1"/>
              </p:cNvSpPr>
              <p:nvPr/>
            </p:nvSpPr>
            <p:spPr bwMode="auto">
              <a:xfrm>
                <a:off x="3048000" y="4039130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4" name="Rectangle 18"/>
              <p:cNvSpPr>
                <a:spLocks noChangeArrowheads="1"/>
              </p:cNvSpPr>
              <p:nvPr/>
            </p:nvSpPr>
            <p:spPr bwMode="auto">
              <a:xfrm>
                <a:off x="2438400" y="4427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5" name="Rectangle 18"/>
              <p:cNvSpPr>
                <a:spLocks noChangeArrowheads="1"/>
              </p:cNvSpPr>
              <p:nvPr/>
            </p:nvSpPr>
            <p:spPr bwMode="auto">
              <a:xfrm>
                <a:off x="2590800" y="4428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6" name="Rectangle 18"/>
              <p:cNvSpPr>
                <a:spLocks noChangeArrowheads="1"/>
              </p:cNvSpPr>
              <p:nvPr/>
            </p:nvSpPr>
            <p:spPr bwMode="auto">
              <a:xfrm>
                <a:off x="2743200" y="4427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7" name="Rectangle 18"/>
              <p:cNvSpPr>
                <a:spLocks noChangeArrowheads="1"/>
              </p:cNvSpPr>
              <p:nvPr/>
            </p:nvSpPr>
            <p:spPr bwMode="auto">
              <a:xfrm>
                <a:off x="2895600" y="4428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8" name="Rectangle 18"/>
              <p:cNvSpPr>
                <a:spLocks noChangeArrowheads="1"/>
              </p:cNvSpPr>
              <p:nvPr/>
            </p:nvSpPr>
            <p:spPr bwMode="auto">
              <a:xfrm>
                <a:off x="3048000" y="4428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29" name="Rectangle 18"/>
              <p:cNvSpPr>
                <a:spLocks noChangeArrowheads="1"/>
              </p:cNvSpPr>
              <p:nvPr/>
            </p:nvSpPr>
            <p:spPr bwMode="auto">
              <a:xfrm>
                <a:off x="2438400" y="4808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0" name="Rectangle 18"/>
              <p:cNvSpPr>
                <a:spLocks noChangeArrowheads="1"/>
              </p:cNvSpPr>
              <p:nvPr/>
            </p:nvSpPr>
            <p:spPr bwMode="auto">
              <a:xfrm>
                <a:off x="2590800" y="4809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1" name="Rectangle 18"/>
              <p:cNvSpPr>
                <a:spLocks noChangeArrowheads="1"/>
              </p:cNvSpPr>
              <p:nvPr/>
            </p:nvSpPr>
            <p:spPr bwMode="auto">
              <a:xfrm>
                <a:off x="2743200" y="480853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2895600" y="4809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3" name="Rectangle 18"/>
              <p:cNvSpPr>
                <a:spLocks noChangeArrowheads="1"/>
              </p:cNvSpPr>
              <p:nvPr/>
            </p:nvSpPr>
            <p:spPr bwMode="auto">
              <a:xfrm>
                <a:off x="3048000" y="4809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4" name="Rectangle 18"/>
              <p:cNvSpPr>
                <a:spLocks noChangeArrowheads="1"/>
              </p:cNvSpPr>
              <p:nvPr/>
            </p:nvSpPr>
            <p:spPr bwMode="auto">
              <a:xfrm>
                <a:off x="2438400" y="5189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5" name="Rectangle 18"/>
              <p:cNvSpPr>
                <a:spLocks noChangeArrowheads="1"/>
              </p:cNvSpPr>
              <p:nvPr/>
            </p:nvSpPr>
            <p:spPr bwMode="auto">
              <a:xfrm>
                <a:off x="2590800" y="5190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6" name="Rectangle 18"/>
              <p:cNvSpPr>
                <a:spLocks noChangeArrowheads="1"/>
              </p:cNvSpPr>
              <p:nvPr/>
            </p:nvSpPr>
            <p:spPr bwMode="auto">
              <a:xfrm>
                <a:off x="2743200" y="518953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7" name="Rectangle 18"/>
              <p:cNvSpPr>
                <a:spLocks noChangeArrowheads="1"/>
              </p:cNvSpPr>
              <p:nvPr/>
            </p:nvSpPr>
            <p:spPr bwMode="auto">
              <a:xfrm>
                <a:off x="2895600" y="5190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8" name="Rectangle 18"/>
              <p:cNvSpPr>
                <a:spLocks noChangeArrowheads="1"/>
              </p:cNvSpPr>
              <p:nvPr/>
            </p:nvSpPr>
            <p:spPr bwMode="auto">
              <a:xfrm>
                <a:off x="3048000" y="5190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39" name="Rectangle 18"/>
              <p:cNvSpPr>
                <a:spLocks noChangeArrowheads="1"/>
              </p:cNvSpPr>
              <p:nvPr/>
            </p:nvSpPr>
            <p:spPr bwMode="auto">
              <a:xfrm>
                <a:off x="2438400" y="5570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40" name="Rectangle 18"/>
              <p:cNvSpPr>
                <a:spLocks noChangeArrowheads="1"/>
              </p:cNvSpPr>
              <p:nvPr/>
            </p:nvSpPr>
            <p:spPr bwMode="auto">
              <a:xfrm>
                <a:off x="2590800" y="557106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41" name="Rectangle 18"/>
              <p:cNvSpPr>
                <a:spLocks noChangeArrowheads="1"/>
              </p:cNvSpPr>
              <p:nvPr/>
            </p:nvSpPr>
            <p:spPr bwMode="auto">
              <a:xfrm>
                <a:off x="2743200" y="5570537"/>
                <a:ext cx="152400" cy="1444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42" name="Rectangle 18"/>
              <p:cNvSpPr>
                <a:spLocks noChangeArrowheads="1"/>
              </p:cNvSpPr>
              <p:nvPr/>
            </p:nvSpPr>
            <p:spPr bwMode="auto">
              <a:xfrm>
                <a:off x="2895600" y="5571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  <p:sp>
            <p:nvSpPr>
              <p:cNvPr id="143" name="Rectangle 18"/>
              <p:cNvSpPr>
                <a:spLocks noChangeArrowheads="1"/>
              </p:cNvSpPr>
              <p:nvPr/>
            </p:nvSpPr>
            <p:spPr bwMode="auto">
              <a:xfrm>
                <a:off x="3048000" y="5571067"/>
                <a:ext cx="152400" cy="144463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/>
                  <a:cs typeface="Verdana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1405848" y="6031468"/>
              <a:ext cx="187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/>
                <a:t>n</a:t>
              </a:r>
              <a:r>
                <a:rPr lang="en-US" dirty="0" smtClean="0"/>
                <a:t> = 5, </a:t>
              </a:r>
              <a:r>
                <a:rPr lang="en-US" i="1" dirty="0" err="1" smtClean="0"/>
                <a:t>k</a:t>
              </a:r>
              <a:r>
                <a:rPr lang="en-US" dirty="0" smtClean="0"/>
                <a:t> = 2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495800" y="4183063"/>
            <a:ext cx="3505200" cy="2275392"/>
            <a:chOff x="4495800" y="4037540"/>
            <a:chExt cx="3505200" cy="2275392"/>
          </a:xfrm>
        </p:grpSpPr>
        <p:sp>
          <p:nvSpPr>
            <p:cNvPr id="66" name="Right Arrow 65"/>
            <p:cNvSpPr/>
            <p:nvPr/>
          </p:nvSpPr>
          <p:spPr bwMode="auto">
            <a:xfrm>
              <a:off x="4495800" y="4572000"/>
              <a:ext cx="500903" cy="4572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943600" y="4037540"/>
              <a:ext cx="2057400" cy="2275392"/>
              <a:chOff x="5334000" y="4037540"/>
              <a:chExt cx="2057400" cy="227539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5334000" y="4037540"/>
                <a:ext cx="2057400" cy="1677460"/>
                <a:chOff x="5486400" y="4037540"/>
                <a:chExt cx="2057400" cy="1677460"/>
              </a:xfrm>
            </p:grpSpPr>
            <p:sp>
              <p:nvSpPr>
                <p:cNvPr id="144" name="Rectangle 18"/>
                <p:cNvSpPr>
                  <a:spLocks noChangeArrowheads="1"/>
                </p:cNvSpPr>
                <p:nvPr/>
              </p:nvSpPr>
              <p:spPr bwMode="auto">
                <a:xfrm>
                  <a:off x="5486400" y="4037540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45" name="Rectangle 18"/>
                <p:cNvSpPr>
                  <a:spLocks noChangeArrowheads="1"/>
                </p:cNvSpPr>
                <p:nvPr/>
              </p:nvSpPr>
              <p:spPr bwMode="auto">
                <a:xfrm>
                  <a:off x="5638800" y="4038070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1200" y="4037540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47" name="Rectangle 18"/>
                <p:cNvSpPr>
                  <a:spLocks noChangeArrowheads="1"/>
                </p:cNvSpPr>
                <p:nvPr/>
              </p:nvSpPr>
              <p:spPr bwMode="auto">
                <a:xfrm>
                  <a:off x="5943600" y="4038070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48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6000" y="4038070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49" name="Rectangle 18"/>
                <p:cNvSpPr>
                  <a:spLocks noChangeArrowheads="1"/>
                </p:cNvSpPr>
                <p:nvPr/>
              </p:nvSpPr>
              <p:spPr bwMode="auto">
                <a:xfrm>
                  <a:off x="5486400" y="556947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5638800" y="557000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1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1200" y="556947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2" name="Rectangle 18"/>
                <p:cNvSpPr>
                  <a:spLocks noChangeArrowheads="1"/>
                </p:cNvSpPr>
                <p:nvPr/>
              </p:nvSpPr>
              <p:spPr bwMode="auto">
                <a:xfrm>
                  <a:off x="5943600" y="557000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3" name="Rectangle 18"/>
                <p:cNvSpPr>
                  <a:spLocks noChangeArrowheads="1"/>
                </p:cNvSpPr>
                <p:nvPr/>
              </p:nvSpPr>
              <p:spPr bwMode="auto">
                <a:xfrm>
                  <a:off x="6096000" y="557000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4" name="Rectangle 18"/>
                <p:cNvSpPr>
                  <a:spLocks noChangeArrowheads="1"/>
                </p:cNvSpPr>
                <p:nvPr/>
              </p:nvSpPr>
              <p:spPr bwMode="auto">
                <a:xfrm>
                  <a:off x="6781800" y="480800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5" name="Rectangle 18"/>
                <p:cNvSpPr>
                  <a:spLocks noChangeArrowheads="1"/>
                </p:cNvSpPr>
                <p:nvPr/>
              </p:nvSpPr>
              <p:spPr bwMode="auto">
                <a:xfrm>
                  <a:off x="6934200" y="480853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6" name="Rectangle 18"/>
                <p:cNvSpPr>
                  <a:spLocks noChangeArrowheads="1"/>
                </p:cNvSpPr>
                <p:nvPr/>
              </p:nvSpPr>
              <p:spPr bwMode="auto">
                <a:xfrm>
                  <a:off x="7086600" y="480800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7" name="Rectangle 18"/>
                <p:cNvSpPr>
                  <a:spLocks noChangeArrowheads="1"/>
                </p:cNvSpPr>
                <p:nvPr/>
              </p:nvSpPr>
              <p:spPr bwMode="auto">
                <a:xfrm>
                  <a:off x="7239000" y="480853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8" name="Rectangle 18"/>
                <p:cNvSpPr>
                  <a:spLocks noChangeArrowheads="1"/>
                </p:cNvSpPr>
                <p:nvPr/>
              </p:nvSpPr>
              <p:spPr bwMode="auto">
                <a:xfrm>
                  <a:off x="7391400" y="480853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59" name="Rectangle 18"/>
                <p:cNvSpPr>
                  <a:spLocks noChangeArrowheads="1"/>
                </p:cNvSpPr>
                <p:nvPr/>
              </p:nvSpPr>
              <p:spPr bwMode="auto">
                <a:xfrm>
                  <a:off x="6781800" y="557000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60" name="Rectangle 18"/>
                <p:cNvSpPr>
                  <a:spLocks noChangeArrowheads="1"/>
                </p:cNvSpPr>
                <p:nvPr/>
              </p:nvSpPr>
              <p:spPr bwMode="auto">
                <a:xfrm>
                  <a:off x="6934200" y="557053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086600" y="5570007"/>
                  <a:ext cx="152400" cy="14446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62" name="Rectangle 18"/>
                <p:cNvSpPr>
                  <a:spLocks noChangeArrowheads="1"/>
                </p:cNvSpPr>
                <p:nvPr/>
              </p:nvSpPr>
              <p:spPr bwMode="auto">
                <a:xfrm>
                  <a:off x="7239000" y="557053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  <p:sp>
              <p:nvSpPr>
                <p:cNvPr id="163" name="Rectangle 18"/>
                <p:cNvSpPr>
                  <a:spLocks noChangeArrowheads="1"/>
                </p:cNvSpPr>
                <p:nvPr/>
              </p:nvSpPr>
              <p:spPr bwMode="auto">
                <a:xfrm>
                  <a:off x="7391400" y="5570537"/>
                  <a:ext cx="152400" cy="144463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Verdana"/>
                    <a:cs typeface="Verdana"/>
                  </a:endParaRPr>
                </a:p>
              </p:txBody>
            </p:sp>
          </p:grpSp>
          <p:sp>
            <p:nvSpPr>
              <p:cNvPr id="169" name="TextBox 168"/>
              <p:cNvSpPr txBox="1"/>
              <p:nvPr/>
            </p:nvSpPr>
            <p:spPr>
              <a:xfrm>
                <a:off x="5486400" y="5943600"/>
                <a:ext cx="187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 err="1" smtClean="0"/>
                  <a:t>p</a:t>
                </a:r>
                <a:r>
                  <a:rPr lang="en-US" dirty="0" smtClean="0"/>
                  <a:t> = 4</a:t>
                </a:r>
                <a:endParaRPr lang="en-US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8267188" y="3845851"/>
            <a:ext cx="44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45" dirty="0">
                <a:latin typeface="Calibri"/>
                <a:cs typeface="Calibri"/>
              </a:rPr>
              <a:t>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660703"/>
      </p:ext>
    </p:extLst>
  </p:cSld>
  <p:clrMapOvr>
    <a:masterClrMapping/>
  </p:clrMapOvr>
  <p:transition xmlns:p14="http://schemas.microsoft.com/office/powerpoint/2010/main" advTm="35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</a:t>
            </a:r>
            <a:r>
              <a:rPr lang="en-US" smtClean="0"/>
              <a:t>:  Block 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5181600"/>
          </a:xfrm>
        </p:spPr>
        <p:txBody>
          <a:bodyPr/>
          <a:lstStyle/>
          <a:p>
            <a:r>
              <a:rPr lang="en-US" dirty="0" smtClean="0"/>
              <a:t>“Large coefficients cluster together”</a:t>
            </a:r>
          </a:p>
          <a:p>
            <a:r>
              <a:rPr lang="en-US" dirty="0" smtClean="0"/>
              <a:t>Parameters: k, b (block length) and l (number of blocks)</a:t>
            </a:r>
          </a:p>
          <a:p>
            <a:r>
              <a:rPr lang="en-US" dirty="0" smtClean="0"/>
              <a:t>The range {1…n} is partitioned into b-length blocks B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/b</a:t>
            </a:r>
          </a:p>
          <a:p>
            <a:r>
              <a:rPr lang="en-US" dirty="0" smtClean="0"/>
              <a:t>M contains all combinations of l blocks, i.e., </a:t>
            </a:r>
          </a:p>
          <a:p>
            <a:pPr marL="457092" lvl="1" indent="0" algn="ctr">
              <a:buNone/>
            </a:pPr>
            <a:r>
              <a:rPr lang="en-US" dirty="0" smtClean="0"/>
              <a:t>	M={ B</a:t>
            </a:r>
            <a:r>
              <a:rPr lang="en-US" baseline="-25000" dirty="0" smtClean="0"/>
              <a:t>i1</a:t>
            </a:r>
            <a:r>
              <a:rPr lang="en-US" dirty="0" smtClean="0">
                <a:sym typeface="Symbol"/>
              </a:rPr>
              <a:t>…B</a:t>
            </a:r>
            <a:r>
              <a:rPr lang="en-US" baseline="-25000" dirty="0" smtClean="0">
                <a:sym typeface="Symbol"/>
              </a:rPr>
              <a:t>il</a:t>
            </a:r>
            <a:r>
              <a:rPr lang="en-US" dirty="0" smtClean="0">
                <a:sym typeface="Symbol"/>
              </a:rPr>
              <a:t>:i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,..,i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{1..n/b} }</a:t>
            </a:r>
          </a:p>
          <a:p>
            <a:r>
              <a:rPr lang="en-US" dirty="0" smtClean="0">
                <a:sym typeface="Symbol"/>
              </a:rPr>
              <a:t>Total </a:t>
            </a:r>
            <a:r>
              <a:rPr lang="en-US" dirty="0" err="1" smtClean="0">
                <a:sym typeface="Symbol"/>
              </a:rPr>
              <a:t>sparsity</a:t>
            </a:r>
            <a:r>
              <a:rPr lang="en-US" dirty="0" smtClean="0">
                <a:sym typeface="Symbol"/>
              </a:rPr>
              <a:t>: k=</a:t>
            </a:r>
            <a:r>
              <a:rPr lang="en-US" dirty="0" err="1" smtClean="0">
                <a:sym typeface="Symbol"/>
              </a:rPr>
              <a:t>bl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  <a:p>
            <a:pPr marL="4570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Process 3"/>
          <p:cNvSpPr/>
          <p:nvPr/>
        </p:nvSpPr>
        <p:spPr bwMode="auto">
          <a:xfrm>
            <a:off x="586740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rocess 4"/>
          <p:cNvSpPr/>
          <p:nvPr/>
        </p:nvSpPr>
        <p:spPr bwMode="auto">
          <a:xfrm>
            <a:off x="617220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Process 5"/>
          <p:cNvSpPr/>
          <p:nvPr/>
        </p:nvSpPr>
        <p:spPr bwMode="auto">
          <a:xfrm>
            <a:off x="647700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6782351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Process 8"/>
          <p:cNvSpPr/>
          <p:nvPr/>
        </p:nvSpPr>
        <p:spPr bwMode="auto">
          <a:xfrm>
            <a:off x="7087151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rocess 9"/>
          <p:cNvSpPr/>
          <p:nvPr/>
        </p:nvSpPr>
        <p:spPr bwMode="auto">
          <a:xfrm>
            <a:off x="738823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Process 10"/>
          <p:cNvSpPr/>
          <p:nvPr/>
        </p:nvSpPr>
        <p:spPr bwMode="auto">
          <a:xfrm>
            <a:off x="769303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rocess 11"/>
          <p:cNvSpPr/>
          <p:nvPr/>
        </p:nvSpPr>
        <p:spPr bwMode="auto">
          <a:xfrm>
            <a:off x="7997830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Process 12"/>
          <p:cNvSpPr/>
          <p:nvPr/>
        </p:nvSpPr>
        <p:spPr bwMode="auto">
          <a:xfrm>
            <a:off x="8303181" y="1295400"/>
            <a:ext cx="304800" cy="228600"/>
          </a:xfrm>
          <a:prstGeom prst="flowChartProcess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867399" y="1297366"/>
            <a:ext cx="914951" cy="226634"/>
          </a:xfrm>
          <a:prstGeom prst="rect">
            <a:avLst/>
          </a:prstGeom>
          <a:noFill/>
          <a:ln w="539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" name="Picture 19" descr="realstar_ori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38060"/>
            <a:ext cx="3122493" cy="31050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6778079" y="1295400"/>
            <a:ext cx="914951" cy="226634"/>
          </a:xfrm>
          <a:prstGeom prst="rect">
            <a:avLst/>
          </a:prstGeom>
          <a:noFill/>
          <a:ln w="539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93030" y="1295400"/>
            <a:ext cx="914951" cy="226634"/>
          </a:xfrm>
          <a:prstGeom prst="rect">
            <a:avLst/>
          </a:prstGeom>
          <a:noFill/>
          <a:ln w="539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78079" y="1295400"/>
            <a:ext cx="914951" cy="226634"/>
          </a:xfrm>
          <a:prstGeom prst="rect">
            <a:avLst/>
          </a:prstGeom>
          <a:solidFill>
            <a:srgbClr val="3366FF"/>
          </a:solidFill>
          <a:ln w="539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131" y="1720334"/>
            <a:ext cx="186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=3, l=1, k=3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45"/>
    </mc:Choice>
    <mc:Fallback xmlns="">
      <p:transition xmlns:p14="http://schemas.microsoft.com/office/powerpoint/2010/main" spd="slow" advTm="676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II: Tree-</a:t>
            </a:r>
            <a:r>
              <a:rPr lang="en-US" dirty="0" err="1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029200" cy="5181600"/>
          </a:xfrm>
        </p:spPr>
        <p:txBody>
          <a:bodyPr/>
          <a:lstStyle/>
          <a:p>
            <a:r>
              <a:rPr lang="en-US" dirty="0" smtClean="0"/>
              <a:t>“Large coefficients cluster on a tree”</a:t>
            </a:r>
          </a:p>
          <a:p>
            <a:r>
              <a:rPr lang="en-US" dirty="0" smtClean="0"/>
              <a:t>Parameters: </a:t>
            </a:r>
            <a:r>
              <a:rPr lang="en-US" dirty="0" err="1" smtClean="0"/>
              <a:t>k,t</a:t>
            </a:r>
            <a:endParaRPr lang="en-US" dirty="0" smtClean="0"/>
          </a:p>
          <a:p>
            <a:r>
              <a:rPr lang="en-US" dirty="0" smtClean="0"/>
              <a:t>Coefficients are nodes in a full t-</a:t>
            </a:r>
            <a:r>
              <a:rPr lang="en-US" dirty="0" err="1" smtClean="0"/>
              <a:t>ary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M is the set of all rooted connected </a:t>
            </a:r>
            <a:r>
              <a:rPr lang="en-US" dirty="0" err="1" smtClean="0"/>
              <a:t>subtrees</a:t>
            </a:r>
            <a:r>
              <a:rPr lang="en-US" dirty="0" smtClean="0"/>
              <a:t> of size k</a:t>
            </a:r>
            <a:endParaRPr lang="en-US" dirty="0"/>
          </a:p>
        </p:txBody>
      </p:sp>
      <p:grpSp>
        <p:nvGrpSpPr>
          <p:cNvPr id="4" name="Group 64"/>
          <p:cNvGrpSpPr/>
          <p:nvPr/>
        </p:nvGrpSpPr>
        <p:grpSpPr>
          <a:xfrm>
            <a:off x="5593793" y="1227069"/>
            <a:ext cx="3352800" cy="2292350"/>
            <a:chOff x="5029200" y="1854200"/>
            <a:chExt cx="3797300" cy="2495550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>
              <a:off x="6286500" y="1866900"/>
              <a:ext cx="457200" cy="838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6934200" y="2057400"/>
              <a:ext cx="8382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6200000" flipV="1">
              <a:off x="6032500" y="2578100"/>
              <a:ext cx="406400" cy="431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5549900" y="2590800"/>
              <a:ext cx="457200" cy="406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7416800" y="2565400"/>
              <a:ext cx="4064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7912100" y="2527300"/>
              <a:ext cx="40640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6153150" y="3244850"/>
              <a:ext cx="393700" cy="203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6083300" y="3860800"/>
              <a:ext cx="419100" cy="88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H="1">
              <a:off x="7277100" y="3263900"/>
              <a:ext cx="419100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H="1">
              <a:off x="7429500" y="3873500"/>
              <a:ext cx="406400" cy="101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7067550" y="3244850"/>
              <a:ext cx="4191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Oval 15"/>
            <p:cNvSpPr/>
            <p:nvPr/>
          </p:nvSpPr>
          <p:spPr bwMode="auto">
            <a:xfrm>
              <a:off x="546100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086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1816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7150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515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8293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6007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95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0292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397750" y="41529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9786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0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8324850" y="29845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11530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566150" y="35814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7122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847090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210550" y="41465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001000" y="41402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cxnSp>
          <p:nvCxnSpPr>
            <p:cNvPr id="35" name="Straight Connector 34"/>
            <p:cNvCxnSpPr>
              <a:stCxn id="16" idx="3"/>
              <a:endCxn id="18" idx="0"/>
            </p:cNvCxnSpPr>
            <p:nvPr/>
          </p:nvCxnSpPr>
          <p:spPr bwMode="auto">
            <a:xfrm rot="5400000">
              <a:off x="5108576" y="3212236"/>
              <a:ext cx="499339" cy="238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6" idx="5"/>
              <a:endCxn id="19" idx="0"/>
            </p:cNvCxnSpPr>
            <p:nvPr/>
          </p:nvCxnSpPr>
          <p:spPr bwMode="auto">
            <a:xfrm rot="16200000" flipH="1">
              <a:off x="5415686" y="3224935"/>
              <a:ext cx="499339" cy="2135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18" idx="3"/>
              <a:endCxn id="24" idx="0"/>
            </p:cNvCxnSpPr>
            <p:nvPr/>
          </p:nvCxnSpPr>
          <p:spPr bwMode="auto">
            <a:xfrm rot="5400000">
              <a:off x="4911726" y="3853586"/>
              <a:ext cx="461239" cy="1119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18" idx="5"/>
              <a:endCxn id="23" idx="0"/>
            </p:cNvCxnSpPr>
            <p:nvPr/>
          </p:nvCxnSpPr>
          <p:spPr bwMode="auto">
            <a:xfrm rot="16200000" flipH="1">
              <a:off x="5082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9" idx="3"/>
              <a:endCxn id="22" idx="0"/>
            </p:cNvCxnSpPr>
            <p:nvPr/>
          </p:nvCxnSpPr>
          <p:spPr bwMode="auto">
            <a:xfrm rot="5400000">
              <a:off x="5461001" y="3875811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19" idx="5"/>
              <a:endCxn id="21" idx="0"/>
            </p:cNvCxnSpPr>
            <p:nvPr/>
          </p:nvCxnSpPr>
          <p:spPr bwMode="auto">
            <a:xfrm rot="16200000" flipH="1">
              <a:off x="56157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endCxn id="20" idx="0"/>
            </p:cNvCxnSpPr>
            <p:nvPr/>
          </p:nvCxnSpPr>
          <p:spPr bwMode="auto">
            <a:xfrm rot="5400000">
              <a:off x="5949950" y="3854450"/>
              <a:ext cx="457200" cy="139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7" idx="3"/>
              <a:endCxn id="26" idx="0"/>
            </p:cNvCxnSpPr>
            <p:nvPr/>
          </p:nvCxnSpPr>
          <p:spPr bwMode="auto">
            <a:xfrm rot="5400000">
              <a:off x="6835776" y="3878986"/>
              <a:ext cx="467589" cy="675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17" idx="5"/>
              <a:endCxn id="27" idx="0"/>
            </p:cNvCxnSpPr>
            <p:nvPr/>
          </p:nvCxnSpPr>
          <p:spPr bwMode="auto">
            <a:xfrm rot="16200000" flipH="1">
              <a:off x="6987311" y="3875810"/>
              <a:ext cx="46758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endCxn id="25" idx="0"/>
            </p:cNvCxnSpPr>
            <p:nvPr/>
          </p:nvCxnSpPr>
          <p:spPr bwMode="auto">
            <a:xfrm rot="5400000">
              <a:off x="7302500" y="3873500"/>
              <a:ext cx="431800" cy="127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8" idx="4"/>
              <a:endCxn id="29" idx="0"/>
            </p:cNvCxnSpPr>
            <p:nvPr/>
          </p:nvCxnSpPr>
          <p:spPr bwMode="auto">
            <a:xfrm rot="5400000">
              <a:off x="8035925" y="3235325"/>
              <a:ext cx="482600" cy="2095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stCxn id="28" idx="4"/>
              <a:endCxn id="30" idx="0"/>
            </p:cNvCxnSpPr>
            <p:nvPr/>
          </p:nvCxnSpPr>
          <p:spPr bwMode="auto">
            <a:xfrm rot="16200000" flipH="1">
              <a:off x="8261350" y="3219450"/>
              <a:ext cx="482600" cy="241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>
              <a:stCxn id="29" idx="3"/>
              <a:endCxn id="34" idx="0"/>
            </p:cNvCxnSpPr>
            <p:nvPr/>
          </p:nvCxnSpPr>
          <p:spPr bwMode="auto">
            <a:xfrm rot="5400000">
              <a:off x="7864476" y="3872636"/>
              <a:ext cx="461239" cy="738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29" idx="5"/>
              <a:endCxn id="33" idx="0"/>
            </p:cNvCxnSpPr>
            <p:nvPr/>
          </p:nvCxnSpPr>
          <p:spPr bwMode="auto">
            <a:xfrm rot="16200000" flipH="1">
              <a:off x="8006486" y="3885335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0" idx="3"/>
              <a:endCxn id="32" idx="0"/>
            </p:cNvCxnSpPr>
            <p:nvPr/>
          </p:nvCxnSpPr>
          <p:spPr bwMode="auto">
            <a:xfrm rot="5400000">
              <a:off x="8321676" y="3885336"/>
              <a:ext cx="467589" cy="5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0" idx="5"/>
              <a:endCxn id="31" idx="0"/>
            </p:cNvCxnSpPr>
            <p:nvPr/>
          </p:nvCxnSpPr>
          <p:spPr bwMode="auto">
            <a:xfrm rot="16200000" flipH="1">
              <a:off x="8482736" y="3859935"/>
              <a:ext cx="467589" cy="1056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Oval 50"/>
            <p:cNvSpPr/>
            <p:nvPr/>
          </p:nvSpPr>
          <p:spPr bwMode="auto">
            <a:xfrm>
              <a:off x="6242050" y="41148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15050" y="34798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356350" y="29273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807200" y="18542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911850" y="2444750"/>
              <a:ext cx="241300" cy="2413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721600" y="2425700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277100" y="294640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454900" y="3498850"/>
              <a:ext cx="234950" cy="2349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588250" y="4095750"/>
              <a:ext cx="222250" cy="22225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 smtClean="0">
                <a:latin typeface="Verdana" pitchFamily="34" charset="0"/>
              </a:endParaRPr>
            </a:p>
          </p:txBody>
        </p:sp>
      </p:grpSp>
      <p:pic>
        <p:nvPicPr>
          <p:cNvPr id="60" name="Picture 59" descr="Jpeg2000_2-level_wavelet_transform-lichtenste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71" y="3886200"/>
            <a:ext cx="2684320" cy="26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"/>
    </mc:Choice>
    <mc:Fallback xmlns="">
      <p:transition xmlns:p14="http://schemas.microsoft.com/office/powerpoint/2010/main" spd="slow" advTm="9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|3.5|56.2|14.9|19.1|33.2|2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3|2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1.4|2.2|1.9|49.8|30.1|1.1|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7.8"/>
</p:tagLst>
</file>

<file path=ppt/theme/theme1.xml><?xml version="1.0" encoding="utf-8"?>
<a:theme xmlns:a="http://schemas.openxmlformats.org/drawingml/2006/main" name="cs-models-solvay-feb09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cs-models-solvay-feb09.thmx</Template>
  <TotalTime>61114</TotalTime>
  <Words>1889</Words>
  <Application>Microsoft Macintosh PowerPoint</Application>
  <PresentationFormat>On-screen Show (4:3)</PresentationFormat>
  <Paragraphs>297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cs-models-solvay-feb09</vt:lpstr>
      <vt:lpstr>PowerPoint Presentation</vt:lpstr>
      <vt:lpstr>Sparsity in data</vt:lpstr>
      <vt:lpstr>Sparsity in data</vt:lpstr>
      <vt:lpstr>Sparse = good</vt:lpstr>
      <vt:lpstr>        Beyond sparsity</vt:lpstr>
      <vt:lpstr>Today</vt:lpstr>
      <vt:lpstr>Modeling sparse structure [Blumensath-Davies’09]  </vt:lpstr>
      <vt:lpstr>Model I:  Block sparsity</vt:lpstr>
      <vt:lpstr>Model II: Tree-sparsity</vt:lpstr>
      <vt:lpstr>Model III: Graph sparsity</vt:lpstr>
      <vt:lpstr>Algorithms ?</vt:lpstr>
      <vt:lpstr>Algorithms for model projection</vt:lpstr>
      <vt:lpstr>Approximation to the rescue</vt:lpstr>
      <vt:lpstr>We will see</vt:lpstr>
      <vt:lpstr>Tree sparsity</vt:lpstr>
      <vt:lpstr>Exact algorithm</vt:lpstr>
      <vt:lpstr>Approximate Algorithms</vt:lpstr>
      <vt:lpstr>Head approximation</vt:lpstr>
      <vt:lpstr>Head approximation</vt:lpstr>
      <vt:lpstr>Graph sparsity</vt:lpstr>
      <vt:lpstr>Approximation Algorithms</vt:lpstr>
      <vt:lpstr>Compressive sensing </vt:lpstr>
      <vt:lpstr>Model-based compressive sensing </vt:lpstr>
      <vt:lpstr>Grah sparsity: experiments [Hegde-Indyk-Schmidt, ICML’15]</vt:lpstr>
      <vt:lpstr>Running time</vt:lpstr>
      <vt:lpstr>Conclusions/Open Problems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Chinmay Hegde</dc:creator>
  <cp:lastModifiedBy>Piotr Indyk</cp:lastModifiedBy>
  <cp:revision>2090</cp:revision>
  <cp:lastPrinted>2015-03-09T12:08:58Z</cp:lastPrinted>
  <dcterms:created xsi:type="dcterms:W3CDTF">2015-03-09T12:07:55Z</dcterms:created>
  <dcterms:modified xsi:type="dcterms:W3CDTF">2016-05-16T12:44:16Z</dcterms:modified>
</cp:coreProperties>
</file>